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2"/>
  </p:sldMasterIdLst>
  <p:notesMasterIdLst>
    <p:notesMasterId r:id="rId24"/>
  </p:notesMasterIdLst>
  <p:sldIdLst>
    <p:sldId id="265" r:id="rId13"/>
    <p:sldId id="258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62" r:id="rId22"/>
    <p:sldId id="27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1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5ECD"/>
    <a:srgbClr val="F82610"/>
    <a:srgbClr val="457B81"/>
    <a:srgbClr val="304B96"/>
    <a:srgbClr val="0CB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810" autoAdjust="0"/>
  </p:normalViewPr>
  <p:slideViewPr>
    <p:cSldViewPr snapToGrid="0">
      <p:cViewPr>
        <p:scale>
          <a:sx n="78" d="100"/>
          <a:sy n="78" d="100"/>
        </p:scale>
        <p:origin x="-113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9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notesMaster" Target="notesMasters/notesMaster1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tableStyles" Target="tableStyles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B4B27-2C4C-4C72-A313-2869E9B3FC4E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41619-D392-414E-BACD-F058A5564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79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3. </a:t>
            </a:r>
            <a:r>
              <a:rPr lang="cs-CZ" smtClean="0"/>
              <a:t>list.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41619-D392-414E-BACD-F058A55645B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179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tags" Target="../tags/tag1.xml"/><Relationship Id="rId1" Type="http://schemas.openxmlformats.org/officeDocument/2006/relationships/customXml" Target="../../customXml/item8.xml"/><Relationship Id="rId6" Type="http://schemas.openxmlformats.org/officeDocument/2006/relationships/audio" Target="../media/audio1.wav"/><Relationship Id="rId5" Type="http://schemas.openxmlformats.org/officeDocument/2006/relationships/image" Target="../media/image1.png"/><Relationship Id="rId4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14374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6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C6A338-E2D8-4296-AA0C-C323A79FC67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720" r:id="rId12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4" name="chimes.wav"/>
          </p:stSnd>
        </p:sndAc>
      </p:transition>
    </mc:Choice>
    <mc:Fallback xmlns="">
      <p:transition spd="slow">
        <p:blinds dir="vert"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audio" Target="../media/audio1.wav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gif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11" Type="http://schemas.openxmlformats.org/officeDocument/2006/relationships/audio" Target="../media/audio1.wav"/><Relationship Id="rId5" Type="http://schemas.openxmlformats.org/officeDocument/2006/relationships/image" Target="../media/image15.wmf"/><Relationship Id="rId10" Type="http://schemas.openxmlformats.org/officeDocument/2006/relationships/image" Target="../media/image19.jpeg"/><Relationship Id="rId4" Type="http://schemas.openxmlformats.org/officeDocument/2006/relationships/image" Target="../media/image14.w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image" Target="../media/image32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12" Type="http://schemas.openxmlformats.org/officeDocument/2006/relationships/image" Target="../media/image3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11" Type="http://schemas.openxmlformats.org/officeDocument/2006/relationships/image" Target="../media/image30.wmf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jpeg"/><Relationship Id="rId9" Type="http://schemas.openxmlformats.org/officeDocument/2006/relationships/image" Target="../media/image28.wmf"/><Relationship Id="rId1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13.gif"/><Relationship Id="rId7" Type="http://schemas.openxmlformats.org/officeDocument/2006/relationships/image" Target="../media/image3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wmf"/><Relationship Id="rId5" Type="http://schemas.openxmlformats.org/officeDocument/2006/relationships/image" Target="../media/image34.gif"/><Relationship Id="rId10" Type="http://schemas.openxmlformats.org/officeDocument/2006/relationships/audio" Target="../media/audio1.wav"/><Relationship Id="rId4" Type="http://schemas.openxmlformats.org/officeDocument/2006/relationships/image" Target="../media/image33.wmf"/><Relationship Id="rId9" Type="http://schemas.openxmlformats.org/officeDocument/2006/relationships/image" Target="../media/image3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13" Type="http://schemas.openxmlformats.org/officeDocument/2006/relationships/audio" Target="../media/audio1.wav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12" Type="http://schemas.openxmlformats.org/officeDocument/2006/relationships/image" Target="../media/image4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11" Type="http://schemas.openxmlformats.org/officeDocument/2006/relationships/image" Target="../media/image47.wmf"/><Relationship Id="rId5" Type="http://schemas.openxmlformats.org/officeDocument/2006/relationships/image" Target="../media/image41.png"/><Relationship Id="rId10" Type="http://schemas.openxmlformats.org/officeDocument/2006/relationships/image" Target="../media/image46.jpeg"/><Relationship Id="rId4" Type="http://schemas.openxmlformats.org/officeDocument/2006/relationships/image" Target="../media/image40.wmf"/><Relationship Id="rId9" Type="http://schemas.openxmlformats.org/officeDocument/2006/relationships/image" Target="../media/image4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13" Type="http://schemas.openxmlformats.org/officeDocument/2006/relationships/audio" Target="../media/audio1.wav"/><Relationship Id="rId3" Type="http://schemas.openxmlformats.org/officeDocument/2006/relationships/image" Target="../media/image13.gif"/><Relationship Id="rId7" Type="http://schemas.openxmlformats.org/officeDocument/2006/relationships/image" Target="../media/image52.jpeg"/><Relationship Id="rId12" Type="http://schemas.openxmlformats.org/officeDocument/2006/relationships/image" Target="../media/image5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jpeg"/><Relationship Id="rId11" Type="http://schemas.openxmlformats.org/officeDocument/2006/relationships/image" Target="../media/image56.jpeg"/><Relationship Id="rId5" Type="http://schemas.openxmlformats.org/officeDocument/2006/relationships/image" Target="../media/image50.wmf"/><Relationship Id="rId10" Type="http://schemas.openxmlformats.org/officeDocument/2006/relationships/image" Target="../media/image55.jpeg"/><Relationship Id="rId4" Type="http://schemas.openxmlformats.org/officeDocument/2006/relationships/image" Target="../media/image49.wmf"/><Relationship Id="rId9" Type="http://schemas.openxmlformats.org/officeDocument/2006/relationships/image" Target="../media/image5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5414" y="4359812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7036" y="363907"/>
            <a:ext cx="7918648" cy="266429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VY_32_INOVACE_10_C_16_Živoči-chové – společné znaky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Živá a neživá příroda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473" y="4909411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68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7827933"/>
              </p:ext>
            </p:extLst>
          </p:nvPr>
        </p:nvGraphicFramePr>
        <p:xfrm>
          <a:off x="1187624" y="1423539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4.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12. dubna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Živočichové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– společné znaky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živočichové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společné znaky života, potravní řetězec, dýchání, přezimování, druhy pohybu, růst, vývoj, rozmnožování  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0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710486"/>
              </p:ext>
            </p:extLst>
          </p:nvPr>
        </p:nvGraphicFramePr>
        <p:xfrm>
          <a:off x="2470356" y="1500238"/>
          <a:ext cx="4203288" cy="3708400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467032"/>
                <a:gridCol w="467032"/>
                <a:gridCol w="467032"/>
                <a:gridCol w="467032"/>
                <a:gridCol w="467032"/>
                <a:gridCol w="467032"/>
                <a:gridCol w="467032"/>
                <a:gridCol w="467032"/>
                <a:gridCol w="467032"/>
              </a:tblGrid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38100"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2.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5.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6.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9.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7" name="Picture 4" descr="C:\Users\Ludmila Eisová\AppData\Local\Microsoft\Windows\Temporary Internet Files\Content.IE5\U85VJK7C\MC9000839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60995" flipV="1">
            <a:off x="1522266" y="2207373"/>
            <a:ext cx="1442874" cy="202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Ludmila Eisová\AppData\Local\Microsoft\Windows\Temporary Internet Files\Content.IE5\9367ZOQJ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36" y="2316250"/>
            <a:ext cx="1569198" cy="154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udmila Eisová\AppData\Local\Microsoft\Windows\Temporary Internet Files\Content.IE5\DKFTMRFD\MC9000840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6432">
            <a:off x="-24146" y="4179967"/>
            <a:ext cx="1975885" cy="1502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Ludmila Eisová\AppData\Local\Microsoft\Windows\Temporary Internet Files\Content.IE5\DKFTMRFD\MC900036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240" y="1532905"/>
            <a:ext cx="1706880" cy="129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Ludmila Eisová\AppData\Local\Microsoft\Windows\Temporary Internet Files\Content.IE5\MRI1GFC1\MC90043801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803" y="171617"/>
            <a:ext cx="1059873" cy="1059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Ludmila Eisová\AppData\Local\Microsoft\Windows\Temporary Internet Files\Content.IE5\U85VJK7C\MC9002302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1047" y="3038168"/>
            <a:ext cx="679597" cy="50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Ludmila Eisová\AppData\Local\Microsoft\Windows\Temporary Internet Files\Content.IE5\MRI1GFC1\MC9003469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12" y="1186128"/>
            <a:ext cx="1571149" cy="1047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Ludmila Eisová\AppData\Local\Microsoft\Windows\Temporary Internet Files\Content.IE5\DKFTMRFD\MC900433911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744" y="3505199"/>
            <a:ext cx="814499" cy="81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Ludmila Eisová\AppData\Local\Microsoft\Windows\Temporary Internet Files\Content.IE5\MRI1GFC1\MP90040244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652" y="4150259"/>
            <a:ext cx="1386348" cy="138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964426" y="353962"/>
            <a:ext cx="3425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Vylušti křížovku: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1663" y="5442154"/>
            <a:ext cx="76322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Společný název pro zvířata a člověka je :</a:t>
            </a:r>
            <a:endParaRPr lang="cs-CZ" sz="32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2138517" y="6032092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329083" y="6007511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263148" y="5997679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5796116" y="6002595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4871884" y="6007512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4404853" y="6012425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595716" y="6017344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3043085" y="6037989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3489960" y="6028158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3952567" y="6017343"/>
            <a:ext cx="412955" cy="5899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695769" y="471948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1.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93174" y="4955458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2.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23768" y="2109020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3.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627807" y="2713703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4.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00451" y="4689987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5.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71949" y="3539614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6.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0" y="1474839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7.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132380" y="2020038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8.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061884" y="398207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9.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430295" y="3141405"/>
            <a:ext cx="704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10.</a:t>
            </a:r>
            <a:endParaRPr lang="cs-CZ" sz="28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2050" name="Picture 2" descr="C:\Users\Ludmila Eisová\AppData\Local\Microsoft\Windows\Temporary Internet Files\Content.IE5\9367ZOQJ\MC90034698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968" y="343224"/>
            <a:ext cx="1297858" cy="100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2035278" y="4822722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10.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138516" y="374609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439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3334" y="0"/>
            <a:ext cx="5237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Společné znaky živočichů</a:t>
            </a:r>
            <a:endParaRPr lang="cs-CZ" sz="3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2167" y="587969"/>
            <a:ext cx="4362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1. Přijímají vodu a potravu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15" y="1193636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0571" y="1014690"/>
            <a:ext cx="4321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Voda je součástí jejich těl.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43" y="2428076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86" y="2843488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75" y="1650344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5331" y="1473855"/>
            <a:ext cx="771878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potravy získávají živiny pro své tělo a energii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 životu.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2394" y="2271252"/>
            <a:ext cx="6659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těla vylučují nestrávené zbytky a vodu.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1" y="2714196"/>
            <a:ext cx="7439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Živočichové jsou součástí potravních řetězců.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 descr="C:\Users\Ludmila Eisová\AppData\Local\Microsoft\Windows\Temporary Internet Files\Content.IE5\9367ZOQJ\MC9003457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640" y="3504553"/>
            <a:ext cx="1250210" cy="84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MRI1GFC1\MC9003535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403" y="3322320"/>
            <a:ext cx="933660" cy="89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DKFTMRFD\MC9002501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4316406" y="4450080"/>
            <a:ext cx="1174057" cy="94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9367ZOQJ\MC900441392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440" y="4328160"/>
            <a:ext cx="1248398" cy="102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U85VJK7C\MP90042305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720" y="4374863"/>
            <a:ext cx="897685" cy="897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MRI1GFC1\MC9001092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360" y="5860368"/>
            <a:ext cx="1232458" cy="99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52400" y="4998720"/>
            <a:ext cx="390363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Úkol: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Doplň potravní řetězec.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4175760" y="6675120"/>
            <a:ext cx="1386840" cy="1524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6568440" y="6659880"/>
            <a:ext cx="1386840" cy="1524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678680" y="6172200"/>
            <a:ext cx="304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32320" y="611124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3093720" y="3840480"/>
            <a:ext cx="97536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5699760" y="6385560"/>
            <a:ext cx="97536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3002280" y="6416040"/>
            <a:ext cx="97536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5669280" y="4831080"/>
            <a:ext cx="97536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154680" y="4831080"/>
            <a:ext cx="97536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5745480" y="3794760"/>
            <a:ext cx="97536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6" descr="C:\Users\Ludmila Eisová\AppData\Local\Microsoft\Windows\Temporary Internet Files\Content.IE5\DKFTMRFD\MP90040244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160" y="3352800"/>
            <a:ext cx="1225296" cy="950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524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1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5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0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7000"/>
                            </p:stCondLst>
                            <p:childTnLst>
                              <p:par>
                                <p:cTn id="8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9000"/>
                            </p:stCondLst>
                            <p:childTnLst>
                              <p:par>
                                <p:cTn id="8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1000"/>
                            </p:stCondLst>
                            <p:childTnLst>
                              <p:par>
                                <p:cTn id="9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3000"/>
                            </p:stCondLst>
                            <p:childTnLst>
                              <p:par>
                                <p:cTn id="10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5000"/>
                            </p:stCondLst>
                            <p:childTnLst>
                              <p:par>
                                <p:cTn id="10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7000"/>
                            </p:stCondLst>
                            <p:childTnLst>
                              <p:par>
                                <p:cTn id="11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"/>
                            </p:stCondLst>
                            <p:childTnLst>
                              <p:par>
                                <p:cTn id="1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3" grpId="0"/>
      <p:bldP spid="1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2167" y="587969"/>
            <a:ext cx="1782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2. Dýchají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Ludmila Eisová\AppData\Local\Microsoft\Windows\Temporary Internet Files\Content.IE5\MRI1GFC1\MP9004016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176326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19200" y="5638800"/>
            <a:ext cx="1141659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Kyslík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92240" y="1356360"/>
            <a:ext cx="2122697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Oxid uhličitý</a:t>
            </a:r>
            <a:endParaRPr lang="cs-CZ" sz="2800" dirty="0"/>
          </a:p>
        </p:txBody>
      </p:sp>
      <p:cxnSp>
        <p:nvCxnSpPr>
          <p:cNvPr id="6" name="Zakřivená spojnice 5"/>
          <p:cNvCxnSpPr/>
          <p:nvPr/>
        </p:nvCxnSpPr>
        <p:spPr>
          <a:xfrm rot="5400000" flipH="1" flipV="1">
            <a:off x="1499206" y="4443055"/>
            <a:ext cx="1694171" cy="641423"/>
          </a:xfrm>
          <a:prstGeom prst="curvedConnector3">
            <a:avLst>
              <a:gd name="adj1" fmla="val 50000"/>
            </a:avLst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Users\Ludmila Eisová\AppData\Local\Microsoft\Windows\Temporary Internet Files\Content.IE5\U85VJK7C\MP9004050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966" y="4145280"/>
            <a:ext cx="2824561" cy="1889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463040" y="1295400"/>
            <a:ext cx="1324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plícemi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71360" y="5974080"/>
            <a:ext cx="1465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žábrami</a:t>
            </a:r>
            <a:endParaRPr lang="cs-CZ" sz="2800" dirty="0"/>
          </a:p>
        </p:txBody>
      </p:sp>
      <p:cxnSp>
        <p:nvCxnSpPr>
          <p:cNvPr id="14" name="Zakřivená spojnice 13"/>
          <p:cNvCxnSpPr/>
          <p:nvPr/>
        </p:nvCxnSpPr>
        <p:spPr>
          <a:xfrm flipV="1">
            <a:off x="2453640" y="5196840"/>
            <a:ext cx="3429000" cy="838200"/>
          </a:xfrm>
          <a:prstGeom prst="curvedConnector3">
            <a:avLst/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Zakřivená spojnice 23"/>
          <p:cNvCxnSpPr/>
          <p:nvPr/>
        </p:nvCxnSpPr>
        <p:spPr>
          <a:xfrm flipV="1">
            <a:off x="3947160" y="1798320"/>
            <a:ext cx="2453640" cy="2148840"/>
          </a:xfrm>
          <a:prstGeom prst="curvedConnector3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Zakřivená spojnice 28"/>
          <p:cNvCxnSpPr/>
          <p:nvPr/>
        </p:nvCxnSpPr>
        <p:spPr>
          <a:xfrm rot="5400000" flipH="1" flipV="1">
            <a:off x="5570220" y="2766060"/>
            <a:ext cx="2484120" cy="853440"/>
          </a:xfrm>
          <a:prstGeom prst="curvedConnector3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2603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6927" y="115529"/>
            <a:ext cx="50032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3. Reagují na změny v přírodě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537" y="611567"/>
            <a:ext cx="60195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Např. -  Zvířata různě přežívají zimu.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630680"/>
            <a:ext cx="5041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 Můžeme je spatřit v přírodě.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880360"/>
            <a:ext cx="4039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 Spí zimním spánkem.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221480"/>
            <a:ext cx="46217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 Odlétají do teplých krajin.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501640"/>
            <a:ext cx="5338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4. Přečkávají ve stavu strnulosti.</a:t>
            </a:r>
            <a:endParaRPr lang="cs-CZ" sz="2800" dirty="0"/>
          </a:p>
        </p:txBody>
      </p:sp>
      <p:pic>
        <p:nvPicPr>
          <p:cNvPr id="3074" name="Picture 2" descr="C:\Users\Ludmila Eisová\AppData\Local\Microsoft\Windows\Temporary Internet Files\Content.IE5\DKFTMRFD\MC9003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557" y="4693920"/>
            <a:ext cx="683496" cy="10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udmila Eisová\AppData\Local\Microsoft\Windows\Temporary Internet Files\Content.IE5\MRI1GFC1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422" y="3262343"/>
            <a:ext cx="1002701" cy="66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udmila Eisová\AppData\Local\Microsoft\Windows\Temporary Internet Files\Content.IE5\DKFTMRFD\MC9003542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800" y="106680"/>
            <a:ext cx="979083" cy="80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udmila Eisová\AppData\Local\Microsoft\Windows\Temporary Internet Files\Content.IE5\9367ZOQJ\MC9000572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824" y="2849389"/>
            <a:ext cx="1119176" cy="988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dmila Eisová\AppData\Local\Microsoft\Windows\Temporary Internet Files\Content.IE5\U85VJK7C\MC9003469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749" y="1084574"/>
            <a:ext cx="1327251" cy="87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dmila Eisová\AppData\Local\Microsoft\Windows\Temporary Internet Files\Content.IE5\DKFTMRFD\MC9000840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71360" y="106818"/>
            <a:ext cx="753885" cy="115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udmila Eisová\AppData\Local\Microsoft\Windows\Temporary Internet Files\Content.IE5\MRI1GFC1\MC9000840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4625" y="3931920"/>
            <a:ext cx="647815" cy="859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Ludmila Eisová\AppData\Local\Microsoft\Windows\Temporary Internet Files\Content.IE5\U85VJK7C\MC9003323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835" y="3992880"/>
            <a:ext cx="912165" cy="65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Ludmila Eisová\AppData\Local\Microsoft\Windows\Temporary Internet Files\Content.IE5\U85VJK7C\MC90008389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674" y="5775960"/>
            <a:ext cx="1116293" cy="108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Ludmila Eisová\AppData\Local\Microsoft\Windows\Temporary Internet Files\Content.IE5\9367ZOQJ\MC90002383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87358">
            <a:off x="8123971" y="1853742"/>
            <a:ext cx="798514" cy="1154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Ludmila Eisová\AppData\Local\Microsoft\Windows\Temporary Internet Files\Content.IE5\U85VJK7C\MC90034699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063" y="4971061"/>
            <a:ext cx="1027937" cy="70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5974" y="1135626"/>
            <a:ext cx="6058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Úkol: Jak přežívají zimu tato zvířata?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15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L -0.3059 0.64167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95" y="3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07407E-6 L -0.53715 0.4719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58" y="2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7 L -0.73507 0.32338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753" y="1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85185E-6 L -0.70348 0.57083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174" y="2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 L -0.3816 0.02639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80" y="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7 L -0.59479 0.10347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40" y="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11111E-6 L -0.51632 0.3055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16" y="1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81481E-6 L -0.29497 -0.4699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57" y="-2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11111E-6 L -0.75851 -0.40833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934" y="-20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.01551 L -0.24166 -0.06342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83" y="-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44444E-6 L -0.4026 -0.14908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39" y="-7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6927" y="115529"/>
            <a:ext cx="7377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4. Pohybují se a pomocí smyslů vnímají okolí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82937" y="782647"/>
            <a:ext cx="5184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Různé druhy pohybu živočichů:</a:t>
            </a:r>
            <a:endParaRPr lang="cs-CZ" sz="2800" dirty="0"/>
          </a:p>
        </p:txBody>
      </p:sp>
      <p:pic>
        <p:nvPicPr>
          <p:cNvPr id="5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44" y="4422058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92" y="6207596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86" y="1545631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94" y="2575068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96" y="3526831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12" y="5274514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64747" y="1372583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chodí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6066" y="2402021"/>
            <a:ext cx="1324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skáčou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56679" y="4219513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létají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30826" y="3383771"/>
            <a:ext cx="14237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lazí se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64255" y="5145712"/>
            <a:ext cx="1245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plavou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37506" y="6079776"/>
            <a:ext cx="1165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běhají</a:t>
            </a:r>
            <a:endParaRPr lang="cs-CZ" sz="2800" dirty="0"/>
          </a:p>
        </p:txBody>
      </p:sp>
      <p:pic>
        <p:nvPicPr>
          <p:cNvPr id="4098" name="Picture 2" descr="C:\Users\Ludmila Eisová\AppData\Local\Microsoft\Windows\Temporary Internet Files\Content.IE5\U85VJK7C\MC9000269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170" y="1308227"/>
            <a:ext cx="1954338" cy="111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udmila Eisová\AppData\Local\Microsoft\Windows\Temporary Internet Files\Content.IE5\DKFTMRFD\MM90036515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381" y="2233954"/>
            <a:ext cx="1205066" cy="104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udmila Eisová\AppData\Local\Microsoft\Windows\Temporary Internet Files\Content.IE5\U85VJK7C\MC9000148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368" y="3309763"/>
            <a:ext cx="1405521" cy="63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udmila Eisová\AppData\Local\Microsoft\Windows\Temporary Internet Files\Content.IE5\DKFTMRFD\MC9004414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123" y="3522856"/>
            <a:ext cx="1252783" cy="167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udmila Eisová\AppData\Local\Microsoft\Windows\Temporary Internet Files\Content.IE5\9367ZOQJ\MC9003379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665" y="4765272"/>
            <a:ext cx="1692759" cy="116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udmila Eisová\AppData\Local\Microsoft\Windows\Temporary Internet Files\Content.IE5\DKFTMRFD\MC90042413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386" y="5958349"/>
            <a:ext cx="1712865" cy="76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0435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7000"/>
                            </p:stCondLst>
                            <p:childTnLst>
                              <p:par>
                                <p:cTn id="7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6927" y="115529"/>
            <a:ext cx="69813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5. Rostou a vyvíjejí se v dospělého jedince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Ludmila Eisová\AppData\Local\Microsoft\Windows\Temporary Internet Files\Content.IE5\U85VJK7C\MP9001785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52" y="1170530"/>
            <a:ext cx="937056" cy="140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Ludmila Eisová\AppData\Local\Microsoft\Windows\Temporary Internet Files\Content.IE5\DKFTMRFD\MC9004357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796" y="1062376"/>
            <a:ext cx="1013459" cy="170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Ludmila Eisová\AppData\Local\Microsoft\Windows\Temporary Internet Files\Content.IE5\6SRWW0T5\MC90044035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3574" y="759541"/>
            <a:ext cx="2173912" cy="217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Ludmila Eisová\AppData\Local\Microsoft\Windows\Temporary Internet Files\Content.IE5\QKKEMLWV\MP9004318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446" y="1106129"/>
            <a:ext cx="1549077" cy="1055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Ludmila Eisová\AppData\Local\Microsoft\Windows\Temporary Internet Files\Content.IE5\6SRWW0T5\MP90040207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186" y="3138048"/>
            <a:ext cx="1168711" cy="156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Ludmila Eisová\AppData\Local\Microsoft\Windows\Temporary Internet Files\Content.IE5\A0JQTU53\MP90018141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48" y="3330543"/>
            <a:ext cx="2225040" cy="1461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Ludmila Eisová\AppData\Local\Microsoft\Windows\Temporary Internet Files\Content.IE5\6SRWW0T5\MP90040161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314" y="3311181"/>
            <a:ext cx="1965960" cy="131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Ludmila Eisová\AppData\Local\Microsoft\Windows\Temporary Internet Files\Content.IE5\6SRWW0T5\MP90040660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838" y="5146080"/>
            <a:ext cx="2042160" cy="136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Ludmila Eisová\AppData\Local\Microsoft\Windows\Temporary Internet Files\Content.IE5\6SRWW0T5\MC90014961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371" y="5250425"/>
            <a:ext cx="1863405" cy="133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533832" y="1696065"/>
            <a:ext cx="840658" cy="484632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5400000">
            <a:off x="7506929" y="2418737"/>
            <a:ext cx="840658" cy="484632"/>
          </a:xfrm>
          <a:prstGeom prst="rightArrow">
            <a:avLst/>
          </a:prstGeom>
          <a:solidFill>
            <a:srgbClr val="F45E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5840361" y="5545393"/>
            <a:ext cx="840658" cy="484632"/>
          </a:xfrm>
          <a:prstGeom prst="rightArrow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2880850" y="5579807"/>
            <a:ext cx="840658" cy="484632"/>
          </a:xfrm>
          <a:prstGeom prst="rightArrow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2708787" y="3844414"/>
            <a:ext cx="84065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3569110" y="1696065"/>
            <a:ext cx="840658" cy="484632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Ludmila Eisová\AppData\Local\Microsoft\Windows\Temporary Internet Files\Content.IE5\A0JQTU53\MC90033791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3566" y="5142835"/>
            <a:ext cx="1840687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05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20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45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7000"/>
                            </p:stCondLst>
                            <p:childTnLst>
                              <p:par>
                                <p:cTn id="6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9500"/>
                            </p:stCondLst>
                            <p:childTnLst>
                              <p:par>
                                <p:cTn id="7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2000"/>
                            </p:stCondLst>
                            <p:childTnLst>
                              <p:par>
                                <p:cTn id="8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4500"/>
                            </p:stCondLst>
                            <p:childTnLst>
                              <p:par>
                                <p:cTn id="8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7000"/>
                            </p:stCondLst>
                            <p:childTnLst>
                              <p:par>
                                <p:cTn id="9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9500"/>
                            </p:stCondLst>
                            <p:childTnLst>
                              <p:par>
                                <p:cTn id="9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17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6927" y="115529"/>
            <a:ext cx="2962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6. Rozmnožují se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39" y="3572059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95" y="986175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 (x86)\Microsoft Office\MEDIA\OFFICE14\Bullets\BD2130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62" y="4529722"/>
            <a:ext cx="250122" cy="21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4880" y="856882"/>
            <a:ext cx="6620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 živočichů rozlišujeme samce a samici.</a:t>
            </a:r>
            <a:endParaRPr lang="cs-CZ" sz="2800" dirty="0"/>
          </a:p>
        </p:txBody>
      </p:sp>
      <p:pic>
        <p:nvPicPr>
          <p:cNvPr id="6149" name="Picture 5" descr="C:\Users\Ludmila Eisová\AppData\Local\Microsoft\Windows\Temporary Internet Files\Content.IE5\QKKEMLWV\MC9001093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28503" y="1564282"/>
            <a:ext cx="1776864" cy="1351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Ludmila Eisová\AppData\Local\Microsoft\Windows\Temporary Internet Files\Content.IE5\6SRWW0T5\MC900109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93631" y="1584556"/>
            <a:ext cx="1741148" cy="152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Ludmila Eisová\AppData\Local\Microsoft\Windows\Temporary Internet Files\Content.IE5\A0JQTU53\MP900262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059" y="1533832"/>
            <a:ext cx="1087277" cy="165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91785" y="3429983"/>
            <a:ext cx="65004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Musí dojít k oplodnění samice samcem,</a:t>
            </a:r>
          </a:p>
          <a:p>
            <a:r>
              <a:rPr lang="cs-CZ" sz="2800" dirty="0" smtClean="0"/>
              <a:t>v těle samice vznikne zárodek.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2313" y="4385679"/>
            <a:ext cx="72026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Mláďata se rodí živá nebo se líhnou z vajec.</a:t>
            </a:r>
            <a:endParaRPr lang="cs-CZ" sz="2800" dirty="0"/>
          </a:p>
        </p:txBody>
      </p:sp>
      <p:pic>
        <p:nvPicPr>
          <p:cNvPr id="6156" name="Picture 12" descr="C:\Users\Ludmila Eisová\AppData\Local\Microsoft\Windows\Temporary Internet Files\Content.IE5\08SUHLCI\MP9004317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43600" y="5077674"/>
            <a:ext cx="1099790" cy="1627434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Ludmila Eisová\AppData\Local\Microsoft\Windows\Temporary Internet Files\Content.IE5\6SRWW0T5\MP90040668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01" y="5176683"/>
            <a:ext cx="2173913" cy="144927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Ludmila Eisová\AppData\Local\Microsoft\Windows\Temporary Internet Files\Content.IE5\QKKEMLWV\MP90043287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710" y="5230515"/>
            <a:ext cx="930623" cy="139593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Ludmila Eisová\AppData\Local\Microsoft\Windows\Temporary Internet Files\Content.IE5\08SUHLCI\MP90043102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557" y="5206181"/>
            <a:ext cx="2051301" cy="138462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Ludmila Eisová\AppData\Local\Microsoft\Windows\Temporary Internet Files\Content.IE5\08SUHLCI\MP90040722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968" y="5320006"/>
            <a:ext cx="1702455" cy="1134527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udmila Eisová\AppData\Local\Microsoft\Windows\Temporary Internet Files\Content.IE5\6SRWW0T5\MP90018049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94270" y="1794583"/>
            <a:ext cx="2094271" cy="137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13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0"/>
                            </p:stCondLst>
                            <p:childTnLst>
                              <p:par>
                                <p:cTn id="60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75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75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75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75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3750"/>
                            </p:stCondLst>
                            <p:childTnLst>
                              <p:par>
                                <p:cTn id="67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75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5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5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75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7000"/>
                            </p:stCondLst>
                            <p:childTnLst>
                              <p:par>
                                <p:cTn id="74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75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75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75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75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0250"/>
                            </p:stCondLst>
                            <p:childTnLst>
                              <p:par>
                                <p:cTn id="81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75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75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75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75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3500"/>
                            </p:stCondLst>
                            <p:childTnLst>
                              <p:par>
                                <p:cTn id="88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75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75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5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75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80665" y="120626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Motivační stránka – křížovka - ŽIVOČICHOVÉ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Výkladová stránka – Příjem vody a potravy + úkol - potravní řetězec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Výkladová stránka - Dýchání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Výkladová stránka - Reakce na změny v přírodě + úkol – přezimování živočichů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7. list – Výkladová stránka - Pohyb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8. list – Výkladová stránka - Růst a vývoj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9. list – Výkladová stránka - Rozmnožování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1832" y="4690232"/>
            <a:ext cx="4530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84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980" y="479041"/>
            <a:ext cx="6512511" cy="1143000"/>
          </a:xfrm>
        </p:spPr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84444" y="1350818"/>
            <a:ext cx="7498080" cy="48006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39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Drawing</Type>
  <ChoicesCount>0</ChoicesCount>
  <Orientation>Left</Orientation>
</Layout>
</file>

<file path=customXml/item6.xml><?xml version="1.0" encoding="utf-8"?>
<Layout>
  <Type>Drawing</Type>
  <ChoicesCount>0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Drawing</Type>
  <ChoicesCount>0</ChoicesCount>
  <Orientation>Left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766E7710-A2BB-4BC6-84EB-D965AB355F20}">
  <ds:schemaRefs/>
</ds:datastoreItem>
</file>

<file path=customXml/itemProps2.xml><?xml version="1.0" encoding="utf-8"?>
<ds:datastoreItem xmlns:ds="http://schemas.openxmlformats.org/officeDocument/2006/customXml" ds:itemID="{91A183B5-FBC5-4D45-9CF1-2BA030CDBD94}">
  <ds:schemaRefs/>
</ds:datastoreItem>
</file>

<file path=customXml/itemProps3.xml><?xml version="1.0" encoding="utf-8"?>
<ds:datastoreItem xmlns:ds="http://schemas.openxmlformats.org/officeDocument/2006/customXml" ds:itemID="{03A253D5-CC86-439B-87A3-DD289D65D256}">
  <ds:schemaRefs/>
</ds:datastoreItem>
</file>

<file path=customXml/itemProps4.xml><?xml version="1.0" encoding="utf-8"?>
<ds:datastoreItem xmlns:ds="http://schemas.openxmlformats.org/officeDocument/2006/customXml" ds:itemID="{9AD0D50B-5320-444C-8F16-CABBE4CBE76D}">
  <ds:schemaRefs/>
</ds:datastoreItem>
</file>

<file path=customXml/itemProps5.xml><?xml version="1.0" encoding="utf-8"?>
<ds:datastoreItem xmlns:ds="http://schemas.openxmlformats.org/officeDocument/2006/customXml" ds:itemID="{7B9FB7F5-70AF-4398-92C7-98E296FF45A4}">
  <ds:schemaRefs/>
</ds:datastoreItem>
</file>

<file path=customXml/itemProps6.xml><?xml version="1.0" encoding="utf-8"?>
<ds:datastoreItem xmlns:ds="http://schemas.openxmlformats.org/officeDocument/2006/customXml" ds:itemID="{1582623D-8A8A-4DB5-B947-B1560184C081}">
  <ds:schemaRefs/>
</ds:datastoreItem>
</file>

<file path=customXml/itemProps7.xml><?xml version="1.0" encoding="utf-8"?>
<ds:datastoreItem xmlns:ds="http://schemas.openxmlformats.org/officeDocument/2006/customXml" ds:itemID="{D827C9FD-C16A-40AE-8765-BFA564AC1FDA}">
  <ds:schemaRefs/>
</ds:datastoreItem>
</file>

<file path=customXml/itemProps8.xml><?xml version="1.0" encoding="utf-8"?>
<ds:datastoreItem xmlns:ds="http://schemas.openxmlformats.org/officeDocument/2006/customXml" ds:itemID="{05D7812A-1975-4F01-B731-D99D9D85EEA8}">
  <ds:schemaRefs/>
</ds:datastoreItem>
</file>

<file path=customXml/itemProps9.xml><?xml version="1.0" encoding="utf-8"?>
<ds:datastoreItem xmlns:ds="http://schemas.openxmlformats.org/officeDocument/2006/customXml" ds:itemID="{322C74BC-27C5-4B7F-A778-DE62B0663EBE}">
  <ds:schemaRefs/>
</ds:datastoreItem>
</file>

<file path=customXml/itemProps10.xml><?xml version="1.0" encoding="utf-8"?>
<ds:datastoreItem xmlns:ds="http://schemas.openxmlformats.org/officeDocument/2006/customXml" ds:itemID="{AE0655AE-5D5D-48E4-B0C0-1F3FA7881A28}">
  <ds:schemaRefs/>
</ds:datastoreItem>
</file>

<file path=customXml/itemProps11.xml><?xml version="1.0" encoding="utf-8"?>
<ds:datastoreItem xmlns:ds="http://schemas.openxmlformats.org/officeDocument/2006/customXml" ds:itemID="{D1B5DFA9-DD54-4AE7-BBC5-1F8F827C446F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1064</TotalTime>
  <Words>399</Words>
  <Application>Microsoft Office PowerPoint</Application>
  <PresentationFormat>Předvádění na obrazovce (4:3)</PresentationFormat>
  <Paragraphs>95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Název školy: ZŠ Karla Klíče, Hostinné Autor: Mgr. Ludmila Eisová  Název: VY_32_INOVACE_10_C_16_Živoči-chové – společné znaky Téma: Živá a neživá příroda Číslo projektu: CZ.1.07/1.4.00/21.2131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Učitel</cp:lastModifiedBy>
  <cp:revision>103</cp:revision>
  <dcterms:created xsi:type="dcterms:W3CDTF">2012-03-12T19:32:51Z</dcterms:created>
  <dcterms:modified xsi:type="dcterms:W3CDTF">2012-05-29T19:42:42Z</dcterms:modified>
</cp:coreProperties>
</file>