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DFC5-6C31-4BA3-9B05-AE347C56C083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556F5-9BCA-4881-AD02-18786FCC9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65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DFC5-6C31-4BA3-9B05-AE347C56C083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556F5-9BCA-4881-AD02-18786FCC9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161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DFC5-6C31-4BA3-9B05-AE347C56C083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556F5-9BCA-4881-AD02-18786FCC9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314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DFC5-6C31-4BA3-9B05-AE347C56C083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556F5-9BCA-4881-AD02-18786FCC9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180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DFC5-6C31-4BA3-9B05-AE347C56C083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556F5-9BCA-4881-AD02-18786FCC9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808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DFC5-6C31-4BA3-9B05-AE347C56C083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556F5-9BCA-4881-AD02-18786FCC9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699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DFC5-6C31-4BA3-9B05-AE347C56C083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556F5-9BCA-4881-AD02-18786FCC9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3775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DFC5-6C31-4BA3-9B05-AE347C56C083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556F5-9BCA-4881-AD02-18786FCC9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83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DFC5-6C31-4BA3-9B05-AE347C56C083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556F5-9BCA-4881-AD02-18786FCC9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437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DFC5-6C31-4BA3-9B05-AE347C56C083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556F5-9BCA-4881-AD02-18786FCC9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111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DFC5-6C31-4BA3-9B05-AE347C56C083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2556F5-9BCA-4881-AD02-18786FCC9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42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60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F8DFC5-6C31-4BA3-9B05-AE347C56C083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2556F5-9BCA-4881-AD02-18786FCC9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944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040496" y="1772816"/>
            <a:ext cx="3059832" cy="6206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VY_22_INOVACE_44.AJ.8</a:t>
            </a:r>
            <a:endParaRPr lang="cs-CZ" sz="1800" b="1" i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725" y="404813"/>
            <a:ext cx="566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736725" y="2348880"/>
            <a:ext cx="56673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MINULÝ ČAS PRŮBĚHOVÝ</a:t>
            </a:r>
          </a:p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(Past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continuous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tense)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0051848"/>
              </p:ext>
            </p:extLst>
          </p:nvPr>
        </p:nvGraphicFramePr>
        <p:xfrm>
          <a:off x="1720850" y="3128963"/>
          <a:ext cx="5697538" cy="3276600"/>
        </p:xfrm>
        <a:graphic>
          <a:graphicData uri="http://schemas.openxmlformats.org/drawingml/2006/table">
            <a:tbl>
              <a:tblPr firstRow="1" firstCol="1" bandRow="1">
                <a:tableStyleId>{BC89EF96-8CEA-46FF-86C4-4CE0E7609802}</a:tableStyleId>
              </a:tblPr>
              <a:tblGrid>
                <a:gridCol w="1384612"/>
                <a:gridCol w="4312926"/>
              </a:tblGrid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8.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Cizí jazyk (Anglický jazyk)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Gramatika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39624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Minulý čas průběhový (Past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continuous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tense)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Lenka Voldánová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</a:t>
                      </a: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Listopad 2011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85344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popis,</a:t>
                      </a:r>
                      <a:endParaRPr lang="cs-CZ" sz="1200" kern="5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(anotace):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naučí vytvořit a použít minulý čas průběhový. Prakticky nabyté znalosti procvičují</a:t>
                      </a:r>
                      <a:r>
                        <a:rPr lang="cs-CZ" sz="1400" kern="5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tvoří věty.</a:t>
                      </a:r>
                      <a:endParaRPr lang="cs-CZ" sz="1400" kern="5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5064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1556792"/>
            <a:ext cx="7776864" cy="1752600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fornian FB" pitchFamily="18" charset="0"/>
              </a:rPr>
              <a:t>PAST CONTINUOUS TENSE</a:t>
            </a:r>
          </a:p>
          <a:p>
            <a:r>
              <a:rPr lang="cs-CZ" sz="5400" i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fornian FB" pitchFamily="18" charset="0"/>
              </a:rPr>
              <a:t>(Minulý čas průběhový)</a:t>
            </a:r>
            <a:endParaRPr lang="cs-CZ" sz="5400" i="1" dirty="0">
              <a:solidFill>
                <a:schemeClr val="tx1">
                  <a:lumMod val="95000"/>
                  <a:lumOff val="5000"/>
                </a:schemeClr>
              </a:solidFill>
              <a:latin typeface="Californian FB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0593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6632" y="188640"/>
            <a:ext cx="3394720" cy="1143000"/>
          </a:xfrm>
        </p:spPr>
        <p:txBody>
          <a:bodyPr>
            <a:normAutofit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sz="3600" u="sng" dirty="0" smtClean="0">
                <a:latin typeface="Californian FB" pitchFamily="18" charset="0"/>
              </a:rPr>
              <a:t>tvoření</a:t>
            </a:r>
            <a:endParaRPr lang="cs-CZ" sz="3600" u="sng" dirty="0">
              <a:latin typeface="Californian FB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57629" y="1124744"/>
            <a:ext cx="6122640" cy="2952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80000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u="sng" dirty="0" smtClean="0">
                <a:latin typeface="Californian FB" pitchFamily="18" charset="0"/>
              </a:rPr>
              <a:t>Minulý čas průběhový tvoříme pomocným slovesem </a:t>
            </a:r>
            <a:r>
              <a:rPr lang="cs-CZ" sz="3600" b="1" u="sng" dirty="0" smtClean="0">
                <a:solidFill>
                  <a:srgbClr val="800000"/>
                </a:solidFill>
                <a:latin typeface="Californian FB" pitchFamily="18" charset="0"/>
              </a:rPr>
              <a:t>„to </a:t>
            </a:r>
            <a:r>
              <a:rPr lang="cs-CZ" sz="3600" b="1" u="sng" dirty="0" err="1" smtClean="0">
                <a:solidFill>
                  <a:srgbClr val="800000"/>
                </a:solidFill>
                <a:latin typeface="Californian FB" pitchFamily="18" charset="0"/>
              </a:rPr>
              <a:t>be</a:t>
            </a:r>
            <a:r>
              <a:rPr lang="cs-CZ" sz="3600" b="1" u="sng" dirty="0" smtClean="0">
                <a:solidFill>
                  <a:srgbClr val="800000"/>
                </a:solidFill>
                <a:latin typeface="Californian FB" pitchFamily="18" charset="0"/>
              </a:rPr>
              <a:t>“</a:t>
            </a:r>
            <a:br>
              <a:rPr lang="cs-CZ" sz="3600" b="1" u="sng" dirty="0" smtClean="0">
                <a:solidFill>
                  <a:srgbClr val="800000"/>
                </a:solidFill>
                <a:latin typeface="Californian FB" pitchFamily="18" charset="0"/>
              </a:rPr>
            </a:br>
            <a:r>
              <a:rPr lang="cs-CZ" sz="3600" u="sng" dirty="0" smtClean="0">
                <a:latin typeface="Californian FB" pitchFamily="18" charset="0"/>
              </a:rPr>
              <a:t>v minulém čase a významovým slovesem v gerundiu</a:t>
            </a:r>
            <a:br>
              <a:rPr lang="cs-CZ" sz="3600" u="sng" dirty="0" smtClean="0">
                <a:latin typeface="Californian FB" pitchFamily="18" charset="0"/>
              </a:rPr>
            </a:br>
            <a:r>
              <a:rPr lang="cs-CZ" sz="3600" u="sng" dirty="0" smtClean="0">
                <a:latin typeface="Californian FB" pitchFamily="18" charset="0"/>
              </a:rPr>
              <a:t>(s koncovkou </a:t>
            </a:r>
            <a:r>
              <a:rPr lang="cs-CZ" sz="3600" b="1" u="sng" dirty="0" smtClean="0">
                <a:solidFill>
                  <a:srgbClr val="800000"/>
                </a:solidFill>
                <a:latin typeface="Californian FB" pitchFamily="18" charset="0"/>
              </a:rPr>
              <a:t>–</a:t>
            </a:r>
            <a:r>
              <a:rPr lang="cs-CZ" sz="3600" b="1" u="sng" dirty="0" err="1" smtClean="0">
                <a:solidFill>
                  <a:srgbClr val="800000"/>
                </a:solidFill>
                <a:latin typeface="Californian FB" pitchFamily="18" charset="0"/>
              </a:rPr>
              <a:t>ing</a:t>
            </a:r>
            <a:r>
              <a:rPr lang="cs-CZ" sz="3600" u="sng" dirty="0" smtClean="0">
                <a:latin typeface="Californian FB" pitchFamily="18" charset="0"/>
              </a:rPr>
              <a:t>)</a:t>
            </a:r>
            <a:endParaRPr lang="cs-CZ" sz="3600" u="sng" dirty="0">
              <a:latin typeface="Californian FB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48064" y="3489771"/>
            <a:ext cx="2924175" cy="2924175"/>
          </a:xfrm>
          <a:prstGeom prst="rect">
            <a:avLst/>
          </a:prstGeom>
          <a:noFill/>
          <a:ln w="9525">
            <a:solidFill>
              <a:srgbClr val="8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láček 5"/>
          <p:cNvSpPr/>
          <p:nvPr/>
        </p:nvSpPr>
        <p:spPr>
          <a:xfrm>
            <a:off x="0" y="4149080"/>
            <a:ext cx="4716016" cy="2232248"/>
          </a:xfrm>
          <a:prstGeom prst="cloudCallout">
            <a:avLst>
              <a:gd name="adj1" fmla="val 68598"/>
              <a:gd name="adj2" fmla="val 28602"/>
            </a:avLst>
          </a:prstGeom>
          <a:solidFill>
            <a:srgbClr val="FFFF00"/>
          </a:solidFill>
          <a:ln>
            <a:solidFill>
              <a:srgbClr val="8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u="sng" dirty="0" smtClean="0">
                <a:solidFill>
                  <a:schemeClr val="tx1"/>
                </a:solidFill>
                <a:latin typeface="Californian FB" pitchFamily="18" charset="0"/>
              </a:rPr>
              <a:t>I </a:t>
            </a:r>
            <a:r>
              <a:rPr lang="cs-CZ" sz="2800" b="1" u="sng" dirty="0" smtClean="0">
                <a:solidFill>
                  <a:srgbClr val="800000"/>
                </a:solidFill>
                <a:latin typeface="Californian FB" pitchFamily="18" charset="0"/>
              </a:rPr>
              <a:t>WAS</a:t>
            </a:r>
            <a:r>
              <a:rPr lang="cs-CZ" sz="2800" u="sng" dirty="0" smtClean="0">
                <a:solidFill>
                  <a:schemeClr val="tx1"/>
                </a:solidFill>
                <a:latin typeface="Californian FB" pitchFamily="18" charset="0"/>
              </a:rPr>
              <a:t> HAV</a:t>
            </a:r>
            <a:r>
              <a:rPr lang="cs-CZ" sz="2800" b="1" u="sng" dirty="0" smtClean="0">
                <a:solidFill>
                  <a:srgbClr val="800000"/>
                </a:solidFill>
                <a:latin typeface="Californian FB" pitchFamily="18" charset="0"/>
              </a:rPr>
              <a:t>ING</a:t>
            </a:r>
            <a:r>
              <a:rPr lang="cs-CZ" sz="2800" b="1" u="sng" dirty="0" smtClean="0">
                <a:solidFill>
                  <a:schemeClr val="tx1"/>
                </a:solidFill>
                <a:latin typeface="Californian FB" pitchFamily="18" charset="0"/>
              </a:rPr>
              <a:t/>
            </a:r>
            <a:br>
              <a:rPr lang="cs-CZ" sz="2800" b="1" u="sng" dirty="0" smtClean="0">
                <a:solidFill>
                  <a:schemeClr val="tx1"/>
                </a:solidFill>
                <a:latin typeface="Californian FB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alifornian FB" pitchFamily="18" charset="0"/>
              </a:rPr>
              <a:t>a </a:t>
            </a:r>
            <a:r>
              <a:rPr lang="cs-CZ" sz="2800" dirty="0" err="1" smtClean="0">
                <a:solidFill>
                  <a:schemeClr val="tx1"/>
                </a:solidFill>
                <a:latin typeface="Californian FB" pitchFamily="18" charset="0"/>
              </a:rPr>
              <a:t>shower</a:t>
            </a:r>
            <a:r>
              <a:rPr lang="cs-CZ" sz="2800" dirty="0" smtClean="0">
                <a:solidFill>
                  <a:schemeClr val="tx1"/>
                </a:solidFill>
                <a:latin typeface="Californian FB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alifornian FB" pitchFamily="18" charset="0"/>
              </a:rPr>
              <a:t>when</a:t>
            </a:r>
            <a:r>
              <a:rPr lang="cs-CZ" sz="2800" dirty="0" smtClean="0">
                <a:solidFill>
                  <a:schemeClr val="tx1"/>
                </a:solidFill>
                <a:latin typeface="Californian FB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alifornian FB" pitchFamily="18" charset="0"/>
              </a:rPr>
              <a:t>they</a:t>
            </a:r>
            <a:r>
              <a:rPr lang="cs-CZ" sz="2800" dirty="0" smtClean="0">
                <a:solidFill>
                  <a:schemeClr val="tx1"/>
                </a:solidFill>
                <a:latin typeface="Californian FB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alifornian FB" pitchFamily="18" charset="0"/>
              </a:rPr>
              <a:t>came</a:t>
            </a:r>
            <a:r>
              <a:rPr lang="cs-CZ" sz="2800" dirty="0" smtClean="0">
                <a:solidFill>
                  <a:schemeClr val="tx1"/>
                </a:solidFill>
                <a:latin typeface="Californian FB" pitchFamily="18" charset="0"/>
              </a:rPr>
              <a:t>. </a:t>
            </a:r>
            <a:r>
              <a:rPr lang="cs-CZ" sz="2400" i="1" dirty="0" smtClean="0">
                <a:solidFill>
                  <a:schemeClr val="tx1"/>
                </a:solidFill>
                <a:latin typeface="Californian FB" pitchFamily="18" charset="0"/>
              </a:rPr>
              <a:t>(Sprchoval jsem se, když přišli.)</a:t>
            </a:r>
            <a:endParaRPr lang="cs-CZ" sz="2400" i="1" dirty="0">
              <a:solidFill>
                <a:schemeClr val="tx1"/>
              </a:solidFill>
              <a:latin typeface="Californian FB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3367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184270" y="631776"/>
            <a:ext cx="7488832" cy="40598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i="1" u="sng" dirty="0" smtClean="0">
                <a:latin typeface="Californian FB" pitchFamily="18" charset="0"/>
              </a:rPr>
              <a:t>Oznamovací věta kladná a věta tázací</a:t>
            </a:r>
            <a:r>
              <a:rPr lang="cs-CZ" sz="2400" dirty="0" smtClean="0">
                <a:latin typeface="Californian FB" pitchFamily="18" charset="0"/>
              </a:rPr>
              <a:t/>
            </a:r>
            <a:br>
              <a:rPr lang="cs-CZ" sz="2400" dirty="0" smtClean="0">
                <a:latin typeface="Californian FB" pitchFamily="18" charset="0"/>
              </a:rPr>
            </a:br>
            <a:r>
              <a:rPr lang="cs-CZ" sz="2400" dirty="0" smtClean="0">
                <a:latin typeface="Californian FB" pitchFamily="18" charset="0"/>
              </a:rPr>
              <a:t/>
            </a:r>
            <a:br>
              <a:rPr lang="cs-CZ" sz="2400" dirty="0" smtClean="0">
                <a:latin typeface="Californian FB" pitchFamily="18" charset="0"/>
              </a:rPr>
            </a:br>
            <a:r>
              <a:rPr lang="cs-CZ" sz="2400" dirty="0" smtClean="0">
                <a:latin typeface="Californian FB" pitchFamily="18" charset="0"/>
              </a:rPr>
              <a:t>I </a:t>
            </a:r>
            <a:r>
              <a:rPr lang="cs-CZ" sz="2400" b="1" dirty="0" smtClean="0">
                <a:solidFill>
                  <a:srgbClr val="C00000"/>
                </a:solidFill>
                <a:latin typeface="Californian FB" pitchFamily="18" charset="0"/>
              </a:rPr>
              <a:t>WAS</a:t>
            </a:r>
            <a:r>
              <a:rPr lang="cs-CZ" sz="2400" b="1" dirty="0" smtClean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wai</a:t>
            </a:r>
            <a:r>
              <a:rPr lang="cs-CZ" sz="2400" b="1" dirty="0" err="1" smtClean="0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here</a:t>
            </a:r>
            <a:r>
              <a:rPr lang="cs-CZ" sz="2400" b="1" dirty="0" smtClean="0">
                <a:latin typeface="Californian FB" pitchFamily="18" charset="0"/>
              </a:rPr>
              <a:t>.		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 WAS</a:t>
            </a:r>
            <a:r>
              <a:rPr lang="cs-CZ" sz="2400" b="1" dirty="0">
                <a:latin typeface="Californian FB" pitchFamily="18" charset="0"/>
              </a:rPr>
              <a:t> </a:t>
            </a:r>
            <a:r>
              <a:rPr lang="cs-CZ" sz="2400" dirty="0" smtClean="0">
                <a:solidFill>
                  <a:srgbClr val="4C0000"/>
                </a:solidFill>
                <a:latin typeface="Californian FB" pitchFamily="18" charset="0"/>
              </a:rPr>
              <a:t>I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here</a:t>
            </a:r>
            <a:r>
              <a:rPr lang="cs-CZ" sz="2400" dirty="0" smtClean="0">
                <a:solidFill>
                  <a:srgbClr val="4C0000"/>
                </a:solidFill>
                <a:latin typeface="Californian FB" pitchFamily="18" charset="0"/>
              </a:rPr>
              <a:t>?</a:t>
            </a:r>
            <a:r>
              <a:rPr lang="cs-CZ" sz="2400" dirty="0" smtClean="0">
                <a:latin typeface="Californian FB" pitchFamily="18" charset="0"/>
              </a:rPr>
              <a:t/>
            </a:r>
            <a:br>
              <a:rPr lang="cs-CZ" sz="2400" dirty="0" smtClean="0">
                <a:latin typeface="Californian FB" pitchFamily="18" charset="0"/>
              </a:rPr>
            </a:br>
            <a:r>
              <a:rPr lang="cs-CZ" sz="2400" dirty="0" err="1" smtClean="0">
                <a:latin typeface="Californian FB" pitchFamily="18" charset="0"/>
              </a:rPr>
              <a:t>You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Californian FB" pitchFamily="18" charset="0"/>
              </a:rPr>
              <a:t>WERE</a:t>
            </a:r>
            <a:r>
              <a:rPr lang="cs-CZ" sz="2400" b="1" dirty="0" smtClean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here</a:t>
            </a:r>
            <a:r>
              <a:rPr lang="cs-CZ" sz="2400" b="1" dirty="0" smtClean="0">
                <a:latin typeface="Californian FB" pitchFamily="18" charset="0"/>
              </a:rPr>
              <a:t>.	 </a:t>
            </a:r>
            <a:r>
              <a:rPr lang="cs-CZ" sz="2400" b="1" dirty="0" smtClean="0">
                <a:solidFill>
                  <a:srgbClr val="C00000"/>
                </a:solidFill>
                <a:latin typeface="Californian FB" pitchFamily="18" charset="0"/>
              </a:rPr>
              <a:t>WERE</a:t>
            </a:r>
            <a:r>
              <a:rPr lang="cs-CZ" sz="2400" b="1" dirty="0" smtClean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you</a:t>
            </a:r>
            <a:r>
              <a:rPr lang="cs-CZ" sz="2400" b="1" dirty="0" smtClean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here</a:t>
            </a:r>
            <a:r>
              <a:rPr lang="cs-CZ" sz="2400" dirty="0">
                <a:latin typeface="Californian FB" pitchFamily="18" charset="0"/>
              </a:rPr>
              <a:t>?</a:t>
            </a:r>
            <a:r>
              <a:rPr lang="cs-CZ" sz="2400" dirty="0" smtClean="0">
                <a:latin typeface="Californian FB" pitchFamily="18" charset="0"/>
              </a:rPr>
              <a:t/>
            </a:r>
            <a:br>
              <a:rPr lang="cs-CZ" sz="2400" dirty="0" smtClean="0">
                <a:latin typeface="Californian FB" pitchFamily="18" charset="0"/>
              </a:rPr>
            </a:br>
            <a:r>
              <a:rPr lang="cs-CZ" sz="2400" dirty="0" smtClean="0">
                <a:latin typeface="Californian FB" pitchFamily="18" charset="0"/>
              </a:rPr>
              <a:t>He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WAS</a:t>
            </a:r>
            <a:r>
              <a:rPr lang="cs-CZ" sz="2400" b="1" dirty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here</a:t>
            </a:r>
            <a:r>
              <a:rPr lang="cs-CZ" sz="2400" b="1" dirty="0" smtClean="0">
                <a:latin typeface="Californian FB" pitchFamily="18" charset="0"/>
              </a:rPr>
              <a:t>. </a:t>
            </a:r>
            <a:r>
              <a:rPr lang="cs-CZ" sz="2400" dirty="0" smtClean="0">
                <a:latin typeface="Californian FB" pitchFamily="18" charset="0"/>
              </a:rPr>
              <a:t>	</a:t>
            </a:r>
            <a:r>
              <a:rPr lang="cs-CZ" sz="2400" b="1" dirty="0" smtClean="0">
                <a:solidFill>
                  <a:srgbClr val="C00000"/>
                </a:solidFill>
                <a:latin typeface="Californian FB" pitchFamily="18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WAS</a:t>
            </a:r>
            <a:r>
              <a:rPr lang="cs-CZ" sz="2400" b="1" dirty="0">
                <a:latin typeface="Californian FB" pitchFamily="18" charset="0"/>
              </a:rPr>
              <a:t> </a:t>
            </a:r>
            <a:r>
              <a:rPr lang="cs-CZ" sz="2400" dirty="0" smtClean="0">
                <a:latin typeface="Californian FB" pitchFamily="18" charset="0"/>
              </a:rPr>
              <a:t>he</a:t>
            </a:r>
            <a:r>
              <a:rPr lang="cs-CZ" sz="2400" b="1" dirty="0" smtClean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here</a:t>
            </a:r>
            <a:r>
              <a:rPr lang="cs-CZ" sz="2400" dirty="0">
                <a:latin typeface="Californian FB" pitchFamily="18" charset="0"/>
              </a:rPr>
              <a:t>?</a:t>
            </a:r>
            <a:r>
              <a:rPr lang="cs-CZ" sz="2400" dirty="0" smtClean="0">
                <a:latin typeface="Californian FB" pitchFamily="18" charset="0"/>
              </a:rPr>
              <a:t/>
            </a:r>
            <a:br>
              <a:rPr lang="cs-CZ" sz="2400" dirty="0" smtClean="0">
                <a:latin typeface="Californian FB" pitchFamily="18" charset="0"/>
              </a:rPr>
            </a:br>
            <a:r>
              <a:rPr lang="cs-CZ" sz="2400" dirty="0" err="1" smtClean="0">
                <a:latin typeface="Californian FB" pitchFamily="18" charset="0"/>
              </a:rPr>
              <a:t>She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WAS</a:t>
            </a:r>
            <a:r>
              <a:rPr lang="cs-CZ" sz="2400" b="1" dirty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here</a:t>
            </a:r>
            <a:r>
              <a:rPr lang="cs-CZ" sz="2400" b="1" dirty="0" smtClean="0">
                <a:latin typeface="Californian FB" pitchFamily="18" charset="0"/>
              </a:rPr>
              <a:t>. 	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Californian FB" pitchFamily="18" charset="0"/>
              </a:rPr>
              <a:t>WAS</a:t>
            </a:r>
            <a:r>
              <a:rPr lang="cs-CZ" sz="2400" b="1" dirty="0" smtClean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she</a:t>
            </a:r>
            <a:r>
              <a:rPr lang="cs-CZ" sz="2400" b="1" dirty="0" smtClean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here</a:t>
            </a:r>
            <a:r>
              <a:rPr lang="cs-CZ" sz="2400" dirty="0">
                <a:latin typeface="Californian FB" pitchFamily="18" charset="0"/>
              </a:rPr>
              <a:t>?</a:t>
            </a:r>
            <a:r>
              <a:rPr lang="cs-CZ" sz="2400" dirty="0" smtClean="0">
                <a:latin typeface="Californian FB" pitchFamily="18" charset="0"/>
              </a:rPr>
              <a:t/>
            </a:r>
            <a:br>
              <a:rPr lang="cs-CZ" sz="2400" dirty="0" smtClean="0">
                <a:latin typeface="Californian FB" pitchFamily="18" charset="0"/>
              </a:rPr>
            </a:br>
            <a:r>
              <a:rPr lang="cs-CZ" sz="2400" dirty="0" err="1" smtClean="0">
                <a:latin typeface="Californian FB" pitchFamily="18" charset="0"/>
              </a:rPr>
              <a:t>It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WAS</a:t>
            </a:r>
            <a:r>
              <a:rPr lang="cs-CZ" sz="2400" b="1" dirty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here</a:t>
            </a:r>
            <a:r>
              <a:rPr lang="cs-CZ" sz="2400" b="1" dirty="0" smtClean="0">
                <a:latin typeface="Californian FB" pitchFamily="18" charset="0"/>
              </a:rPr>
              <a:t>. </a:t>
            </a:r>
            <a:r>
              <a:rPr lang="cs-CZ" sz="2400" dirty="0" smtClean="0">
                <a:latin typeface="Californian FB" pitchFamily="18" charset="0"/>
              </a:rPr>
              <a:t>	</a:t>
            </a:r>
            <a:r>
              <a:rPr lang="cs-CZ" sz="2400" b="1" dirty="0" smtClean="0">
                <a:solidFill>
                  <a:srgbClr val="C00000"/>
                </a:solidFill>
                <a:latin typeface="Californian FB" pitchFamily="18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WAS</a:t>
            </a:r>
            <a:r>
              <a:rPr lang="cs-CZ" sz="2400" b="1" dirty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it</a:t>
            </a:r>
            <a:r>
              <a:rPr lang="cs-CZ" sz="2400" b="1" dirty="0" smtClean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here</a:t>
            </a:r>
            <a:r>
              <a:rPr lang="cs-CZ" sz="2400" dirty="0">
                <a:latin typeface="Californian FB" pitchFamily="18" charset="0"/>
              </a:rPr>
              <a:t>? </a:t>
            </a:r>
            <a:endParaRPr lang="cs-CZ" sz="2400" dirty="0" smtClean="0">
              <a:latin typeface="Californian FB" pitchFamily="18" charset="0"/>
            </a:endParaRPr>
          </a:p>
          <a:p>
            <a:pPr algn="l"/>
            <a:r>
              <a:rPr lang="cs-CZ" sz="2400" dirty="0" smtClean="0">
                <a:latin typeface="Californian FB" pitchFamily="18" charset="0"/>
              </a:rPr>
              <a:t/>
            </a:r>
            <a:br>
              <a:rPr lang="cs-CZ" sz="2400" dirty="0" smtClean="0">
                <a:latin typeface="Californian FB" pitchFamily="18" charset="0"/>
              </a:rPr>
            </a:br>
            <a:r>
              <a:rPr lang="cs-CZ" sz="2400" dirty="0" err="1" smtClean="0">
                <a:latin typeface="Californian FB" pitchFamily="18" charset="0"/>
              </a:rPr>
              <a:t>We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WERE</a:t>
            </a:r>
            <a:r>
              <a:rPr lang="cs-CZ" sz="2400" b="1" dirty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here</a:t>
            </a:r>
            <a:r>
              <a:rPr lang="cs-CZ" sz="2400" b="1" dirty="0" smtClean="0">
                <a:latin typeface="Californian FB" pitchFamily="18" charset="0"/>
              </a:rPr>
              <a:t>. </a:t>
            </a:r>
            <a:r>
              <a:rPr lang="cs-CZ" sz="2400" b="1" dirty="0" smtClean="0">
                <a:solidFill>
                  <a:srgbClr val="C00000"/>
                </a:solidFill>
                <a:latin typeface="Californian FB" pitchFamily="18" charset="0"/>
              </a:rPr>
              <a:t> 	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 WERE</a:t>
            </a:r>
            <a:r>
              <a:rPr lang="cs-CZ" sz="2400" b="1" dirty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we</a:t>
            </a:r>
            <a:r>
              <a:rPr lang="cs-CZ" sz="2400" b="1" dirty="0" smtClean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here</a:t>
            </a:r>
            <a:r>
              <a:rPr lang="cs-CZ" sz="2400" dirty="0">
                <a:latin typeface="Californian FB" pitchFamily="18" charset="0"/>
              </a:rPr>
              <a:t>?</a:t>
            </a:r>
            <a:r>
              <a:rPr lang="cs-CZ" sz="2400" dirty="0" smtClean="0">
                <a:latin typeface="Californian FB" pitchFamily="18" charset="0"/>
              </a:rPr>
              <a:t/>
            </a:r>
            <a:br>
              <a:rPr lang="cs-CZ" sz="2400" dirty="0" smtClean="0">
                <a:latin typeface="Californian FB" pitchFamily="18" charset="0"/>
              </a:rPr>
            </a:br>
            <a:r>
              <a:rPr lang="cs-CZ" sz="2400" dirty="0" err="1" smtClean="0">
                <a:latin typeface="Californian FB" pitchFamily="18" charset="0"/>
              </a:rPr>
              <a:t>You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WERE</a:t>
            </a:r>
            <a:r>
              <a:rPr lang="cs-CZ" sz="2400" b="1" dirty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here</a:t>
            </a:r>
            <a:r>
              <a:rPr lang="cs-CZ" sz="2400" b="1" dirty="0" smtClean="0">
                <a:latin typeface="Californian FB" pitchFamily="18" charset="0"/>
              </a:rPr>
              <a:t>. </a:t>
            </a:r>
            <a:r>
              <a:rPr lang="cs-CZ" sz="2400" dirty="0" smtClean="0">
                <a:latin typeface="Californian FB" pitchFamily="18" charset="0"/>
              </a:rPr>
              <a:t>	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 WERE</a:t>
            </a:r>
            <a:r>
              <a:rPr lang="cs-CZ" sz="2400" b="1" dirty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you</a:t>
            </a:r>
            <a:r>
              <a:rPr lang="cs-CZ" sz="2400" b="1" dirty="0" smtClean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here</a:t>
            </a:r>
            <a:r>
              <a:rPr lang="cs-CZ" sz="2400" dirty="0">
                <a:latin typeface="Californian FB" pitchFamily="18" charset="0"/>
              </a:rPr>
              <a:t>?</a:t>
            </a:r>
            <a:r>
              <a:rPr lang="cs-CZ" sz="2400" dirty="0" smtClean="0">
                <a:latin typeface="Californian FB" pitchFamily="18" charset="0"/>
              </a:rPr>
              <a:t/>
            </a:r>
            <a:br>
              <a:rPr lang="cs-CZ" sz="2400" dirty="0" smtClean="0">
                <a:latin typeface="Californian FB" pitchFamily="18" charset="0"/>
              </a:rPr>
            </a:br>
            <a:r>
              <a:rPr lang="cs-CZ" sz="2400" dirty="0" err="1" smtClean="0">
                <a:latin typeface="Californian FB" pitchFamily="18" charset="0"/>
              </a:rPr>
              <a:t>They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WERE</a:t>
            </a:r>
            <a:r>
              <a:rPr lang="cs-CZ" sz="2400" b="1" dirty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here</a:t>
            </a:r>
            <a:r>
              <a:rPr lang="cs-CZ" sz="2400" b="1" dirty="0" smtClean="0">
                <a:latin typeface="Californian FB" pitchFamily="18" charset="0"/>
              </a:rPr>
              <a:t>. 	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 WERE</a:t>
            </a:r>
            <a:r>
              <a:rPr lang="cs-CZ" sz="2400" b="1" dirty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they</a:t>
            </a:r>
            <a:r>
              <a:rPr lang="cs-CZ" sz="2400" b="1" dirty="0" smtClean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 smtClean="0">
                <a:latin typeface="Californian FB" pitchFamily="18" charset="0"/>
              </a:rPr>
              <a:t>here</a:t>
            </a:r>
            <a:r>
              <a:rPr lang="cs-CZ" sz="2400" dirty="0">
                <a:latin typeface="Californian FB" pitchFamily="18" charset="0"/>
              </a:rPr>
              <a:t>?</a:t>
            </a:r>
            <a:r>
              <a:rPr lang="cs-CZ" sz="2400" dirty="0" smtClean="0">
                <a:latin typeface="Californian FB" pitchFamily="18" charset="0"/>
              </a:rPr>
              <a:t/>
            </a:r>
            <a:br>
              <a:rPr lang="cs-CZ" sz="2400" dirty="0" smtClean="0">
                <a:latin typeface="Californian FB" pitchFamily="18" charset="0"/>
              </a:rPr>
            </a:br>
            <a:r>
              <a:rPr lang="cs-CZ" sz="2400" dirty="0" smtClean="0">
                <a:latin typeface="Californian FB" pitchFamily="18" charset="0"/>
              </a:rPr>
              <a:t/>
            </a:r>
            <a:br>
              <a:rPr lang="cs-CZ" sz="2400" dirty="0" smtClean="0">
                <a:latin typeface="Californian FB" pitchFamily="18" charset="0"/>
              </a:rPr>
            </a:br>
            <a:endParaRPr lang="cs-CZ" sz="2400" dirty="0">
              <a:latin typeface="Californian FB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39552" y="4581128"/>
            <a:ext cx="8280920" cy="1755576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dirty="0" smtClean="0">
                <a:latin typeface="Californian FB" pitchFamily="18" charset="0"/>
              </a:rPr>
              <a:t>Pomocné sloveso „být“ v minulém tvaru se časuje podle osob, významové sloveso v gerundiu je ve všech osobách stejné. </a:t>
            </a:r>
          </a:p>
          <a:p>
            <a:pPr algn="l"/>
            <a:r>
              <a:rPr lang="cs-CZ" sz="2400" b="1" dirty="0" smtClean="0">
                <a:latin typeface="Californian FB" pitchFamily="18" charset="0"/>
              </a:rPr>
              <a:t>Když tvoříme otázku, pouze přehodíme </a:t>
            </a:r>
            <a:r>
              <a:rPr lang="cs-CZ" sz="2400" b="1" u="sng" dirty="0" smtClean="0">
                <a:latin typeface="Californian FB" pitchFamily="18" charset="0"/>
              </a:rPr>
              <a:t>podmět</a:t>
            </a:r>
            <a:r>
              <a:rPr lang="cs-CZ" sz="2400" b="1" dirty="0" smtClean="0">
                <a:latin typeface="Californian FB" pitchFamily="18" charset="0"/>
              </a:rPr>
              <a:t> a </a:t>
            </a:r>
            <a:r>
              <a:rPr lang="cs-CZ" sz="2400" b="1" u="sng" dirty="0" smtClean="0">
                <a:latin typeface="Californian FB" pitchFamily="18" charset="0"/>
              </a:rPr>
              <a:t>pomocné</a:t>
            </a:r>
            <a:r>
              <a:rPr lang="cs-CZ" sz="2400" b="1" dirty="0" smtClean="0">
                <a:latin typeface="Californian FB" pitchFamily="18" charset="0"/>
              </a:rPr>
              <a:t> </a:t>
            </a:r>
            <a:r>
              <a:rPr lang="cs-CZ" sz="2400" b="1" u="sng" dirty="0" smtClean="0">
                <a:latin typeface="Californian FB" pitchFamily="18" charset="0"/>
              </a:rPr>
              <a:t>sloveso</a:t>
            </a:r>
            <a:r>
              <a:rPr lang="cs-CZ" sz="2400" b="1" dirty="0" smtClean="0">
                <a:latin typeface="Californian FB" pitchFamily="18" charset="0"/>
              </a:rPr>
              <a:t>.</a:t>
            </a:r>
            <a:endParaRPr lang="cs-CZ" sz="2400" b="1" dirty="0">
              <a:latin typeface="Californian FB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90" r="16266"/>
          <a:stretch/>
        </p:blipFill>
        <p:spPr bwMode="auto">
          <a:xfrm>
            <a:off x="7380312" y="144000"/>
            <a:ext cx="1584177" cy="2481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8190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6043" y="188640"/>
            <a:ext cx="6130133" cy="43924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i="1" u="sng" dirty="0" smtClean="0">
                <a:latin typeface="Californian FB" pitchFamily="18" charset="0"/>
              </a:rPr>
              <a:t>Oznamovací věta záporná a krátká odpověď</a:t>
            </a:r>
          </a:p>
          <a:p>
            <a:pPr algn="l"/>
            <a:r>
              <a:rPr lang="cs-CZ" sz="2400" dirty="0" smtClean="0">
                <a:latin typeface="Californian FB" pitchFamily="18" charset="0"/>
              </a:rPr>
              <a:t/>
            </a:r>
            <a:br>
              <a:rPr lang="cs-CZ" sz="2400" dirty="0" smtClean="0">
                <a:latin typeface="Californian FB" pitchFamily="18" charset="0"/>
              </a:rPr>
            </a:br>
            <a:r>
              <a:rPr lang="cs-CZ" sz="2400" dirty="0" smtClean="0">
                <a:latin typeface="Californian FB" pitchFamily="18" charset="0"/>
              </a:rPr>
              <a:t>I </a:t>
            </a:r>
            <a:r>
              <a:rPr lang="cs-CZ" sz="2400" b="1" dirty="0" smtClean="0">
                <a:solidFill>
                  <a:srgbClr val="C00000"/>
                </a:solidFill>
                <a:latin typeface="Californian FB" pitchFamily="18" charset="0"/>
              </a:rPr>
              <a:t>WASN´T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here</a:t>
            </a:r>
            <a:r>
              <a:rPr lang="cs-CZ" sz="2400" b="1" dirty="0" smtClean="0">
                <a:latin typeface="Californian FB" pitchFamily="18" charset="0"/>
              </a:rPr>
              <a:t>.			</a:t>
            </a:r>
          </a:p>
          <a:p>
            <a:pPr algn="l"/>
            <a:r>
              <a:rPr lang="cs-CZ" sz="2400" dirty="0" err="1" smtClean="0">
                <a:latin typeface="Californian FB" pitchFamily="18" charset="0"/>
              </a:rPr>
              <a:t>You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Californian FB" pitchFamily="18" charset="0"/>
              </a:rPr>
              <a:t>WEREN´T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here</a:t>
            </a:r>
            <a:r>
              <a:rPr lang="cs-CZ" sz="2400" b="1" dirty="0" smtClean="0">
                <a:latin typeface="Californian FB" pitchFamily="18" charset="0"/>
              </a:rPr>
              <a:t>.		</a:t>
            </a:r>
          </a:p>
          <a:p>
            <a:pPr algn="l"/>
            <a:r>
              <a:rPr lang="cs-CZ" sz="2400" dirty="0" smtClean="0">
                <a:latin typeface="Californian FB" pitchFamily="18" charset="0"/>
              </a:rPr>
              <a:t>He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WASN´T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here</a:t>
            </a:r>
            <a:r>
              <a:rPr lang="cs-CZ" sz="2400" b="1" dirty="0" smtClean="0">
                <a:latin typeface="Californian FB" pitchFamily="18" charset="0"/>
              </a:rPr>
              <a:t>. </a:t>
            </a:r>
            <a:r>
              <a:rPr lang="cs-CZ" sz="2400" dirty="0" smtClean="0">
                <a:latin typeface="Californian FB" pitchFamily="18" charset="0"/>
              </a:rPr>
              <a:t>			</a:t>
            </a:r>
          </a:p>
          <a:p>
            <a:pPr algn="l"/>
            <a:r>
              <a:rPr lang="cs-CZ" sz="2400" dirty="0" err="1" smtClean="0">
                <a:latin typeface="Californian FB" pitchFamily="18" charset="0"/>
              </a:rPr>
              <a:t>She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WASN´T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here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b="1" dirty="0" smtClean="0">
                <a:latin typeface="Californian FB" pitchFamily="18" charset="0"/>
              </a:rPr>
              <a:t>.    </a:t>
            </a:r>
            <a:r>
              <a:rPr lang="cs-CZ" sz="2400" dirty="0" smtClean="0">
                <a:latin typeface="Californian FB" pitchFamily="18" charset="0"/>
              </a:rPr>
              <a:t/>
            </a:r>
            <a:br>
              <a:rPr lang="cs-CZ" sz="2400" dirty="0" smtClean="0">
                <a:latin typeface="Californian FB" pitchFamily="18" charset="0"/>
              </a:rPr>
            </a:br>
            <a:r>
              <a:rPr lang="cs-CZ" sz="2400" dirty="0" err="1" smtClean="0">
                <a:latin typeface="Californian FB" pitchFamily="18" charset="0"/>
              </a:rPr>
              <a:t>It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WASN´T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here</a:t>
            </a:r>
            <a:r>
              <a:rPr lang="cs-CZ" sz="2400" b="1" dirty="0" smtClean="0">
                <a:latin typeface="Californian FB" pitchFamily="18" charset="0"/>
              </a:rPr>
              <a:t>.</a:t>
            </a:r>
          </a:p>
          <a:p>
            <a:pPr algn="l"/>
            <a:r>
              <a:rPr lang="cs-CZ" sz="2400" b="1" dirty="0" smtClean="0">
                <a:latin typeface="Californian FB" pitchFamily="18" charset="0"/>
              </a:rPr>
              <a:t> </a:t>
            </a:r>
            <a:r>
              <a:rPr lang="cs-CZ" sz="2400" dirty="0" smtClean="0">
                <a:latin typeface="Californian FB" pitchFamily="18" charset="0"/>
              </a:rPr>
              <a:t>		</a:t>
            </a:r>
            <a:br>
              <a:rPr lang="cs-CZ" sz="2400" dirty="0" smtClean="0">
                <a:latin typeface="Californian FB" pitchFamily="18" charset="0"/>
              </a:rPr>
            </a:br>
            <a:r>
              <a:rPr lang="cs-CZ" sz="2400" dirty="0" err="1" smtClean="0">
                <a:latin typeface="Californian FB" pitchFamily="18" charset="0"/>
              </a:rPr>
              <a:t>We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Californian FB" pitchFamily="18" charset="0"/>
              </a:rPr>
              <a:t>WEREN´T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here</a:t>
            </a:r>
            <a:r>
              <a:rPr lang="cs-CZ" sz="2400" b="1" dirty="0" smtClean="0">
                <a:latin typeface="Californian FB" pitchFamily="18" charset="0"/>
              </a:rPr>
              <a:t>. </a:t>
            </a:r>
            <a:r>
              <a:rPr lang="cs-CZ" sz="2400" b="1" dirty="0" smtClean="0">
                <a:solidFill>
                  <a:srgbClr val="C00000"/>
                </a:solidFill>
                <a:latin typeface="Californian FB" pitchFamily="18" charset="0"/>
              </a:rPr>
              <a:t> 	</a:t>
            </a:r>
          </a:p>
          <a:p>
            <a:pPr algn="l"/>
            <a:r>
              <a:rPr lang="cs-CZ" sz="2400" dirty="0" err="1" smtClean="0">
                <a:latin typeface="Californian FB" pitchFamily="18" charset="0"/>
              </a:rPr>
              <a:t>You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Californian FB" pitchFamily="18" charset="0"/>
              </a:rPr>
              <a:t>WEREN´T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here</a:t>
            </a:r>
            <a:r>
              <a:rPr lang="cs-CZ" sz="2400" b="1" dirty="0" smtClean="0">
                <a:latin typeface="Californian FB" pitchFamily="18" charset="0"/>
              </a:rPr>
              <a:t>. </a:t>
            </a:r>
            <a:r>
              <a:rPr lang="cs-CZ" sz="2400" dirty="0" smtClean="0">
                <a:latin typeface="Californian FB" pitchFamily="18" charset="0"/>
              </a:rPr>
              <a:t>	</a:t>
            </a:r>
          </a:p>
          <a:p>
            <a:pPr algn="l"/>
            <a:r>
              <a:rPr lang="cs-CZ" sz="2400" dirty="0" err="1" smtClean="0">
                <a:latin typeface="Californian FB" pitchFamily="18" charset="0"/>
              </a:rPr>
              <a:t>They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Californian FB" pitchFamily="18" charset="0"/>
              </a:rPr>
              <a:t>WEREN´T </a:t>
            </a:r>
            <a:r>
              <a:rPr lang="cs-CZ" sz="2400" dirty="0" err="1">
                <a:latin typeface="Californian FB" pitchFamily="18" charset="0"/>
              </a:rPr>
              <a:t>wai</a:t>
            </a:r>
            <a:r>
              <a:rPr lang="cs-CZ" sz="2400" b="1" dirty="0" err="1">
                <a:solidFill>
                  <a:srgbClr val="800000"/>
                </a:solidFill>
                <a:latin typeface="Californian FB" pitchFamily="18" charset="0"/>
              </a:rPr>
              <a:t>ting</a:t>
            </a:r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err="1">
                <a:latin typeface="Californian FB" pitchFamily="18" charset="0"/>
              </a:rPr>
              <a:t>here</a:t>
            </a:r>
            <a:r>
              <a:rPr lang="cs-CZ" sz="2400" b="1" dirty="0" smtClean="0">
                <a:latin typeface="Californian FB" pitchFamily="18" charset="0"/>
              </a:rPr>
              <a:t>. 	</a:t>
            </a:r>
            <a:r>
              <a:rPr lang="cs-CZ" sz="2400" dirty="0" smtClean="0">
                <a:latin typeface="Californian FB" pitchFamily="18" charset="0"/>
              </a:rPr>
              <a:t/>
            </a:r>
            <a:br>
              <a:rPr lang="cs-CZ" sz="2400" dirty="0" smtClean="0">
                <a:latin typeface="Californian FB" pitchFamily="18" charset="0"/>
              </a:rPr>
            </a:br>
            <a:endParaRPr lang="cs-CZ" sz="2400" dirty="0">
              <a:latin typeface="Californian FB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067944" y="332656"/>
            <a:ext cx="5076056" cy="43924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smtClean="0">
                <a:latin typeface="Californian FB" pitchFamily="18" charset="0"/>
              </a:rPr>
              <a:t>          I </a:t>
            </a:r>
            <a:r>
              <a:rPr lang="cs-CZ" sz="2400" b="1" dirty="0" smtClean="0">
                <a:solidFill>
                  <a:srgbClr val="C00000"/>
                </a:solidFill>
                <a:latin typeface="Californian FB" pitchFamily="18" charset="0"/>
              </a:rPr>
              <a:t>WAS</a:t>
            </a:r>
            <a:r>
              <a:rPr lang="cs-CZ" sz="2400" dirty="0" smtClean="0">
                <a:latin typeface="Californian FB" pitchFamily="18" charset="0"/>
              </a:rPr>
              <a:t>.	      	I</a:t>
            </a:r>
            <a:r>
              <a:rPr lang="cs-CZ" sz="2400" b="1" dirty="0" smtClean="0">
                <a:solidFill>
                  <a:srgbClr val="C00000"/>
                </a:solidFill>
                <a:latin typeface="Californian FB" pitchFamily="18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WASN´T </a:t>
            </a:r>
            <a:r>
              <a:rPr lang="cs-CZ" sz="2400" dirty="0" smtClean="0">
                <a:latin typeface="Californian FB" pitchFamily="18" charset="0"/>
              </a:rPr>
              <a:t>.</a:t>
            </a:r>
          </a:p>
          <a:p>
            <a:pPr algn="l"/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smtClean="0">
                <a:latin typeface="Californian FB" pitchFamily="18" charset="0"/>
              </a:rPr>
              <a:t>          </a:t>
            </a:r>
            <a:r>
              <a:rPr lang="cs-CZ" sz="2400" dirty="0" err="1" smtClean="0">
                <a:latin typeface="Californian FB" pitchFamily="18" charset="0"/>
              </a:rPr>
              <a:t>you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Californian FB" pitchFamily="18" charset="0"/>
              </a:rPr>
              <a:t>WERE</a:t>
            </a:r>
            <a:r>
              <a:rPr lang="cs-CZ" sz="2400" dirty="0" smtClean="0">
                <a:latin typeface="Californian FB" pitchFamily="18" charset="0"/>
              </a:rPr>
              <a:t>.  	</a:t>
            </a:r>
            <a:r>
              <a:rPr lang="cs-CZ" sz="2400" dirty="0" err="1" smtClean="0">
                <a:latin typeface="Californian FB" pitchFamily="18" charset="0"/>
              </a:rPr>
              <a:t>you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Californian FB" pitchFamily="18" charset="0"/>
              </a:rPr>
              <a:t>WEREN´T</a:t>
            </a:r>
            <a:r>
              <a:rPr lang="cs-CZ" sz="2400" dirty="0" smtClean="0">
                <a:solidFill>
                  <a:srgbClr val="800000"/>
                </a:solidFill>
                <a:latin typeface="Californian FB" pitchFamily="18" charset="0"/>
              </a:rPr>
              <a:t>.</a:t>
            </a:r>
          </a:p>
          <a:p>
            <a:pPr algn="l"/>
            <a:r>
              <a:rPr lang="cs-CZ" sz="2400" dirty="0" smtClean="0">
                <a:solidFill>
                  <a:srgbClr val="800000"/>
                </a:solidFill>
                <a:latin typeface="Californian FB" pitchFamily="18" charset="0"/>
              </a:rPr>
              <a:t>           </a:t>
            </a:r>
            <a:r>
              <a:rPr lang="cs-CZ" sz="2400" dirty="0" smtClean="0">
                <a:latin typeface="Californian FB" pitchFamily="18" charset="0"/>
              </a:rPr>
              <a:t>he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WAS</a:t>
            </a:r>
            <a:r>
              <a:rPr lang="cs-CZ" sz="2400" dirty="0" smtClean="0">
                <a:latin typeface="Californian FB" pitchFamily="18" charset="0"/>
              </a:rPr>
              <a:t>.	   	he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WASN´T </a:t>
            </a:r>
            <a:r>
              <a:rPr lang="cs-CZ" sz="2400" dirty="0" smtClean="0">
                <a:latin typeface="Californian FB" pitchFamily="18" charset="0"/>
              </a:rPr>
              <a:t>.</a:t>
            </a:r>
          </a:p>
          <a:p>
            <a:pPr algn="l"/>
            <a:r>
              <a:rPr lang="cs-CZ" sz="2400" b="1" dirty="0" err="1" smtClean="0">
                <a:latin typeface="Californian FB" pitchFamily="18" charset="0"/>
              </a:rPr>
              <a:t>Yes</a:t>
            </a:r>
            <a:r>
              <a:rPr lang="cs-CZ" sz="2400" b="1" dirty="0" smtClean="0">
                <a:latin typeface="Californian FB" pitchFamily="18" charset="0"/>
              </a:rPr>
              <a:t>,</a:t>
            </a:r>
            <a:r>
              <a:rPr lang="cs-CZ" sz="2400" dirty="0" smtClean="0">
                <a:latin typeface="Californian FB" pitchFamily="18" charset="0"/>
              </a:rPr>
              <a:t>   </a:t>
            </a:r>
            <a:r>
              <a:rPr lang="cs-CZ" sz="2400" dirty="0" err="1" smtClean="0">
                <a:latin typeface="Californian FB" pitchFamily="18" charset="0"/>
              </a:rPr>
              <a:t>she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WAS</a:t>
            </a:r>
            <a:r>
              <a:rPr lang="cs-CZ" sz="2400" dirty="0" smtClean="0">
                <a:latin typeface="Californian FB" pitchFamily="18" charset="0"/>
              </a:rPr>
              <a:t>.    </a:t>
            </a:r>
            <a:r>
              <a:rPr lang="cs-CZ" sz="2400" b="1" dirty="0" smtClean="0">
                <a:latin typeface="Californian FB" pitchFamily="18" charset="0"/>
              </a:rPr>
              <a:t>No,	</a:t>
            </a:r>
            <a:r>
              <a:rPr lang="cs-CZ" sz="2400" dirty="0" err="1" smtClean="0">
                <a:latin typeface="Californian FB" pitchFamily="18" charset="0"/>
              </a:rPr>
              <a:t>she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WASN´T </a:t>
            </a:r>
            <a:r>
              <a:rPr lang="cs-CZ" sz="2400" dirty="0" smtClean="0">
                <a:latin typeface="Californian FB" pitchFamily="18" charset="0"/>
              </a:rPr>
              <a:t>.</a:t>
            </a:r>
          </a:p>
          <a:p>
            <a:pPr algn="l"/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smtClean="0">
                <a:latin typeface="Californian FB" pitchFamily="18" charset="0"/>
              </a:rPr>
              <a:t>          </a:t>
            </a:r>
            <a:r>
              <a:rPr lang="cs-CZ" sz="2400" dirty="0" err="1" smtClean="0">
                <a:latin typeface="Californian FB" pitchFamily="18" charset="0"/>
              </a:rPr>
              <a:t>it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WAS</a:t>
            </a:r>
            <a:r>
              <a:rPr lang="cs-CZ" sz="2400" dirty="0" smtClean="0">
                <a:latin typeface="Californian FB" pitchFamily="18" charset="0"/>
              </a:rPr>
              <a:t>.		</a:t>
            </a:r>
            <a:r>
              <a:rPr lang="cs-CZ" sz="2400" dirty="0" err="1" smtClean="0">
                <a:latin typeface="Californian FB" pitchFamily="18" charset="0"/>
              </a:rPr>
              <a:t>It</a:t>
            </a:r>
            <a:r>
              <a:rPr lang="cs-CZ" sz="2400" dirty="0" smtClean="0">
                <a:latin typeface="Californian FB" pitchFamily="18" charset="0"/>
              </a:rPr>
              <a:t> 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WASN´T </a:t>
            </a:r>
            <a:r>
              <a:rPr lang="cs-CZ" sz="2400" dirty="0" smtClean="0">
                <a:latin typeface="Californian FB" pitchFamily="18" charset="0"/>
              </a:rPr>
              <a:t>.</a:t>
            </a:r>
          </a:p>
          <a:p>
            <a:pPr algn="l"/>
            <a:endParaRPr lang="cs-CZ" sz="2400" dirty="0">
              <a:latin typeface="Californian FB" pitchFamily="18" charset="0"/>
            </a:endParaRPr>
          </a:p>
          <a:p>
            <a:pPr algn="l"/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smtClean="0">
                <a:latin typeface="Californian FB" pitchFamily="18" charset="0"/>
              </a:rPr>
              <a:t>          </a:t>
            </a:r>
            <a:r>
              <a:rPr lang="cs-CZ" sz="2400" dirty="0" err="1" smtClean="0">
                <a:latin typeface="Californian FB" pitchFamily="18" charset="0"/>
              </a:rPr>
              <a:t>we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WERE</a:t>
            </a:r>
            <a:r>
              <a:rPr lang="cs-CZ" sz="2400" dirty="0" smtClean="0">
                <a:latin typeface="Californian FB" pitchFamily="18" charset="0"/>
              </a:rPr>
              <a:t>.	 </a:t>
            </a:r>
            <a:r>
              <a:rPr lang="cs-CZ" sz="2400" dirty="0" err="1" smtClean="0">
                <a:latin typeface="Californian FB" pitchFamily="18" charset="0"/>
              </a:rPr>
              <a:t>we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WEREN´T </a:t>
            </a:r>
            <a:r>
              <a:rPr lang="cs-CZ" sz="2400" dirty="0" smtClean="0">
                <a:latin typeface="Californian FB" pitchFamily="18" charset="0"/>
              </a:rPr>
              <a:t>.</a:t>
            </a:r>
          </a:p>
          <a:p>
            <a:pPr algn="l"/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smtClean="0">
                <a:latin typeface="Californian FB" pitchFamily="18" charset="0"/>
              </a:rPr>
              <a:t>          </a:t>
            </a:r>
            <a:r>
              <a:rPr lang="cs-CZ" sz="2400" dirty="0" err="1" smtClean="0">
                <a:latin typeface="Californian FB" pitchFamily="18" charset="0"/>
              </a:rPr>
              <a:t>you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WERE</a:t>
            </a:r>
            <a:r>
              <a:rPr lang="cs-CZ" sz="2400" dirty="0" smtClean="0">
                <a:latin typeface="Californian FB" pitchFamily="18" charset="0"/>
              </a:rPr>
              <a:t>.	 </a:t>
            </a:r>
            <a:r>
              <a:rPr lang="cs-CZ" sz="2400" dirty="0" err="1" smtClean="0">
                <a:latin typeface="Californian FB" pitchFamily="18" charset="0"/>
              </a:rPr>
              <a:t>you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WEREN´T </a:t>
            </a:r>
            <a:r>
              <a:rPr lang="cs-CZ" sz="2400" dirty="0" smtClean="0">
                <a:latin typeface="Californian FB" pitchFamily="18" charset="0"/>
              </a:rPr>
              <a:t>.</a:t>
            </a:r>
          </a:p>
          <a:p>
            <a:pPr algn="l"/>
            <a:r>
              <a:rPr lang="cs-CZ" sz="2400" dirty="0">
                <a:latin typeface="Californian FB" pitchFamily="18" charset="0"/>
              </a:rPr>
              <a:t> </a:t>
            </a:r>
            <a:r>
              <a:rPr lang="cs-CZ" sz="2400" dirty="0" smtClean="0">
                <a:latin typeface="Californian FB" pitchFamily="18" charset="0"/>
              </a:rPr>
              <a:t>          </a:t>
            </a:r>
            <a:r>
              <a:rPr lang="cs-CZ" sz="2400" dirty="0" err="1" smtClean="0">
                <a:latin typeface="Californian FB" pitchFamily="18" charset="0"/>
              </a:rPr>
              <a:t>they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latin typeface="Californian FB" pitchFamily="18" charset="0"/>
              </a:rPr>
              <a:t>WERE</a:t>
            </a:r>
            <a:r>
              <a:rPr lang="cs-CZ" sz="2400" dirty="0" smtClean="0">
                <a:latin typeface="Californian FB" pitchFamily="18" charset="0"/>
              </a:rPr>
              <a:t>.	 </a:t>
            </a:r>
            <a:r>
              <a:rPr lang="cs-CZ" sz="2400" dirty="0" err="1" smtClean="0">
                <a:latin typeface="Californian FB" pitchFamily="18" charset="0"/>
              </a:rPr>
              <a:t>they</a:t>
            </a:r>
            <a:r>
              <a:rPr lang="cs-CZ" sz="2400" dirty="0" smtClean="0">
                <a:latin typeface="Californian FB" pitchFamily="18" charset="0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Californian FB" pitchFamily="18" charset="0"/>
              </a:rPr>
              <a:t>WEREN´T</a:t>
            </a:r>
            <a:r>
              <a:rPr lang="cs-CZ" sz="2400" dirty="0" smtClean="0">
                <a:solidFill>
                  <a:srgbClr val="800000"/>
                </a:solidFill>
                <a:latin typeface="Californian FB" pitchFamily="18" charset="0"/>
              </a:rPr>
              <a:t>.</a:t>
            </a:r>
            <a:r>
              <a:rPr lang="cs-CZ" sz="2400" dirty="0" smtClean="0">
                <a:solidFill>
                  <a:srgbClr val="C00000"/>
                </a:solidFill>
                <a:latin typeface="Californian FB" pitchFamily="18" charset="0"/>
              </a:rPr>
              <a:t> </a:t>
            </a:r>
            <a:endParaRPr lang="cs-CZ" sz="2400" dirty="0">
              <a:latin typeface="Californian FB" pitchFamily="18" charset="0"/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67544" y="4581128"/>
            <a:ext cx="8208912" cy="2016224"/>
          </a:xfrm>
          <a:solidFill>
            <a:srgbClr val="FFFF00"/>
          </a:solidFill>
        </p:spPr>
        <p:txBody>
          <a:bodyPr>
            <a:noAutofit/>
          </a:bodyPr>
          <a:lstStyle/>
          <a:p>
            <a:pPr algn="l"/>
            <a:r>
              <a:rPr lang="cs-CZ" sz="2400" dirty="0" smtClean="0">
                <a:latin typeface="Californian FB" pitchFamily="18" charset="0"/>
              </a:rPr>
              <a:t>Zápor se tvoří pomocným slovesem </a:t>
            </a:r>
            <a:r>
              <a:rPr lang="cs-CZ" sz="2400" b="1" dirty="0" smtClean="0">
                <a:latin typeface="Californian FB" pitchFamily="18" charset="0"/>
              </a:rPr>
              <a:t>„ to </a:t>
            </a:r>
            <a:r>
              <a:rPr lang="cs-CZ" sz="2400" b="1" dirty="0" err="1" smtClean="0">
                <a:latin typeface="Californian FB" pitchFamily="18" charset="0"/>
              </a:rPr>
              <a:t>be</a:t>
            </a:r>
            <a:r>
              <a:rPr lang="cs-CZ" sz="2400" b="1" dirty="0" smtClean="0">
                <a:latin typeface="Californian FB" pitchFamily="18" charset="0"/>
              </a:rPr>
              <a:t>“ </a:t>
            </a:r>
            <a:r>
              <a:rPr lang="cs-CZ" sz="2400" dirty="0" smtClean="0">
                <a:latin typeface="Californian FB" pitchFamily="18" charset="0"/>
              </a:rPr>
              <a:t>v minulém čase</a:t>
            </a:r>
            <a:r>
              <a:rPr lang="cs-CZ" sz="2400" b="1" dirty="0" smtClean="0">
                <a:latin typeface="Californian FB" pitchFamily="18" charset="0"/>
              </a:rPr>
              <a:t/>
            </a:r>
            <a:br>
              <a:rPr lang="cs-CZ" sz="2400" b="1" dirty="0" smtClean="0">
                <a:latin typeface="Californian FB" pitchFamily="18" charset="0"/>
              </a:rPr>
            </a:br>
            <a:r>
              <a:rPr lang="cs-CZ" sz="2400" dirty="0" smtClean="0">
                <a:latin typeface="Californian FB" pitchFamily="18" charset="0"/>
              </a:rPr>
              <a:t>a záporkou </a:t>
            </a:r>
            <a:r>
              <a:rPr lang="cs-CZ" sz="2400" b="1" dirty="0" smtClean="0">
                <a:latin typeface="Californian FB" pitchFamily="18" charset="0"/>
              </a:rPr>
              <a:t>NOT</a:t>
            </a:r>
            <a:r>
              <a:rPr lang="cs-CZ" sz="2400" dirty="0" smtClean="0">
                <a:latin typeface="Californian FB" pitchFamily="18" charset="0"/>
              </a:rPr>
              <a:t>.</a:t>
            </a:r>
            <a:br>
              <a:rPr lang="cs-CZ" sz="2400" dirty="0" smtClean="0">
                <a:latin typeface="Californian FB" pitchFamily="18" charset="0"/>
              </a:rPr>
            </a:br>
            <a:r>
              <a:rPr lang="cs-CZ" sz="2400" dirty="0" smtClean="0">
                <a:latin typeface="Californian FB" pitchFamily="18" charset="0"/>
              </a:rPr>
              <a:t/>
            </a:r>
            <a:br>
              <a:rPr lang="cs-CZ" sz="2400" dirty="0" smtClean="0">
                <a:latin typeface="Californian FB" pitchFamily="18" charset="0"/>
              </a:rPr>
            </a:br>
            <a:r>
              <a:rPr lang="cs-CZ" sz="2400" dirty="0" smtClean="0">
                <a:latin typeface="Californian FB" pitchFamily="18" charset="0"/>
              </a:rPr>
              <a:t>Stažený tvar je </a:t>
            </a:r>
            <a:r>
              <a:rPr lang="cs-CZ" sz="2400" b="1" u="sng" dirty="0" smtClean="0">
                <a:latin typeface="Californian FB" pitchFamily="18" charset="0"/>
              </a:rPr>
              <a:t>WASN´T</a:t>
            </a:r>
            <a:r>
              <a:rPr lang="cs-CZ" sz="2400" b="1" dirty="0" smtClean="0">
                <a:latin typeface="Californian FB" pitchFamily="18" charset="0"/>
              </a:rPr>
              <a:t> a </a:t>
            </a:r>
            <a:r>
              <a:rPr lang="cs-CZ" sz="2400" b="1" u="sng" dirty="0" smtClean="0">
                <a:latin typeface="Californian FB" pitchFamily="18" charset="0"/>
              </a:rPr>
              <a:t>WEREN´T</a:t>
            </a:r>
            <a:r>
              <a:rPr lang="cs-CZ" sz="2400" dirty="0" smtClean="0">
                <a:latin typeface="Californian FB" pitchFamily="18" charset="0"/>
              </a:rPr>
              <a:t>.</a:t>
            </a:r>
            <a:endParaRPr lang="cs-CZ" sz="2400" dirty="0">
              <a:latin typeface="Californian FB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4103948" y="836712"/>
            <a:ext cx="0" cy="3435124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9231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6632" y="188640"/>
            <a:ext cx="3394720" cy="1143000"/>
          </a:xfrm>
        </p:spPr>
        <p:txBody>
          <a:bodyPr>
            <a:normAutofit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sz="3600" u="sng" dirty="0" smtClean="0">
                <a:latin typeface="Californian FB" pitchFamily="18" charset="0"/>
              </a:rPr>
              <a:t>použití</a:t>
            </a:r>
            <a:endParaRPr lang="cs-CZ" sz="3600" u="sng" dirty="0">
              <a:latin typeface="Californian FB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3528" y="1124744"/>
            <a:ext cx="8424936" cy="14401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dirty="0" smtClean="0">
                <a:latin typeface="Californian FB" pitchFamily="18" charset="0"/>
              </a:rPr>
              <a:t>Minulý čas průběhový používáme, když popisujeme:</a:t>
            </a:r>
          </a:p>
          <a:p>
            <a:pPr algn="l"/>
            <a:endParaRPr lang="cs-CZ" sz="2400" dirty="0">
              <a:latin typeface="Californian FB" pitchFamily="18" charset="0"/>
            </a:endParaRPr>
          </a:p>
          <a:p>
            <a:pPr algn="l"/>
            <a:r>
              <a:rPr lang="cs-CZ" sz="2400" b="1" dirty="0" smtClean="0">
                <a:latin typeface="Californian FB" pitchFamily="18" charset="0"/>
              </a:rPr>
              <a:t>a)</a:t>
            </a:r>
            <a:r>
              <a:rPr lang="cs-CZ" sz="2400" dirty="0" smtClean="0">
                <a:latin typeface="Californian FB" pitchFamily="18" charset="0"/>
              </a:rPr>
              <a:t> co probíhalo </a:t>
            </a:r>
            <a:r>
              <a:rPr lang="cs-CZ" sz="2400" u="sng" dirty="0" smtClean="0">
                <a:latin typeface="Californian FB" pitchFamily="18" charset="0"/>
              </a:rPr>
              <a:t>právě v určité chvíli</a:t>
            </a:r>
            <a:r>
              <a:rPr lang="cs-CZ" sz="2400" dirty="0" smtClean="0">
                <a:latin typeface="Californian FB" pitchFamily="18" charset="0"/>
              </a:rPr>
              <a:t>;</a:t>
            </a:r>
            <a:endParaRPr lang="cs-CZ" sz="2400" dirty="0">
              <a:latin typeface="Californian FB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33159" y="2564904"/>
            <a:ext cx="5390969" cy="11521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dirty="0" smtClean="0">
                <a:latin typeface="Californian FB" pitchFamily="18" charset="0"/>
              </a:rPr>
              <a:t>At </a:t>
            </a:r>
            <a:r>
              <a:rPr lang="cs-CZ" sz="2400" b="1" u="sng" dirty="0" err="1" smtClean="0">
                <a:latin typeface="Californian FB" pitchFamily="18" charset="0"/>
              </a:rPr>
              <a:t>six</a:t>
            </a:r>
            <a:r>
              <a:rPr lang="cs-CZ" sz="2400" b="1" u="sng" dirty="0" smtClean="0">
                <a:latin typeface="Californian FB" pitchFamily="18" charset="0"/>
              </a:rPr>
              <a:t> </a:t>
            </a:r>
            <a:r>
              <a:rPr lang="cs-CZ" sz="2400" b="1" u="sng" dirty="0" err="1" smtClean="0">
                <a:latin typeface="Californian FB" pitchFamily="18" charset="0"/>
              </a:rPr>
              <a:t>o´clock</a:t>
            </a:r>
            <a:r>
              <a:rPr lang="cs-CZ" sz="2400" b="1" u="sng" dirty="0" smtClean="0">
                <a:latin typeface="Californian FB" pitchFamily="18" charset="0"/>
              </a:rPr>
              <a:t> </a:t>
            </a:r>
            <a:r>
              <a:rPr lang="cs-CZ" sz="2400" b="1" dirty="0" smtClean="0">
                <a:latin typeface="Californian FB" pitchFamily="18" charset="0"/>
              </a:rPr>
              <a:t>on </a:t>
            </a:r>
            <a:r>
              <a:rPr lang="cs-CZ" sz="2400" b="1" dirty="0" err="1" smtClean="0">
                <a:latin typeface="Californian FB" pitchFamily="18" charset="0"/>
              </a:rPr>
              <a:t>Sunday</a:t>
            </a:r>
            <a:r>
              <a:rPr lang="cs-CZ" sz="2400" b="1" dirty="0" smtClean="0">
                <a:latin typeface="Californian FB" pitchFamily="18" charset="0"/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  <a:latin typeface="Californian FB" pitchFamily="18" charset="0"/>
              </a:rPr>
              <a:t>I </a:t>
            </a:r>
            <a:r>
              <a:rPr lang="cs-CZ" sz="2400" b="1" dirty="0" err="1" smtClean="0">
                <a:solidFill>
                  <a:srgbClr val="0070C0"/>
                </a:solidFill>
                <a:latin typeface="Californian FB" pitchFamily="18" charset="0"/>
              </a:rPr>
              <a:t>was</a:t>
            </a:r>
            <a:r>
              <a:rPr lang="cs-CZ" sz="2400" b="1" dirty="0" smtClean="0">
                <a:solidFill>
                  <a:srgbClr val="0070C0"/>
                </a:solidFill>
                <a:latin typeface="Californian FB" pitchFamily="18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Californian FB" pitchFamily="18" charset="0"/>
              </a:rPr>
              <a:t>sitting</a:t>
            </a:r>
            <a:r>
              <a:rPr lang="cs-CZ" sz="2400" b="1" dirty="0" smtClean="0">
                <a:solidFill>
                  <a:srgbClr val="0070C0"/>
                </a:solidFill>
                <a:latin typeface="Californian FB" pitchFamily="18" charset="0"/>
              </a:rPr>
              <a:t/>
            </a:r>
            <a:br>
              <a:rPr lang="cs-CZ" sz="2400" b="1" dirty="0" smtClean="0">
                <a:solidFill>
                  <a:srgbClr val="0070C0"/>
                </a:solidFill>
                <a:latin typeface="Californian FB" pitchFamily="18" charset="0"/>
              </a:rPr>
            </a:br>
            <a:r>
              <a:rPr lang="cs-CZ" sz="2400" b="1" dirty="0" err="1" smtClean="0">
                <a:latin typeface="Californian FB" pitchFamily="18" charset="0"/>
              </a:rPr>
              <a:t>at</a:t>
            </a:r>
            <a:r>
              <a:rPr lang="cs-CZ" sz="2400" b="1" dirty="0" smtClean="0">
                <a:latin typeface="Californian FB" pitchFamily="18" charset="0"/>
              </a:rPr>
              <a:t> my </a:t>
            </a:r>
            <a:r>
              <a:rPr lang="cs-CZ" sz="2400" b="1" dirty="0" err="1" smtClean="0">
                <a:latin typeface="Californian FB" pitchFamily="18" charset="0"/>
              </a:rPr>
              <a:t>computer</a:t>
            </a:r>
            <a:r>
              <a:rPr lang="cs-CZ" sz="2400" b="1" dirty="0" smtClean="0">
                <a:latin typeface="Californian FB" pitchFamily="18" charset="0"/>
              </a:rPr>
              <a:t>.</a:t>
            </a:r>
          </a:p>
          <a:p>
            <a:pPr algn="l"/>
            <a:r>
              <a:rPr lang="cs-CZ" sz="2400" i="1" dirty="0" smtClean="0">
                <a:latin typeface="Californian FB" pitchFamily="18" charset="0"/>
              </a:rPr>
              <a:t>(V neděli v šest jsem seděla u svého počítače.)</a:t>
            </a:r>
            <a:endParaRPr lang="cs-CZ" sz="2400" i="1" dirty="0">
              <a:latin typeface="Californian FB" pitchFamily="18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23528" y="3898241"/>
            <a:ext cx="4704959" cy="11521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dirty="0" smtClean="0">
                <a:latin typeface="Californian FB" pitchFamily="18" charset="0"/>
              </a:rPr>
              <a:t>b)</a:t>
            </a:r>
            <a:r>
              <a:rPr lang="cs-CZ" sz="2400" dirty="0" smtClean="0">
                <a:latin typeface="Californian FB" pitchFamily="18" charset="0"/>
              </a:rPr>
              <a:t> co probíhalo </a:t>
            </a:r>
            <a:r>
              <a:rPr lang="cs-CZ" sz="2400" u="sng" dirty="0" smtClean="0">
                <a:latin typeface="Californian FB" pitchFamily="18" charset="0"/>
              </a:rPr>
              <a:t>po nějakou dobu</a:t>
            </a:r>
            <a:r>
              <a:rPr lang="cs-CZ" sz="2400" dirty="0" smtClean="0">
                <a:latin typeface="Californian FB" pitchFamily="18" charset="0"/>
              </a:rPr>
              <a:t>;</a:t>
            </a:r>
            <a:endParaRPr lang="cs-CZ" sz="2400" dirty="0">
              <a:latin typeface="Californian FB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66695" y="4725144"/>
            <a:ext cx="6579189" cy="11521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u="sng" dirty="0" err="1" smtClean="0">
                <a:latin typeface="Californian FB" pitchFamily="18" charset="0"/>
              </a:rPr>
              <a:t>From</a:t>
            </a:r>
            <a:r>
              <a:rPr lang="cs-CZ" sz="2400" b="1" u="sng" dirty="0" smtClean="0">
                <a:latin typeface="Californian FB" pitchFamily="18" charset="0"/>
              </a:rPr>
              <a:t> 9 to 12 p. m. </a:t>
            </a:r>
            <a:r>
              <a:rPr lang="cs-CZ" sz="2400" b="1" dirty="0" err="1" smtClean="0">
                <a:solidFill>
                  <a:srgbClr val="0070C0"/>
                </a:solidFill>
                <a:latin typeface="Californian FB" pitchFamily="18" charset="0"/>
              </a:rPr>
              <a:t>they</a:t>
            </a:r>
            <a:r>
              <a:rPr lang="cs-CZ" sz="2400" b="1" dirty="0" smtClean="0">
                <a:solidFill>
                  <a:srgbClr val="0070C0"/>
                </a:solidFill>
                <a:latin typeface="Californian FB" pitchFamily="18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Californian FB" pitchFamily="18" charset="0"/>
              </a:rPr>
              <a:t>were</a:t>
            </a:r>
            <a:r>
              <a:rPr lang="cs-CZ" sz="2400" b="1" dirty="0" smtClean="0">
                <a:solidFill>
                  <a:srgbClr val="0070C0"/>
                </a:solidFill>
                <a:latin typeface="Californian FB" pitchFamily="18" charset="0"/>
              </a:rPr>
              <a:t> dancing </a:t>
            </a:r>
            <a:r>
              <a:rPr lang="cs-CZ" sz="2400" b="1" dirty="0" smtClean="0">
                <a:latin typeface="Californian FB" pitchFamily="18" charset="0"/>
              </a:rPr>
              <a:t>in a club.</a:t>
            </a:r>
          </a:p>
          <a:p>
            <a:pPr algn="l"/>
            <a:r>
              <a:rPr lang="cs-CZ" sz="2400" i="1" dirty="0" smtClean="0">
                <a:latin typeface="Californian FB" pitchFamily="18" charset="0"/>
              </a:rPr>
              <a:t>(Od 9 do 12 večer tancovali v klubu.)</a:t>
            </a:r>
            <a:endParaRPr lang="cs-CZ" sz="2400" i="1" dirty="0">
              <a:latin typeface="Californian FB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03344" y="2052168"/>
            <a:ext cx="2033583" cy="2033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6217" y="4316756"/>
            <a:ext cx="223224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2126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0" y="0"/>
            <a:ext cx="9096672" cy="11521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u="sng" dirty="0" smtClean="0">
                <a:latin typeface="Californian FB" pitchFamily="18" charset="0"/>
              </a:rPr>
              <a:t>And </a:t>
            </a:r>
            <a:r>
              <a:rPr lang="cs-CZ" sz="2400" b="1" u="sng" dirty="0" err="1" smtClean="0">
                <a:latin typeface="Californian FB" pitchFamily="18" charset="0"/>
              </a:rPr>
              <a:t>now</a:t>
            </a:r>
            <a:r>
              <a:rPr lang="cs-CZ" sz="2400" b="1" u="sng" dirty="0" smtClean="0">
                <a:latin typeface="Californian FB" pitchFamily="18" charset="0"/>
              </a:rPr>
              <a:t> </a:t>
            </a:r>
            <a:r>
              <a:rPr lang="cs-CZ" sz="2400" b="1" u="sng" smtClean="0">
                <a:latin typeface="Californian FB" pitchFamily="18" charset="0"/>
              </a:rPr>
              <a:t>try</a:t>
            </a:r>
            <a:r>
              <a:rPr lang="cs-CZ" sz="2400" b="1" u="sng" dirty="0" smtClean="0">
                <a:latin typeface="Californian FB" pitchFamily="18" charset="0"/>
              </a:rPr>
              <a:t> to </a:t>
            </a:r>
            <a:r>
              <a:rPr lang="cs-CZ" sz="2400" b="1" u="sng" dirty="0" err="1" smtClean="0">
                <a:latin typeface="Californian FB" pitchFamily="18" charset="0"/>
              </a:rPr>
              <a:t>say</a:t>
            </a:r>
            <a:r>
              <a:rPr lang="cs-CZ" sz="2400" b="1" u="sng" dirty="0" smtClean="0">
                <a:latin typeface="Californian FB" pitchFamily="18" charset="0"/>
              </a:rPr>
              <a:t>, </a:t>
            </a:r>
            <a:r>
              <a:rPr lang="cs-CZ" sz="2400" b="1" u="sng" dirty="0" err="1" smtClean="0">
                <a:latin typeface="Californian FB" pitchFamily="18" charset="0"/>
              </a:rPr>
              <a:t>what</a:t>
            </a:r>
            <a:r>
              <a:rPr lang="cs-CZ" sz="2400" b="1" u="sng" dirty="0">
                <a:latin typeface="Californian FB" pitchFamily="18" charset="0"/>
              </a:rPr>
              <a:t> </a:t>
            </a:r>
            <a:r>
              <a:rPr lang="cs-CZ" sz="2400" b="1" u="sng" dirty="0" smtClean="0">
                <a:latin typeface="Californian FB" pitchFamily="18" charset="0"/>
              </a:rPr>
              <a:t>these </a:t>
            </a:r>
            <a:r>
              <a:rPr lang="cs-CZ" sz="2400" b="1" u="sng" dirty="0" err="1" smtClean="0">
                <a:latin typeface="Californian FB" pitchFamily="18" charset="0"/>
              </a:rPr>
              <a:t>people</a:t>
            </a:r>
            <a:r>
              <a:rPr lang="cs-CZ" sz="2400" b="1" u="sng" dirty="0" smtClean="0">
                <a:latin typeface="Californian FB" pitchFamily="18" charset="0"/>
              </a:rPr>
              <a:t> </a:t>
            </a:r>
            <a:r>
              <a:rPr lang="cs-CZ" sz="2400" b="1" u="sng" dirty="0" err="1" smtClean="0">
                <a:latin typeface="Californian FB" pitchFamily="18" charset="0"/>
              </a:rPr>
              <a:t>were</a:t>
            </a:r>
            <a:r>
              <a:rPr lang="cs-CZ" sz="2400" b="1" u="sng" dirty="0" smtClean="0">
                <a:latin typeface="Californian FB" pitchFamily="18" charset="0"/>
              </a:rPr>
              <a:t> </a:t>
            </a:r>
            <a:r>
              <a:rPr lang="cs-CZ" sz="2400" b="1" u="sng" dirty="0" err="1" smtClean="0">
                <a:latin typeface="Californian FB" pitchFamily="18" charset="0"/>
              </a:rPr>
              <a:t>doing</a:t>
            </a:r>
            <a:r>
              <a:rPr lang="cs-CZ" sz="2400" b="1" u="sng" dirty="0" smtClean="0">
                <a:latin typeface="Californian FB" pitchFamily="18" charset="0"/>
              </a:rPr>
              <a:t> </a:t>
            </a:r>
            <a:r>
              <a:rPr lang="cs-CZ" sz="2400" b="1" u="sng" dirty="0" err="1" smtClean="0">
                <a:latin typeface="Californian FB" pitchFamily="18" charset="0"/>
              </a:rPr>
              <a:t>yesterday</a:t>
            </a:r>
            <a:r>
              <a:rPr lang="cs-CZ" sz="2400" b="1" u="sng" dirty="0" smtClean="0">
                <a:latin typeface="Californian FB" pitchFamily="18" charset="0"/>
              </a:rPr>
              <a:t> night.</a:t>
            </a:r>
            <a:endParaRPr lang="cs-CZ" sz="2400" b="1" u="sng" dirty="0">
              <a:latin typeface="Californian FB" pitchFamily="18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553462" y="966230"/>
            <a:ext cx="4609636" cy="801154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i="1" dirty="0" smtClean="0">
                <a:latin typeface="Californian FB" pitchFamily="18" charset="0"/>
              </a:rPr>
              <a:t>He </a:t>
            </a:r>
            <a:r>
              <a:rPr lang="cs-CZ" sz="2400" b="1" i="1" dirty="0" err="1" smtClean="0">
                <a:solidFill>
                  <a:srgbClr val="FF0000"/>
                </a:solidFill>
                <a:latin typeface="Californian FB" pitchFamily="18" charset="0"/>
              </a:rPr>
              <a:t>was</a:t>
            </a:r>
            <a:r>
              <a:rPr lang="cs-CZ" sz="2400" b="1" i="1" dirty="0" smtClean="0">
                <a:solidFill>
                  <a:srgbClr val="FF0000"/>
                </a:solidFill>
                <a:latin typeface="Californian FB" pitchFamily="18" charset="0"/>
              </a:rPr>
              <a:t> </a:t>
            </a:r>
            <a:r>
              <a:rPr lang="cs-CZ" sz="2400" b="1" i="1" dirty="0" err="1" smtClean="0">
                <a:latin typeface="Californian FB" pitchFamily="18" charset="0"/>
              </a:rPr>
              <a:t>play</a:t>
            </a:r>
            <a:r>
              <a:rPr lang="cs-CZ" sz="2400" b="1" i="1" dirty="0" err="1" smtClean="0">
                <a:solidFill>
                  <a:srgbClr val="FF0000"/>
                </a:solidFill>
                <a:latin typeface="Californian FB" pitchFamily="18" charset="0"/>
              </a:rPr>
              <a:t>ing</a:t>
            </a:r>
            <a:r>
              <a:rPr lang="cs-CZ" sz="2400" b="1" i="1" dirty="0" smtClean="0">
                <a:latin typeface="Californian FB" pitchFamily="18" charset="0"/>
              </a:rPr>
              <a:t> </a:t>
            </a:r>
            <a:r>
              <a:rPr lang="cs-CZ" sz="2400" b="1" i="1" dirty="0" err="1" smtClean="0">
                <a:latin typeface="Californian FB" pitchFamily="18" charset="0"/>
              </a:rPr>
              <a:t>computer</a:t>
            </a:r>
            <a:r>
              <a:rPr lang="cs-CZ" sz="2400" b="1" i="1" dirty="0" smtClean="0">
                <a:latin typeface="Californian FB" pitchFamily="18" charset="0"/>
              </a:rPr>
              <a:t> </a:t>
            </a:r>
            <a:r>
              <a:rPr lang="cs-CZ" sz="2400" b="1" i="1" dirty="0" err="1" smtClean="0">
                <a:latin typeface="Californian FB" pitchFamily="18" charset="0"/>
              </a:rPr>
              <a:t>games</a:t>
            </a:r>
            <a:r>
              <a:rPr lang="cs-CZ" sz="2400" b="1" i="1" dirty="0" smtClean="0">
                <a:latin typeface="Californian FB" pitchFamily="18" charset="0"/>
              </a:rPr>
              <a:t>.</a:t>
            </a:r>
            <a:endParaRPr lang="cs-CZ" sz="2400" i="1" dirty="0">
              <a:latin typeface="Californian FB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46875" y="4998489"/>
            <a:ext cx="1655049" cy="1655049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152128"/>
            <a:ext cx="1800200" cy="180020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3508" y="4172898"/>
            <a:ext cx="1608191" cy="1608191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05984" y="2402410"/>
            <a:ext cx="1447800" cy="144780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C:\Users\andrea\AppData\Local\Microsoft\Windows\Temporary Internet Files\Content.IE5\U9EZQ7H0\MC90043267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033" y="1081092"/>
            <a:ext cx="571429" cy="57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Users\andrea\AppData\Local\Microsoft\Windows\Temporary Internet Files\Content.IE5\U9EZQ7H0\MC90043267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668" y="2259369"/>
            <a:ext cx="571429" cy="57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Nadpis 1"/>
          <p:cNvSpPr txBox="1">
            <a:spLocks/>
          </p:cNvSpPr>
          <p:nvPr/>
        </p:nvSpPr>
        <p:spPr>
          <a:xfrm>
            <a:off x="3151339" y="2116083"/>
            <a:ext cx="3456384" cy="856776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i="1" dirty="0" err="1" smtClean="0">
                <a:latin typeface="Californian FB" pitchFamily="18" charset="0"/>
              </a:rPr>
              <a:t>They</a:t>
            </a:r>
            <a:r>
              <a:rPr lang="cs-CZ" sz="2400" b="1" i="1" dirty="0" smtClean="0">
                <a:latin typeface="Californian FB" pitchFamily="18" charset="0"/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latin typeface="Californian FB" pitchFamily="18" charset="0"/>
              </a:rPr>
              <a:t>were</a:t>
            </a:r>
            <a:r>
              <a:rPr lang="cs-CZ" sz="2400" b="1" i="1" dirty="0" smtClean="0">
                <a:solidFill>
                  <a:srgbClr val="FF0000"/>
                </a:solidFill>
                <a:latin typeface="Californian FB" pitchFamily="18" charset="0"/>
              </a:rPr>
              <a:t> </a:t>
            </a:r>
            <a:r>
              <a:rPr lang="cs-CZ" sz="2400" b="1" i="1" dirty="0" err="1" smtClean="0">
                <a:latin typeface="Californian FB" pitchFamily="18" charset="0"/>
              </a:rPr>
              <a:t>watch</a:t>
            </a:r>
            <a:r>
              <a:rPr lang="cs-CZ" sz="2400" b="1" i="1" dirty="0" err="1" smtClean="0">
                <a:solidFill>
                  <a:srgbClr val="FF0000"/>
                </a:solidFill>
                <a:latin typeface="Californian FB" pitchFamily="18" charset="0"/>
              </a:rPr>
              <a:t>ing</a:t>
            </a:r>
            <a:r>
              <a:rPr lang="cs-CZ" sz="2400" b="1" i="1" dirty="0" smtClean="0">
                <a:latin typeface="Californian FB" pitchFamily="18" charset="0"/>
              </a:rPr>
              <a:t> TV.</a:t>
            </a:r>
            <a:endParaRPr lang="cs-CZ" sz="2400" i="1" dirty="0">
              <a:latin typeface="Californian FB" pitchFamily="18" charset="0"/>
            </a:endParaRPr>
          </a:p>
        </p:txBody>
      </p:sp>
      <p:pic>
        <p:nvPicPr>
          <p:cNvPr id="17" name="Picture 6" descr="C:\Users\andrea\AppData\Local\Microsoft\Windows\Temporary Internet Files\Content.IE5\U9EZQ7H0\MC90043267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5541" y="3666865"/>
            <a:ext cx="571429" cy="57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2496970" y="3552002"/>
            <a:ext cx="4376014" cy="801154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i="1" dirty="0" err="1" smtClean="0">
                <a:latin typeface="Californian FB" pitchFamily="18" charset="0"/>
              </a:rPr>
              <a:t>She</a:t>
            </a:r>
            <a:r>
              <a:rPr lang="cs-CZ" sz="2400" b="1" i="1" dirty="0" smtClean="0">
                <a:latin typeface="Californian FB" pitchFamily="18" charset="0"/>
              </a:rPr>
              <a:t> </a:t>
            </a:r>
            <a:r>
              <a:rPr lang="cs-CZ" sz="2400" b="1" i="1" dirty="0" err="1" smtClean="0">
                <a:solidFill>
                  <a:srgbClr val="FF0000"/>
                </a:solidFill>
                <a:latin typeface="Californian FB" pitchFamily="18" charset="0"/>
              </a:rPr>
              <a:t>was</a:t>
            </a:r>
            <a:r>
              <a:rPr lang="cs-CZ" sz="2400" b="1" i="1" dirty="0" smtClean="0">
                <a:solidFill>
                  <a:srgbClr val="FF0000"/>
                </a:solidFill>
                <a:latin typeface="Californian FB" pitchFamily="18" charset="0"/>
              </a:rPr>
              <a:t> </a:t>
            </a:r>
            <a:r>
              <a:rPr lang="cs-CZ" sz="2400" b="1" i="1" dirty="0" err="1" smtClean="0">
                <a:latin typeface="Californian FB" pitchFamily="18" charset="0"/>
              </a:rPr>
              <a:t>listen</a:t>
            </a:r>
            <a:r>
              <a:rPr lang="cs-CZ" sz="2400" b="1" i="1" dirty="0" err="1" smtClean="0">
                <a:solidFill>
                  <a:srgbClr val="FF0000"/>
                </a:solidFill>
                <a:latin typeface="Californian FB" pitchFamily="18" charset="0"/>
              </a:rPr>
              <a:t>ing</a:t>
            </a:r>
            <a:r>
              <a:rPr lang="cs-CZ" sz="2400" b="1" i="1" dirty="0" smtClean="0">
                <a:solidFill>
                  <a:srgbClr val="FF0000"/>
                </a:solidFill>
                <a:latin typeface="Californian FB" pitchFamily="18" charset="0"/>
              </a:rPr>
              <a:t> </a:t>
            </a:r>
            <a:r>
              <a:rPr lang="cs-CZ" sz="2400" b="1" i="1" dirty="0" smtClean="0">
                <a:latin typeface="Californian FB" pitchFamily="18" charset="0"/>
              </a:rPr>
              <a:t>to </a:t>
            </a:r>
            <a:r>
              <a:rPr lang="cs-CZ" sz="2400" b="1" i="1" dirty="0" err="1" smtClean="0">
                <a:latin typeface="Californian FB" pitchFamily="18" charset="0"/>
              </a:rPr>
              <a:t>the</a:t>
            </a:r>
            <a:r>
              <a:rPr lang="cs-CZ" sz="2400" b="1" i="1" dirty="0" smtClean="0">
                <a:latin typeface="Californian FB" pitchFamily="18" charset="0"/>
              </a:rPr>
              <a:t> music.</a:t>
            </a:r>
            <a:endParaRPr lang="cs-CZ" sz="2400" i="1" dirty="0">
              <a:latin typeface="Californian FB" pitchFamily="18" charset="0"/>
            </a:endParaRPr>
          </a:p>
        </p:txBody>
      </p:sp>
      <p:pic>
        <p:nvPicPr>
          <p:cNvPr id="19" name="Picture 6" descr="C:\Users\andrea\AppData\Local\Microsoft\Windows\Temporary Internet Files\Content.IE5\U9EZQ7H0\MC90043267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1555" y="4976994"/>
            <a:ext cx="571429" cy="57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Nadpis 1"/>
          <p:cNvSpPr txBox="1">
            <a:spLocks/>
          </p:cNvSpPr>
          <p:nvPr/>
        </p:nvSpPr>
        <p:spPr>
          <a:xfrm>
            <a:off x="3685782" y="4774498"/>
            <a:ext cx="2601562" cy="801154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i="1" dirty="0" smtClean="0">
                <a:latin typeface="Californian FB" pitchFamily="18" charset="0"/>
              </a:rPr>
              <a:t>He </a:t>
            </a:r>
            <a:r>
              <a:rPr lang="cs-CZ" sz="2400" b="1" i="1" dirty="0" err="1" smtClean="0">
                <a:solidFill>
                  <a:srgbClr val="FF0000"/>
                </a:solidFill>
                <a:latin typeface="Californian FB" pitchFamily="18" charset="0"/>
              </a:rPr>
              <a:t>was</a:t>
            </a:r>
            <a:r>
              <a:rPr lang="cs-CZ" sz="2400" b="1" i="1" dirty="0" smtClean="0">
                <a:solidFill>
                  <a:srgbClr val="FF0000"/>
                </a:solidFill>
                <a:latin typeface="Californian FB" pitchFamily="18" charset="0"/>
              </a:rPr>
              <a:t> </a:t>
            </a:r>
            <a:r>
              <a:rPr lang="cs-CZ" sz="2400" b="1" i="1" dirty="0" err="1" smtClean="0">
                <a:latin typeface="Californian FB" pitchFamily="18" charset="0"/>
              </a:rPr>
              <a:t>study</a:t>
            </a:r>
            <a:r>
              <a:rPr lang="cs-CZ" sz="2400" b="1" i="1" dirty="0" err="1" smtClean="0">
                <a:solidFill>
                  <a:srgbClr val="FF0000"/>
                </a:solidFill>
                <a:latin typeface="Californian FB" pitchFamily="18" charset="0"/>
              </a:rPr>
              <a:t>ing</a:t>
            </a:r>
            <a:r>
              <a:rPr lang="cs-CZ" sz="2400" b="1" i="1" dirty="0" smtClean="0">
                <a:latin typeface="Californian FB" pitchFamily="18" charset="0"/>
              </a:rPr>
              <a:t>.</a:t>
            </a:r>
            <a:endParaRPr lang="cs-CZ" sz="2400" i="1" dirty="0">
              <a:latin typeface="Californian FB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8208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16" grpId="0" animBg="1"/>
      <p:bldP spid="18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76872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dirty="0" err="1" smtClean="0">
                <a:solidFill>
                  <a:srgbClr val="800000"/>
                </a:solidFill>
                <a:latin typeface="Californian FB" pitchFamily="18" charset="0"/>
              </a:rPr>
              <a:t>Have</a:t>
            </a:r>
            <a:r>
              <a:rPr lang="cs-CZ" sz="6600" dirty="0" smtClean="0">
                <a:solidFill>
                  <a:srgbClr val="800000"/>
                </a:solidFill>
                <a:latin typeface="Californian FB" pitchFamily="18" charset="0"/>
              </a:rPr>
              <a:t> a nice </a:t>
            </a:r>
            <a:r>
              <a:rPr lang="cs-CZ" sz="6600" dirty="0" err="1" smtClean="0">
                <a:solidFill>
                  <a:srgbClr val="800000"/>
                </a:solidFill>
                <a:latin typeface="Californian FB" pitchFamily="18" charset="0"/>
              </a:rPr>
              <a:t>day</a:t>
            </a:r>
            <a:r>
              <a:rPr lang="cs-CZ" sz="6600" dirty="0" smtClean="0">
                <a:solidFill>
                  <a:srgbClr val="800000"/>
                </a:solidFill>
                <a:latin typeface="Californian FB" pitchFamily="18" charset="0"/>
              </a:rPr>
              <a:t>!</a:t>
            </a:r>
            <a:endParaRPr lang="cs-CZ" sz="6600" dirty="0">
              <a:solidFill>
                <a:srgbClr val="800000"/>
              </a:solidFill>
              <a:latin typeface="Californian FB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4" y="188640"/>
            <a:ext cx="410631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1" u="sng" dirty="0" smtClean="0"/>
              <a:t>Použité odkazy:</a:t>
            </a:r>
          </a:p>
          <a:p>
            <a:endParaRPr lang="cs-CZ" i="1" dirty="0"/>
          </a:p>
          <a:p>
            <a:r>
              <a:rPr lang="cs-CZ" i="1" dirty="0" smtClean="0"/>
              <a:t>http</a:t>
            </a:r>
            <a:r>
              <a:rPr lang="cs-CZ" i="1" dirty="0"/>
              <a:t>://</a:t>
            </a:r>
            <a:r>
              <a:rPr lang="cs-CZ" i="1" dirty="0" smtClean="0"/>
              <a:t>office.microsoft.com/en-us/images</a:t>
            </a:r>
          </a:p>
          <a:p>
            <a:r>
              <a:rPr lang="cs-CZ" i="1" dirty="0"/>
              <a:t>http://office.microsoft.com/cs-cz/images</a:t>
            </a:r>
          </a:p>
        </p:txBody>
      </p:sp>
    </p:spTree>
    <p:extLst>
      <p:ext uri="{BB962C8B-B14F-4D97-AF65-F5344CB8AC3E}">
        <p14:creationId xmlns:p14="http://schemas.microsoft.com/office/powerpoint/2010/main" val="4009916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1094</TotalTime>
  <Words>269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tvoření</vt:lpstr>
      <vt:lpstr>Prezentace aplikace PowerPoint</vt:lpstr>
      <vt:lpstr>Zápor se tvoří pomocným slovesem „ to be“ v minulém čase a záporkou NOT.  Stažený tvar je WASN´T a WEREN´T.</vt:lpstr>
      <vt:lpstr>použití</vt:lpstr>
      <vt:lpstr>Prezentace aplikace PowerPoint</vt:lpstr>
      <vt:lpstr>Have a nice day!</vt:lpstr>
    </vt:vector>
  </TitlesOfParts>
  <Company>Andy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Andy</dc:creator>
  <cp:lastModifiedBy>Andy</cp:lastModifiedBy>
  <cp:revision>20</cp:revision>
  <dcterms:created xsi:type="dcterms:W3CDTF">2011-11-25T13:22:27Z</dcterms:created>
  <dcterms:modified xsi:type="dcterms:W3CDTF">2012-05-20T12:32:06Z</dcterms:modified>
</cp:coreProperties>
</file>