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12"/>
  </p:sldMasterIdLst>
  <p:notesMasterIdLst>
    <p:notesMasterId r:id="rId21"/>
  </p:notesMasterIdLst>
  <p:sldIdLst>
    <p:sldId id="265" r:id="rId13"/>
    <p:sldId id="258" r:id="rId14"/>
    <p:sldId id="274" r:id="rId15"/>
    <p:sldId id="276" r:id="rId16"/>
    <p:sldId id="277" r:id="rId17"/>
    <p:sldId id="275" r:id="rId18"/>
    <p:sldId id="26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304B96"/>
    <a:srgbClr val="F45ECD"/>
    <a:srgbClr val="F82610"/>
    <a:srgbClr val="457B81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linku zjistíš živočišný druh.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41619-D392-414E-BACD-F058A55645B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28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6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4" name="chimes.wav"/>
          </p:stSnd>
        </p:sndAc>
      </p:transition>
    </mc:Choice>
    <mc:Fallback xmlns="">
      <p:transition spd="slow">
        <p:blinds dir="vert"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audio" Target="../media/audio1.wav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audio" Target="../media/audio1.wav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jpeg"/><Relationship Id="rId5" Type="http://schemas.openxmlformats.org/officeDocument/2006/relationships/image" Target="../media/image16.wmf"/><Relationship Id="rId10" Type="http://schemas.openxmlformats.org/officeDocument/2006/relationships/image" Target="../media/image21.pn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audio" Target="../media/audio1.wav"/><Relationship Id="rId7" Type="http://schemas.openxmlformats.org/officeDocument/2006/relationships/image" Target="../media/image2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5272" y="1515264"/>
            <a:ext cx="855872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VY_32_INOVACE_10_C_17_Obratlovci 1.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536" y="5088850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753897004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9.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19. dubna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Obratlovci 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obratlovci, bezobratlí, živočišné druhy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772648"/>
              </p:ext>
            </p:extLst>
          </p:nvPr>
        </p:nvGraphicFramePr>
        <p:xfrm>
          <a:off x="2362200" y="731520"/>
          <a:ext cx="4800599" cy="4221480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533399"/>
                <a:gridCol w="533400"/>
                <a:gridCol w="533400"/>
                <a:gridCol w="533400"/>
                <a:gridCol w="533400"/>
                <a:gridCol w="548641"/>
                <a:gridCol w="518159"/>
                <a:gridCol w="533400"/>
                <a:gridCol w="533400"/>
              </a:tblGrid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221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Ludmila Eisová\AppData\Local\Microsoft\Windows\Temporary Internet Files\Content.IE5\08SUHLCI\MC900026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726" y="2697480"/>
            <a:ext cx="873553" cy="96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QKKEMLWV\MC900030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2899"/>
            <a:ext cx="2057400" cy="1462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QKKEMLWV\MC9001922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3241512"/>
            <a:ext cx="567953" cy="58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08SUHLCI\MC9000238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64174">
            <a:off x="7869877" y="5233943"/>
            <a:ext cx="758264" cy="109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6SRWW0T5\MP9003092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760" y="2138680"/>
            <a:ext cx="13716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6SRWW0T5\MC9000840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22" y="2743200"/>
            <a:ext cx="1503236" cy="60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6SRWW0T5\MC9003561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641529"/>
            <a:ext cx="1332738" cy="145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QKKEMLWV\MC90023224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547381">
            <a:off x="1752600" y="4115432"/>
            <a:ext cx="767130" cy="79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6SRWW0T5\MC90024062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5241"/>
            <a:ext cx="1152570" cy="147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08SUHLCI\MC9004127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680" y="669624"/>
            <a:ext cx="1294947" cy="1292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50920" y="73152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17520" y="11734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96440" y="16154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50920" y="24384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50920" y="20421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550920" y="28803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550920" y="32918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32760" y="37185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48000" y="41452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484120" y="4587240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10.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93280" y="256032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47560" y="126492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87640" y="344424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920240" y="2529840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10.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112520" y="321564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43840" y="522732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35280" y="201168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98320" y="481584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979920" y="460248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412480" y="614172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ln w="10541" cmpd="sng">
                  <a:solidFill>
                    <a:srgbClr val="C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n w="10541" cmpd="sng">
                <a:solidFill>
                  <a:srgbClr val="C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73480" y="5196840"/>
            <a:ext cx="64796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Živočichové, kteří mají kostru složenou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kostí a páteř z obratlů, se nazývají: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813560" y="614172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2255520" y="615696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583692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dirty="0"/>
          </a:p>
        </p:txBody>
      </p:sp>
      <p:sp>
        <p:nvSpPr>
          <p:cNvPr id="53" name="Zaoblený obdélník 52"/>
          <p:cNvSpPr/>
          <p:nvPr/>
        </p:nvSpPr>
        <p:spPr>
          <a:xfrm>
            <a:off x="2697480" y="615696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315468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359664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403860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449580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4937760" y="617220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5394960" y="6187440"/>
            <a:ext cx="396240" cy="5638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309360" y="6202680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37360" y="0"/>
            <a:ext cx="3402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Vylušti křížovku.</a:t>
            </a:r>
            <a:endParaRPr lang="cs-CZ" sz="32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16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4400" y="0"/>
            <a:ext cx="78534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Zařaď živočichy do živočišných druhů. </a:t>
            </a:r>
          </a:p>
          <a:p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Spoj obrázky s názvy.</a:t>
            </a:r>
            <a:endParaRPr lang="cs-CZ" sz="3200" b="1" u="sng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080" y="1188720"/>
            <a:ext cx="1803699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Obratlovci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66560" y="1158240"/>
            <a:ext cx="1803699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Bezobratlí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7720" y="2103120"/>
            <a:ext cx="1063112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avci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2960" y="3124200"/>
            <a:ext cx="98296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táci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3440" y="4023360"/>
            <a:ext cx="100380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yby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8680" y="5135880"/>
            <a:ext cx="96372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lazi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8200" y="6141720"/>
            <a:ext cx="2223686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bojživelníci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16006" y="2103120"/>
            <a:ext cx="110318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Hmyz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udmila Eisová\AppData\Local\Microsoft\Windows\Temporary Internet Files\Content.IE5\UZTM5EZ0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040" y="1476800"/>
            <a:ext cx="640689" cy="59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6SRWW0T5\MC9000840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758" y="2499359"/>
            <a:ext cx="1408036" cy="113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A0JQTU53\MC9000573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499" y="1402080"/>
            <a:ext cx="1161461" cy="85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QKKEMLWV\MC9003469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898" y="2773680"/>
            <a:ext cx="1145228" cy="76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08SUHLCI\MC9000304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006" y="4053840"/>
            <a:ext cx="680152" cy="116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A0JQTU53\MC9003469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20" y="4167225"/>
            <a:ext cx="1219199" cy="9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QKKEMLWV\MC9000840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9036">
            <a:off x="3338223" y="5608319"/>
            <a:ext cx="1405490" cy="89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08SUHLCI\MC90043801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760" y="5638800"/>
            <a:ext cx="853440" cy="85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6SRWW0T5\MP9004448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421" y="2834640"/>
            <a:ext cx="1006498" cy="77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A0JQTU53\MP9004448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480" y="4628642"/>
            <a:ext cx="1051559" cy="81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51760" y="1752600"/>
            <a:ext cx="18453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slunéčko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sedmitečné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65320" y="2087880"/>
            <a:ext cx="2359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eštěrka obecná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86000" y="3429000"/>
            <a:ext cx="2000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zmije obecná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95800" y="3444240"/>
            <a:ext cx="2395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opucha obecná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48200" y="5090160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ežek obecný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92680" y="5105400"/>
            <a:ext cx="2101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edňáček říční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08960" y="6217920"/>
            <a:ext cx="1914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tika obecná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05400" y="6228695"/>
            <a:ext cx="2600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čela medonosná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86600" y="3520440"/>
            <a:ext cx="15039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abočka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kopřivová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269480" y="5334000"/>
            <a:ext cx="14350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abočka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aví oko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50520" y="1691640"/>
            <a:ext cx="15240" cy="4815840"/>
          </a:xfrm>
          <a:prstGeom prst="line">
            <a:avLst/>
          </a:prstGeom>
          <a:ln w="57150">
            <a:solidFill>
              <a:srgbClr val="F45EC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5" idx="1"/>
          </p:cNvCxnSpPr>
          <p:nvPr/>
        </p:nvCxnSpPr>
        <p:spPr>
          <a:xfrm>
            <a:off x="350520" y="2346960"/>
            <a:ext cx="457200" cy="17770"/>
          </a:xfrm>
          <a:prstGeom prst="straightConnector1">
            <a:avLst/>
          </a:prstGeom>
          <a:ln w="57150">
            <a:solidFill>
              <a:srgbClr val="F45EC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>
            <a:off x="365760" y="3383280"/>
            <a:ext cx="457200" cy="17770"/>
          </a:xfrm>
          <a:prstGeom prst="straightConnector1">
            <a:avLst/>
          </a:prstGeom>
          <a:ln w="57150">
            <a:solidFill>
              <a:srgbClr val="F45EC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>
            <a:off x="396240" y="4267200"/>
            <a:ext cx="457200" cy="17770"/>
          </a:xfrm>
          <a:prstGeom prst="straightConnector1">
            <a:avLst/>
          </a:prstGeom>
          <a:ln w="57150">
            <a:solidFill>
              <a:srgbClr val="F45EC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350520" y="5410200"/>
            <a:ext cx="518160" cy="17770"/>
          </a:xfrm>
          <a:prstGeom prst="straightConnector1">
            <a:avLst/>
          </a:prstGeom>
          <a:ln w="57150">
            <a:solidFill>
              <a:srgbClr val="F45EC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396240" y="6477000"/>
            <a:ext cx="457200" cy="17770"/>
          </a:xfrm>
          <a:prstGeom prst="straightConnector1">
            <a:avLst/>
          </a:prstGeom>
          <a:ln w="57150">
            <a:solidFill>
              <a:srgbClr val="F45EC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519160" y="1767840"/>
            <a:ext cx="0" cy="685800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8019194" y="2423160"/>
            <a:ext cx="484726" cy="2530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02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0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0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0"/>
                            </p:stCondLst>
                            <p:childTnLst>
                              <p:par>
                                <p:cTn id="42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0"/>
                            </p:stCondLst>
                            <p:childTnLst>
                              <p:par>
                                <p:cTn id="48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9000"/>
                            </p:stCondLst>
                            <p:childTnLst>
                              <p:par>
                                <p:cTn id="54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4400" y="0"/>
            <a:ext cx="7536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Řekni, o jaký živočišný druh se jedná.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10230" y="579120"/>
            <a:ext cx="57983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04B96"/>
                </a:solidFill>
                <a:latin typeface="Arial" pitchFamily="34" charset="0"/>
                <a:cs typeface="Arial" pitchFamily="34" charset="0"/>
              </a:rPr>
              <a:t>Tělo mají pokryté peřím. </a:t>
            </a:r>
          </a:p>
          <a:p>
            <a:r>
              <a:rPr lang="cs-CZ" sz="2800" dirty="0" smtClean="0">
                <a:solidFill>
                  <a:srgbClr val="304B96"/>
                </a:solidFill>
                <a:latin typeface="Arial" pitchFamily="34" charset="0"/>
                <a:cs typeface="Arial" pitchFamily="34" charset="0"/>
              </a:rPr>
              <a:t>Mají křídla, která jim slouží k létání.</a:t>
            </a:r>
            <a:endParaRPr lang="cs-CZ" sz="2800" dirty="0">
              <a:solidFill>
                <a:srgbClr val="304B9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3681" y="1518833"/>
            <a:ext cx="1327608" cy="52322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PTÁCI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141607" y="1503594"/>
            <a:ext cx="3301139" cy="588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0840" y="3002280"/>
            <a:ext cx="1210588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RYBY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187327" y="3012354"/>
            <a:ext cx="3301139" cy="588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3000" y="3520440"/>
            <a:ext cx="3741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Žijí ve vodě i na souši.</a:t>
            </a:r>
            <a:endParaRPr lang="cs-CZ" sz="28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01240" y="3992880"/>
            <a:ext cx="3171061" cy="523220"/>
          </a:xfrm>
          <a:prstGeom prst="rect">
            <a:avLst/>
          </a:prstGeom>
          <a:noFill/>
          <a:ln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OBOJŽIVELNÍCI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233047" y="3972474"/>
            <a:ext cx="3301139" cy="588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3000" y="4617720"/>
            <a:ext cx="6053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Plazí se. Tělo mají pokryté šupinami.</a:t>
            </a:r>
            <a:endParaRPr lang="cs-CZ" sz="28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56560" y="5135880"/>
            <a:ext cx="1287532" cy="52322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PLAZI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233047" y="5115474"/>
            <a:ext cx="3301139" cy="588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19200" y="5669280"/>
            <a:ext cx="5692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 narození sají mateřské mléko.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87040" y="6228100"/>
            <a:ext cx="133562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SAVCI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6800" y="2103120"/>
            <a:ext cx="65998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Žijí ve vodě, mají tělo pokryté šupinami, 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dýchají žábrami.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87327" y="6162384"/>
            <a:ext cx="3301139" cy="588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330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5800" y="228600"/>
            <a:ext cx="47580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Hádej, hádej, kdo to je?</a:t>
            </a:r>
            <a:endParaRPr lang="cs-CZ" sz="32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75360"/>
            <a:ext cx="5573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Která past na myši je potažena kůží?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630680"/>
            <a:ext cx="43905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 Chodí nevěsta okolo dědiny,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na zádech nosí peřiny. 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499360"/>
            <a:ext cx="41645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3. Vyhřívá se v klubíčku,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zaváže se na kličku,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na zádech má tajné znaky,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kliky háky,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ciky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caky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Krásná na pohled,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v jazýčku má jed. 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815840"/>
            <a:ext cx="34724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4. Od neděle do neděle </a:t>
            </a:r>
          </a:p>
          <a:p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honí kapry zlenivělé.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715000"/>
            <a:ext cx="34547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5. Princeznička na blátě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v zelenavém kabátě.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udmila Eisová\AppData\Local\Microsoft\Windows\Temporary Internet Files\Content.IE5\QKKEMLWV\MC9001922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560" y="1492437"/>
            <a:ext cx="903233" cy="115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08SUHLCI\MP9004223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114" y="792480"/>
            <a:ext cx="999086" cy="79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Ludmila Eisová\AppData\Local\Microsoft\Windows\Temporary Internet Files\Content.IE5\QKKEMLWV\MC90008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3906">
            <a:off x="3776345" y="4566660"/>
            <a:ext cx="1571668" cy="100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6SRWW0T5\MC900336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280" y="5861046"/>
            <a:ext cx="958007" cy="55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A0JQTU53\MC9000840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120" y="2905287"/>
            <a:ext cx="1604274" cy="129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5440680" y="731520"/>
            <a:ext cx="1097280" cy="96012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4343400" y="1493520"/>
            <a:ext cx="1082040" cy="115824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30040" y="2971800"/>
            <a:ext cx="1524000" cy="1143000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49040" y="4602480"/>
            <a:ext cx="1661160" cy="100584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099560" y="5760720"/>
            <a:ext cx="1051560" cy="807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6751320" y="1615440"/>
            <a:ext cx="1722120" cy="152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06440" y="2606040"/>
            <a:ext cx="2407920" cy="152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958840" y="3947160"/>
            <a:ext cx="2255520" cy="152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775960" y="5501640"/>
            <a:ext cx="2453640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654040" y="6461760"/>
            <a:ext cx="2590800" cy="1524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TextovéPole 1024"/>
          <p:cNvSpPr txBox="1"/>
          <p:nvPr/>
        </p:nvSpPr>
        <p:spPr>
          <a:xfrm>
            <a:off x="6370320" y="4922520"/>
            <a:ext cx="1017458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6995160" y="1051560"/>
            <a:ext cx="120539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SAVEC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5730240" y="5867400"/>
            <a:ext cx="238879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OBOJŽIVELNÍK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6553200" y="3383280"/>
            <a:ext cx="954107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6492240" y="2037695"/>
            <a:ext cx="987771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PTÁK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6500419" y="137160"/>
            <a:ext cx="2765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URČI ŽIVOČIŠNÝ 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DRUH.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69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1" grpId="0" animBg="1"/>
      <p:bldP spid="12" grpId="0" animBg="1"/>
      <p:bldP spid="13" grpId="0" animBg="1"/>
      <p:bldP spid="1025" grpId="0" animBg="1"/>
      <p:bldP spid="1032" grpId="0" animBg="1"/>
      <p:bldP spid="1033" grpId="0" animBg="1"/>
      <p:bldP spid="1034" grpId="0" animBg="1"/>
      <p:bldP spid="1035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Křížovka - OBRATLOVCI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Procvičovací stránka – živočišné skupiny a druhy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Opakovací stránka – živočišné druhy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Hádanky – Vyluštění se zjistí kliknutím na tvary, správný druh kliknutím na linku.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1844" y="474738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11328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err="1" smtClean="0"/>
              <a:t>Palanská</a:t>
            </a:r>
            <a:r>
              <a:rPr lang="cs-CZ" dirty="0" smtClean="0"/>
              <a:t> J., Hádanky v prvouce. Nový Bydžov: JV </a:t>
            </a:r>
            <a:r>
              <a:rPr lang="cs-CZ" dirty="0" err="1" smtClean="0"/>
              <a:t>Print</a:t>
            </a:r>
            <a:r>
              <a:rPr lang="cs-CZ" dirty="0" smtClean="0"/>
              <a:t>, 2001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05D7812A-1975-4F01-B731-D99D9D85EEA8}">
  <ds:schemaRefs/>
</ds:datastoreItem>
</file>

<file path=customXml/itemProps2.xml><?xml version="1.0" encoding="utf-8"?>
<ds:datastoreItem xmlns:ds="http://schemas.openxmlformats.org/officeDocument/2006/customXml" ds:itemID="{AE0655AE-5D5D-48E4-B0C0-1F3FA7881A28}">
  <ds:schemaRefs/>
</ds:datastoreItem>
</file>

<file path=customXml/itemProps3.xml><?xml version="1.0" encoding="utf-8"?>
<ds:datastoreItem xmlns:ds="http://schemas.openxmlformats.org/officeDocument/2006/customXml" ds:itemID="{9AD0D50B-5320-444C-8F16-CABBE4CBE76D}">
  <ds:schemaRefs/>
</ds:datastoreItem>
</file>

<file path=customXml/itemProps4.xml><?xml version="1.0" encoding="utf-8"?>
<ds:datastoreItem xmlns:ds="http://schemas.openxmlformats.org/officeDocument/2006/customXml" ds:itemID="{322C74BC-27C5-4B7F-A778-DE62B0663EBE}">
  <ds:schemaRefs/>
</ds:datastoreItem>
</file>

<file path=customXml/itemProps5.xml><?xml version="1.0" encoding="utf-8"?>
<ds:datastoreItem xmlns:ds="http://schemas.openxmlformats.org/officeDocument/2006/customXml" ds:itemID="{766E7710-A2BB-4BC6-84EB-D965AB355F20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91A183B5-FBC5-4D45-9CF1-2BA030CDBD94}">
  <ds:schemaRefs/>
</ds:datastoreItem>
</file>

<file path=customXml/itemProps8.xml><?xml version="1.0" encoding="utf-8"?>
<ds:datastoreItem xmlns:ds="http://schemas.openxmlformats.org/officeDocument/2006/customXml" ds:itemID="{7B9FB7F5-70AF-4398-92C7-98E296FF45A4}">
  <ds:schemaRefs/>
</ds:datastoreItem>
</file>

<file path=customXml/itemProps9.xml><?xml version="1.0" encoding="utf-8"?>
<ds:datastoreItem xmlns:ds="http://schemas.openxmlformats.org/officeDocument/2006/customXml" ds:itemID="{D827C9FD-C16A-40AE-8765-BFA564AC1FDA}">
  <ds:schemaRefs/>
</ds:datastoreItem>
</file>

<file path=customXml/itemProps10.xml><?xml version="1.0" encoding="utf-8"?>
<ds:datastoreItem xmlns:ds="http://schemas.openxmlformats.org/officeDocument/2006/customXml" ds:itemID="{D1B5DFA9-DD54-4AE7-BBC5-1F8F827C446F}">
  <ds:schemaRefs/>
</ds:datastoreItem>
</file>

<file path=customXml/itemProps11.xml><?xml version="1.0" encoding="utf-8"?>
<ds:datastoreItem xmlns:ds="http://schemas.openxmlformats.org/officeDocument/2006/customXml" ds:itemID="{03A253D5-CC86-439B-87A3-DD289D65D25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851</TotalTime>
  <Words>421</Words>
  <Application>Microsoft Office PowerPoint</Application>
  <PresentationFormat>Předvádění na obrazovce (4:3)</PresentationFormat>
  <Paragraphs>126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Karla Klíče, Hostinné Autor: Mgr. Ludmila Eisová  Název: VY_32_INOVACE_10_C_17_Obratlovci 1.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84</cp:revision>
  <dcterms:created xsi:type="dcterms:W3CDTF">2012-03-12T19:32:51Z</dcterms:created>
  <dcterms:modified xsi:type="dcterms:W3CDTF">2012-05-06T16:27:26Z</dcterms:modified>
</cp:coreProperties>
</file>