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8.xml" ContentType="application/vnd.openxmlformats-officedocument.customXmlProperties+xml"/>
  <Override PartName="/customXml/itemProps9.xml" ContentType="application/vnd.openxmlformats-officedocument.customXmlProperties+xml"/>
  <Override PartName="/customXml/itemProps10.xml" ContentType="application/vnd.openxmlformats-officedocument.customXmlProperties+xml"/>
  <Override PartName="/customXml/itemProps1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0" r:id="rId12"/>
  </p:sldMasterIdLst>
  <p:notesMasterIdLst>
    <p:notesMasterId r:id="rId23"/>
  </p:notesMasterIdLst>
  <p:sldIdLst>
    <p:sldId id="265" r:id="rId13"/>
    <p:sldId id="258" r:id="rId14"/>
    <p:sldId id="274" r:id="rId15"/>
    <p:sldId id="275" r:id="rId16"/>
    <p:sldId id="276" r:id="rId17"/>
    <p:sldId id="277" r:id="rId18"/>
    <p:sldId id="278" r:id="rId19"/>
    <p:sldId id="280" r:id="rId20"/>
    <p:sldId id="262" r:id="rId21"/>
    <p:sldId id="273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EE56"/>
    <a:srgbClr val="F45ECD"/>
    <a:srgbClr val="F82610"/>
    <a:srgbClr val="457B81"/>
    <a:srgbClr val="304B96"/>
    <a:srgbClr val="0CBA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17" autoAdjust="0"/>
  </p:normalViewPr>
  <p:slideViewPr>
    <p:cSldViewPr snapToGrid="0"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customXml" Target="../customXml/item7.xml"/><Relationship Id="rId12" Type="http://schemas.openxmlformats.org/officeDocument/2006/relationships/slideMaster" Target="slideMasters/slideMaster1.xml"/><Relationship Id="rId17" Type="http://schemas.openxmlformats.org/officeDocument/2006/relationships/slide" Target="slides/slide5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customXml" Target="../customXml/item11.xml"/><Relationship Id="rId24" Type="http://schemas.openxmlformats.org/officeDocument/2006/relationships/presProps" Target="presProps.xml"/><Relationship Id="rId5" Type="http://schemas.openxmlformats.org/officeDocument/2006/relationships/customXml" Target="../customXml/item5.xml"/><Relationship Id="rId15" Type="http://schemas.openxmlformats.org/officeDocument/2006/relationships/slide" Target="slides/slide3.xml"/><Relationship Id="rId23" Type="http://schemas.openxmlformats.org/officeDocument/2006/relationships/notesMaster" Target="notesMasters/notesMaster1.xml"/><Relationship Id="rId10" Type="http://schemas.openxmlformats.org/officeDocument/2006/relationships/customXml" Target="../customXml/item10.xml"/><Relationship Id="rId19" Type="http://schemas.openxmlformats.org/officeDocument/2006/relationships/slide" Target="slides/slide7.xml"/><Relationship Id="rId4" Type="http://schemas.openxmlformats.org/officeDocument/2006/relationships/customXml" Target="../customXml/item4.xml"/><Relationship Id="rId9" Type="http://schemas.openxmlformats.org/officeDocument/2006/relationships/customXml" Target="../customXml/item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CB4B27-2C4C-4C72-A313-2869E9B3FC4E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B41619-D392-414E-BACD-F058A55645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6479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E65CA-C60F-401B-82D1-F9F3B24BC9A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769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Kliknutím se dostaneš na 3. </a:t>
            </a:r>
            <a:r>
              <a:rPr lang="cs-CZ" smtClean="0"/>
              <a:t>list.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ED08C-FE94-490F-AA85-0AFF1898559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6025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41619-D392-414E-BACD-F058A55645B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61743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ED08C-FE94-490F-AA85-0AFF18985597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627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ags" Target="../tags/tag1.xml"/><Relationship Id="rId1" Type="http://schemas.openxmlformats.org/officeDocument/2006/relationships/customXml" Target="../../customXml/item8.xml"/><Relationship Id="rId6" Type="http://schemas.openxmlformats.org/officeDocument/2006/relationships/audio" Target="../media/audio1.wav"/><Relationship Id="rId5" Type="http://schemas.openxmlformats.org/officeDocument/2006/relationships/image" Target="../media/image1.png"/><Relationship Id="rId4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314374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3" name="chimes.wav"/>
          </p:stSnd>
        </p:sndAc>
      </p:transition>
    </mc:Choice>
    <mc:Fallback xmlns="">
      <p:transition spd="slow">
        <p:blinds dir="vert"/>
        <p:sndAc>
          <p:stSnd>
            <p:snd r:embed="rId6" name="chimes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5C6A338-E2D8-4296-AA0C-C323A79FC676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52" r:id="rId2"/>
    <p:sldLayoutId id="2147483853" r:id="rId3"/>
    <p:sldLayoutId id="2147483854" r:id="rId4"/>
    <p:sldLayoutId id="2147483855" r:id="rId5"/>
    <p:sldLayoutId id="2147483856" r:id="rId6"/>
    <p:sldLayoutId id="2147483857" r:id="rId7"/>
    <p:sldLayoutId id="2147483858" r:id="rId8"/>
    <p:sldLayoutId id="2147483859" r:id="rId9"/>
    <p:sldLayoutId id="2147483860" r:id="rId10"/>
    <p:sldLayoutId id="2147483861" r:id="rId11"/>
    <p:sldLayoutId id="2147483720" r:id="rId12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4" name="chimes.wav"/>
          </p:stSnd>
        </p:sndAc>
      </p:transition>
    </mc:Choice>
    <mc:Fallback xmlns="">
      <p:transition spd="slow">
        <p:blinds dir="vert"/>
        <p:sndAc>
          <p:stSnd>
            <p:snd r:embed="rId1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audio" Target="../media/audio1.wav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wmf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audio" Target="../media/audio1.wav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1.png"/><Relationship Id="rId5" Type="http://schemas.openxmlformats.org/officeDocument/2006/relationships/image" Target="../media/image15.jpeg"/><Relationship Id="rId10" Type="http://schemas.openxmlformats.org/officeDocument/2006/relationships/image" Target="../media/image20.wmf"/><Relationship Id="rId4" Type="http://schemas.openxmlformats.org/officeDocument/2006/relationships/image" Target="../media/image14.jpeg"/><Relationship Id="rId9" Type="http://schemas.openxmlformats.org/officeDocument/2006/relationships/image" Target="../media/image19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13" Type="http://schemas.openxmlformats.org/officeDocument/2006/relationships/image" Target="../media/image32.wmf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12" Type="http://schemas.openxmlformats.org/officeDocument/2006/relationships/image" Target="../media/image3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wmf"/><Relationship Id="rId11" Type="http://schemas.openxmlformats.org/officeDocument/2006/relationships/image" Target="../media/image11.wmf"/><Relationship Id="rId5" Type="http://schemas.openxmlformats.org/officeDocument/2006/relationships/image" Target="../media/image25.png"/><Relationship Id="rId10" Type="http://schemas.openxmlformats.org/officeDocument/2006/relationships/image" Target="../media/image30.wmf"/><Relationship Id="rId4" Type="http://schemas.openxmlformats.org/officeDocument/2006/relationships/image" Target="../media/image24.png"/><Relationship Id="rId9" Type="http://schemas.openxmlformats.org/officeDocument/2006/relationships/image" Target="../media/image29.wmf"/><Relationship Id="rId1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13" Type="http://schemas.openxmlformats.org/officeDocument/2006/relationships/image" Target="../media/image32.wmf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12" Type="http://schemas.openxmlformats.org/officeDocument/2006/relationships/image" Target="../media/image3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wmf"/><Relationship Id="rId11" Type="http://schemas.openxmlformats.org/officeDocument/2006/relationships/image" Target="../media/image11.wmf"/><Relationship Id="rId5" Type="http://schemas.openxmlformats.org/officeDocument/2006/relationships/image" Target="../media/image25.png"/><Relationship Id="rId10" Type="http://schemas.openxmlformats.org/officeDocument/2006/relationships/image" Target="../media/image30.wmf"/><Relationship Id="rId4" Type="http://schemas.openxmlformats.org/officeDocument/2006/relationships/image" Target="../media/image24.png"/><Relationship Id="rId9" Type="http://schemas.openxmlformats.org/officeDocument/2006/relationships/image" Target="../media/image29.wmf"/><Relationship Id="rId1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25414" y="4359812"/>
            <a:ext cx="7304856" cy="1752600"/>
          </a:xfrm>
        </p:spPr>
        <p:txBody>
          <a:bodyPr>
            <a:normAutofit/>
          </a:bodyPr>
          <a:lstStyle/>
          <a:p>
            <a:pPr algn="l"/>
            <a:endParaRPr lang="cs-CZ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7596" y="501805"/>
            <a:ext cx="8692079" cy="2664296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 školy: ZŠ Karla Klíče, Hostinné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 Mgr. Ludmila </a:t>
            </a:r>
            <a:r>
              <a:rPr lang="cs-CZ" sz="3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Eisová</a:t>
            </a: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Název: VY_32_INOVACE_10_C_18_Obratlovci 2.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Téma: Živá a neživá příroda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Číslo projektu: CZ.1.07/1.4.00/21.2131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cs-CZ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833" y="4364950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468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3" name="chimes.wav"/>
          </p:stSnd>
        </p:sndAc>
      </p:transition>
    </mc:Choice>
    <mc:Fallback xmlns="">
      <p:transition spd="slow">
        <p:blinds dir="vert"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609238038"/>
              </p:ext>
            </p:extLst>
          </p:nvPr>
        </p:nvGraphicFramePr>
        <p:xfrm>
          <a:off x="1187624" y="1423539"/>
          <a:ext cx="6834212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Ludmila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Eisová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10.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23.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dubna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III.</a:t>
                      </a:r>
                      <a:r>
                        <a:rPr lang="cs-CZ" baseline="0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Prvouka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Živá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neživá příroda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Obratlovci 2.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obratlovci, savci, ptáci, plazi, ryby,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obojživelníci, pohyb živočichů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04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3" name="chimes.wav"/>
          </p:stSnd>
        </p:sndAc>
      </p:transition>
    </mc:Choice>
    <mc:Fallback xmlns="">
      <p:transition spd="slow">
        <p:blinds dir="vert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04160" y="106680"/>
            <a:ext cx="28664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OBRATLOVCI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 flipH="1">
            <a:off x="1828800" y="609600"/>
            <a:ext cx="1127760" cy="213360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>
            <a:off x="2575560" y="655320"/>
            <a:ext cx="1173481" cy="731520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>
            <a:endCxn id="13" idx="0"/>
          </p:cNvCxnSpPr>
          <p:nvPr/>
        </p:nvCxnSpPr>
        <p:spPr>
          <a:xfrm flipH="1">
            <a:off x="4485987" y="701040"/>
            <a:ext cx="9813" cy="777240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5166360" y="655320"/>
            <a:ext cx="1021080" cy="762000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5638800" y="609600"/>
            <a:ext cx="807720" cy="167640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716280" y="548640"/>
            <a:ext cx="1003801" cy="52322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savci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26920" y="1478280"/>
            <a:ext cx="944489" cy="52322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ptáci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537960" y="472440"/>
            <a:ext cx="2145139" cy="52322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obojživelníci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023360" y="1478280"/>
            <a:ext cx="925253" cy="52322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plazi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836920" y="1493520"/>
            <a:ext cx="864339" cy="52322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ryby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46760" y="2087880"/>
            <a:ext cx="74398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Úkol: Do jaké skupiny obratlovců patří člověk </a:t>
            </a:r>
          </a:p>
          <a:p>
            <a:r>
              <a:rPr lang="cs-CZ" sz="2800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 zvířata na obrázcích?</a:t>
            </a:r>
            <a:endParaRPr lang="cs-CZ" sz="2800" u="sng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Ludmila Eisová\AppData\Local\Microsoft\Windows\Temporary Internet Files\Content.IE5\A0JQTU53\MC9000905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927" y="3014663"/>
            <a:ext cx="1415829" cy="1266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udmila Eisová\AppData\Local\Microsoft\Windows\Temporary Internet Files\Content.IE5\4VJN298M\MC90044499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882" y="3171824"/>
            <a:ext cx="834104" cy="1080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udmila Eisová\AppData\Local\Microsoft\Windows\Temporary Internet Files\Content.IE5\UZTM5EZ0\MP90017898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838" y="3157537"/>
            <a:ext cx="784225" cy="1176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udmila Eisová\AppData\Local\Microsoft\Windows\Temporary Internet Files\Content.IE5\QKKEMLWV\MP90026293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504" y="3143250"/>
            <a:ext cx="813778" cy="121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udmila Eisová\AppData\Local\Microsoft\Windows\Temporary Internet Files\Content.IE5\6SRWW0T5\MP90040317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503" y="5176838"/>
            <a:ext cx="1486481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Ludmila Eisová\AppData\Local\Microsoft\Windows\Temporary Internet Files\Content.IE5\A0JQTU53\MP90042248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1000" y="5212634"/>
            <a:ext cx="1291735" cy="86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Ludmila Eisová\AppData\Local\Microsoft\Windows\Temporary Internet Files\Content.IE5\DU3WXRX5\MP900227813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500" y="5014912"/>
            <a:ext cx="850646" cy="1108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Ludmila Eisová\AppData\Local\Microsoft\Windows\Temporary Internet Files\Content.IE5\QKKEMLWV\MP900406961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468" y="3143250"/>
            <a:ext cx="1520499" cy="101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Ludmila Eisová\AppData\Local\Microsoft\Windows\Temporary Internet Files\Content.IE5\UZTM5EZ0\MC90034697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068" y="5356861"/>
            <a:ext cx="1058139" cy="71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00075" y="4257675"/>
            <a:ext cx="1124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savec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810500" y="4352925"/>
            <a:ext cx="1124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savec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191001" y="4391025"/>
            <a:ext cx="1124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savec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386013" y="6229350"/>
            <a:ext cx="1124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savec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57500" y="4329113"/>
            <a:ext cx="8851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ryba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Ludmila Eisová\AppData\Local\Microsoft\Windows\Temporary Internet Files\Content.IE5\4VJN298M\MP900405184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476" y="5000624"/>
            <a:ext cx="734785" cy="1200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5857875" y="6215062"/>
            <a:ext cx="864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pták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252912" y="6181725"/>
            <a:ext cx="864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pták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04850" y="6163330"/>
            <a:ext cx="864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pták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015038" y="4314825"/>
            <a:ext cx="84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plaz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079011" y="6172200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obojživelník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324003" y="4418373"/>
            <a:ext cx="1696066" cy="44291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?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2331627" y="4426976"/>
            <a:ext cx="1651820" cy="44291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?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4144297" y="4446180"/>
            <a:ext cx="1513553" cy="44291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?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5826074" y="4449252"/>
            <a:ext cx="1533833" cy="44291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?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7535504" y="4454629"/>
            <a:ext cx="1489587" cy="44291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?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385763" y="6288806"/>
            <a:ext cx="1516779" cy="44291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?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2182762" y="6279896"/>
            <a:ext cx="1489125" cy="44291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?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3878826" y="6270063"/>
            <a:ext cx="1548580" cy="44291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?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5545395" y="6273597"/>
            <a:ext cx="1548580" cy="44291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?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7173555" y="6278052"/>
            <a:ext cx="1843089" cy="44291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?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95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1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27" grpId="0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Obdélník 39"/>
          <p:cNvSpPr/>
          <p:nvPr/>
        </p:nvSpPr>
        <p:spPr>
          <a:xfrm>
            <a:off x="0" y="0"/>
            <a:ext cx="9144000" cy="4300538"/>
          </a:xfrm>
          <a:prstGeom prst="rect">
            <a:avLst/>
          </a:prstGeom>
          <a:solidFill>
            <a:srgbClr val="46EE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09600" y="274320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Úkol: Jak se pohybují tato zvířata?</a:t>
            </a:r>
            <a:endParaRPr lang="cs-CZ" sz="2800" u="sng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672840" y="746760"/>
            <a:ext cx="13837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Skáčou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0520" y="731520"/>
            <a:ext cx="1064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Létají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455920" y="731520"/>
            <a:ext cx="1462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Plazí se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950720" y="716280"/>
            <a:ext cx="12843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Plavou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421880" y="746760"/>
            <a:ext cx="1204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Běhají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28600" y="4384358"/>
            <a:ext cx="1245854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kob_la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03120" y="4343400"/>
            <a:ext cx="1406154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n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etop_r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053840" y="4358640"/>
            <a:ext cx="1566454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h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lem_žď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278880" y="4328160"/>
            <a:ext cx="1085554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_dra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757160" y="4343400"/>
            <a:ext cx="864339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m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_š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96240" y="5090160"/>
            <a:ext cx="684803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_r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752600" y="5059680"/>
            <a:ext cx="1024639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z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aj_c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489960" y="5059680"/>
            <a:ext cx="1225015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s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lep_š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242560" y="5059680"/>
            <a:ext cx="1265090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s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_kora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934200" y="5074920"/>
            <a:ext cx="1486304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ropucha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43840" y="5791200"/>
            <a:ext cx="1144865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z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m_je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164080" y="5791200"/>
            <a:ext cx="1124026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s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_ček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947160" y="5821680"/>
            <a:ext cx="1184940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p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stru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623560" y="5821680"/>
            <a:ext cx="1024639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l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_ška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117080" y="5775960"/>
            <a:ext cx="1024639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s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_sel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309360" y="4343400"/>
            <a:ext cx="1085554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_dra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949440" y="5120640"/>
            <a:ext cx="1486304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ropucha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45753" y="4397692"/>
            <a:ext cx="1245854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kob_la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63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3" name="chimes.wav"/>
          </p:stSnd>
        </p:sndAc>
      </p:transition>
    </mc:Choice>
    <mc:Fallback xmlns="">
      <p:transition spd="slow">
        <p:blinds dir="vert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-0.23003 -0.4365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10" y="-2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526E-6 L 0.13125 -0.42081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62" y="-210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-0.47674 -0.430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837" y="-2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6.93642E-7 L 0.1026 -0.4275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-213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4509E-6 L -0.02205 -0.2413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1" y="-12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96532E-6 L -0.00695 -0.436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" y="-21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09827E-6 L 0.21181 -0.388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0" y="-194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07407E-6 L 0.2066 -0.38102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30" y="-19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09827E-6 L -0.57934 -0.3149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76" y="-157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07407E-6 L -0.5651 -0.3967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64" y="-1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7341E-7 L -0.39791 -0.2587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96" y="-129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65896E-6 L 0.37657 -0.42011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19" y="-210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45087E-6 L 0.77431 -0.3181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15" y="-159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50289E-6 L 0.56163 -0.36324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73" y="-181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50289E-6 L -0.23507 -0.3274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53" y="-16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56069E-6 L -0.22118 -0.36439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9" y="-182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56069E-6 L 0.20521 -0.37133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60" y="-185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0.05921 -0.28865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-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  <p:bldP spid="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7200" y="149543"/>
            <a:ext cx="44887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Hádej, hádej, kdo to je?</a:t>
            </a:r>
            <a:endParaRPr lang="cs-CZ" sz="3200" u="sng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48519" y="137160"/>
            <a:ext cx="33954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Jsem obratlovec?</a:t>
            </a:r>
            <a:endParaRPr lang="cs-CZ" sz="3200" u="sng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3470908"/>
            <a:ext cx="668003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Myši,červy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jablíčka za potravu mám,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   dotkneš-li se mne, hned tě popíchám.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378393"/>
            <a:ext cx="40398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2. Kabátek s puntíčky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  nosí brouček maličký.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1290637"/>
            <a:ext cx="463941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 noci houká, létá tiše,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    ve dne zalézá do skrýše.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4709160"/>
            <a:ext cx="69605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4. Od rána až do večera saje květy pilná…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5561647"/>
            <a:ext cx="53783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5. Šedé zvířátko ve vzduchu lítá,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  není to pták, ale hmyz chytá.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Ludmila Eisová\AppData\Local\Microsoft\Windows\Temporary Internet Files\Content.IE5\6SRWW0T5\MP90017876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75" y="1228725"/>
            <a:ext cx="1000125" cy="933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Ludmila Eisová\AppData\Local\Microsoft\Windows\Temporary Internet Files\Content.IE5\UZTM5EZ0\MC900433161[2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43845" y="1257300"/>
            <a:ext cx="957265" cy="900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C:\Users\Ludmila Eisová\AppData\Local\Microsoft\Windows\Temporary Internet Files\Content.IE5\UZTM5EZ0\MC900433161[2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24661" y="4629149"/>
            <a:ext cx="1019176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C:\Users\Ludmila Eisová\AppData\Local\Microsoft\Windows\Temporary Internet Files\Content.IE5\UZTM5EZ0\MC900433161[2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00998" y="3586163"/>
            <a:ext cx="957263" cy="89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" descr="C:\Users\Ludmila Eisová\AppData\Local\Microsoft\Windows\Temporary Internet Files\Content.IE5\UZTM5EZ0\MC900433161[2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86563" y="2471737"/>
            <a:ext cx="1000122" cy="942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C:\Users\Ludmila Eisová\AppData\Local\Microsoft\Windows\Temporary Internet Files\Content.IE5\UZTM5EZ0\MC900433161[2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15275" y="5757862"/>
            <a:ext cx="952496" cy="88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udmila Eisová\AppData\Local\Microsoft\Windows\Temporary Internet Files\Content.IE5\6SRWW0T5\MC90034692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094" y="2457451"/>
            <a:ext cx="853950" cy="798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udmila Eisová\AppData\Local\Microsoft\Windows\Temporary Internet Files\Content.IE5\A0JQTU53\MC90033042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87" y="3686174"/>
            <a:ext cx="864746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Ludmila Eisová\AppData\Local\Microsoft\Windows\Temporary Internet Files\Content.IE5\DU3WXRX5\MC90043801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4614861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6743701" y="1214438"/>
            <a:ext cx="1042988" cy="957262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6753227" y="2424113"/>
            <a:ext cx="1042988" cy="957262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6791326" y="3548063"/>
            <a:ext cx="1042988" cy="957262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6786562" y="4586288"/>
            <a:ext cx="1042988" cy="957262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886699" y="1214438"/>
            <a:ext cx="1000125" cy="942974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7910512" y="2424112"/>
            <a:ext cx="1000125" cy="942974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7948612" y="3519487"/>
            <a:ext cx="1000125" cy="942974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7915274" y="4586287"/>
            <a:ext cx="1000125" cy="942974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7915275" y="5724525"/>
            <a:ext cx="1000125" cy="942974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6815138" y="671512"/>
            <a:ext cx="867545" cy="523220"/>
          </a:xfrm>
          <a:prstGeom prst="rect">
            <a:avLst/>
          </a:prstGeom>
          <a:solidFill>
            <a:schemeClr val="bg1"/>
          </a:solidFill>
          <a:scene3d>
            <a:camera prst="perspectiveRelaxedModerately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ANO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029575" y="685800"/>
            <a:ext cx="606256" cy="523220"/>
          </a:xfrm>
          <a:prstGeom prst="rect">
            <a:avLst/>
          </a:prstGeom>
          <a:solidFill>
            <a:schemeClr val="bg1"/>
          </a:solidFill>
          <a:scene3d>
            <a:camera prst="perspectiveRelaxedModerately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92D050"/>
                </a:solidFill>
              </a:rPr>
              <a:t>NE</a:t>
            </a:r>
            <a:endParaRPr lang="cs-CZ" sz="2800" dirty="0">
              <a:solidFill>
                <a:srgbClr val="92D050"/>
              </a:solidFill>
            </a:endParaRPr>
          </a:p>
        </p:txBody>
      </p:sp>
      <p:pic>
        <p:nvPicPr>
          <p:cNvPr id="1026" name="Picture 2" descr="C:\Users\Ludmila Eisová\AppData\Local\Microsoft\Windows\Temporary Internet Files\Content.IE5\MRI1GFC1\MC900285596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75" y="5702980"/>
            <a:ext cx="1028701" cy="964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Obdélník 39"/>
          <p:cNvSpPr/>
          <p:nvPr/>
        </p:nvSpPr>
        <p:spPr>
          <a:xfrm>
            <a:off x="6778625" y="5700713"/>
            <a:ext cx="1042988" cy="957262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519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1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animBg="1"/>
      <p:bldP spid="37" grpId="0" animBg="1"/>
      <p:bldP spid="38" grpId="0" animBg="1"/>
      <p:bldP spid="39" grpId="0" animBg="1"/>
      <p:bldP spid="12" grpId="0" animBg="1"/>
      <p:bldP spid="42" grpId="0" animBg="1"/>
      <p:bldP spid="43" grpId="0" animBg="1"/>
      <p:bldP spid="44" grpId="0" animBg="1"/>
      <p:bldP spid="45" grpId="0" animBg="1"/>
      <p:bldP spid="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udmila Eisová\AppData\Local\Microsoft\Windows\Temporary Internet Files\Content.IE5\DKFTMRFD\MC9003294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12" y="1328738"/>
            <a:ext cx="2211049" cy="1254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udmila Eisová\AppData\Local\Microsoft\Windows\Temporary Internet Files\Content.IE5\DU3WXRX5\MC900438020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2363" y="1257301"/>
            <a:ext cx="1214436" cy="121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Ludmila Eisová\AppData\Local\Microsoft\Windows\Temporary Internet Files\Content.IE5\6MRND51Y\MC900438041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6" y="2957514"/>
            <a:ext cx="1100137" cy="110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Ludmila Eisová\AppData\Local\Microsoft\Windows\Temporary Internet Files\Content.IE5\MRI1GFC1\MC90044139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826" y="1238517"/>
            <a:ext cx="1460499" cy="143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Ludmila Eisová\AppData\Local\Microsoft\Windows\Temporary Internet Files\Content.IE5\9367ZOQJ\MC90044139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788" y="3123187"/>
            <a:ext cx="1924050" cy="180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Ludmila Eisová\AppData\Local\Microsoft\Windows\Temporary Internet Files\Content.IE5\DU3WXRX5\MC90019738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038" y="3067510"/>
            <a:ext cx="2035237" cy="179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Ludmila Eisová\AppData\Local\Microsoft\Windows\Temporary Internet Files\Content.IE5\DU3WXRX5\MC90033029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338" y="5004344"/>
            <a:ext cx="1601661" cy="1200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Ludmila Eisová\AppData\Local\Microsoft\Windows\Temporary Internet Files\Content.IE5\UZTM5EZ0\MC90022174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602" y="1143001"/>
            <a:ext cx="2073168" cy="1125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Ludmila Eisová\AppData\Local\Microsoft\Windows\Temporary Internet Files\Content.IE5\MRI1GFC1\MC90034697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092167"/>
            <a:ext cx="1737473" cy="117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Ludmila Eisová\AppData\Local\Microsoft\Windows\Temporary Internet Files\Content.IE5\MRI1GFC1\MC900337996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012" y="5379061"/>
            <a:ext cx="2448192" cy="97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Ludmila Eisová\AppData\Local\Microsoft\Windows\Temporary Internet Files\Content.IE5\U85VJK7C\MC900337990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040" y="2764573"/>
            <a:ext cx="1121969" cy="1871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356" y="242888"/>
            <a:ext cx="91406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err="1" smtClean="0">
                <a:solidFill>
                  <a:srgbClr val="C00000"/>
                </a:solidFill>
              </a:rPr>
              <a:t>Kimova</a:t>
            </a:r>
            <a:r>
              <a:rPr lang="cs-CZ" sz="3200" u="sng" dirty="0" smtClean="0">
                <a:solidFill>
                  <a:srgbClr val="C00000"/>
                </a:solidFill>
              </a:rPr>
              <a:t> hra: Zapamatuj si co nejvíce obratlovců.</a:t>
            </a:r>
            <a:endParaRPr lang="cs-CZ" sz="3200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76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1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50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udmila Eisová\AppData\Local\Microsoft\Windows\Temporary Internet Files\Content.IE5\DKFTMRFD\MC9003294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12" y="1328738"/>
            <a:ext cx="2211049" cy="1254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udmila Eisová\AppData\Local\Microsoft\Windows\Temporary Internet Files\Content.IE5\DU3WXRX5\MC900438020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2363" y="1257301"/>
            <a:ext cx="1214436" cy="121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Ludmila Eisová\AppData\Local\Microsoft\Windows\Temporary Internet Files\Content.IE5\6MRND51Y\MC900438041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6" y="2957514"/>
            <a:ext cx="1100137" cy="110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Ludmila Eisová\AppData\Local\Microsoft\Windows\Temporary Internet Files\Content.IE5\MRI1GFC1\MC90044139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826" y="1238517"/>
            <a:ext cx="1460499" cy="143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Ludmila Eisová\AppData\Local\Microsoft\Windows\Temporary Internet Files\Content.IE5\9367ZOQJ\MC90044139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788" y="3123187"/>
            <a:ext cx="1924050" cy="180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Ludmila Eisová\AppData\Local\Microsoft\Windows\Temporary Internet Files\Content.IE5\DU3WXRX5\MC90019738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038" y="3067510"/>
            <a:ext cx="2035237" cy="179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Ludmila Eisová\AppData\Local\Microsoft\Windows\Temporary Internet Files\Content.IE5\DU3WXRX5\MC90033029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338" y="5004344"/>
            <a:ext cx="1601661" cy="1200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Ludmila Eisová\AppData\Local\Microsoft\Windows\Temporary Internet Files\Content.IE5\UZTM5EZ0\MC90022174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602" y="1143001"/>
            <a:ext cx="2073168" cy="1125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Ludmila Eisová\AppData\Local\Microsoft\Windows\Temporary Internet Files\Content.IE5\MRI1GFC1\MC90034697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092167"/>
            <a:ext cx="1737473" cy="117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Ludmila Eisová\AppData\Local\Microsoft\Windows\Temporary Internet Files\Content.IE5\MRI1GFC1\MC900337996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012" y="5379061"/>
            <a:ext cx="2448192" cy="97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Ludmila Eisová\AppData\Local\Microsoft\Windows\Temporary Internet Files\Content.IE5\U85VJK7C\MC900337990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040" y="2764573"/>
            <a:ext cx="1121969" cy="1871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03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1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620688"/>
            <a:ext cx="8363272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3. list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Procvičovací stránka - </a:t>
            </a:r>
            <a:r>
              <a:rPr lang="cs-CZ" dirty="0">
                <a:latin typeface="Arial" pitchFamily="34" charset="0"/>
                <a:cs typeface="Arial" pitchFamily="34" charset="0"/>
              </a:rPr>
              <a:t>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řídění obratlovců do skupin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4. list – Procvičovací stránka – pohyb živočichů. Mezipředmětové vztahy – český </a:t>
            </a:r>
            <a:r>
              <a:rPr lang="cs-CZ" smtClean="0">
                <a:latin typeface="Arial" pitchFamily="34" charset="0"/>
                <a:cs typeface="Arial" pitchFamily="34" charset="0"/>
              </a:rPr>
              <a:t>jazyk – doplňovačka.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5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list – Hádanky, opakování obratlovců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6.,7. a 8. list –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Kimova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hra – Zapamatování obratlovců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11844" y="4747382"/>
            <a:ext cx="45304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Určeno pro výuku ve 3. ročníku.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84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3" name="chimes.wav"/>
          </p:stSnd>
        </p:sndAc>
      </p:transition>
    </mc:Choice>
    <mc:Fallback xmlns="">
      <p:transition spd="slow">
        <p:blinds dir="vert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3980" y="479041"/>
            <a:ext cx="6512511" cy="1143000"/>
          </a:xfrm>
        </p:spPr>
        <p:txBody>
          <a:bodyPr/>
          <a:lstStyle/>
          <a:p>
            <a:pPr algn="l"/>
            <a:r>
              <a:rPr lang="cs-CZ" sz="3200" dirty="0" smtClean="0">
                <a:solidFill>
                  <a:schemeClr val="tx1"/>
                </a:solidFill>
              </a:rPr>
              <a:t>Použité zdroje: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84444" y="1350818"/>
            <a:ext cx="7498080" cy="4800600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Otevřená </a:t>
            </a:r>
            <a:r>
              <a:rPr lang="cs-CZ" dirty="0" smtClean="0"/>
              <a:t>galerie www.microsoft.com</a:t>
            </a:r>
            <a:endParaRPr lang="cs-CZ" dirty="0" smtClean="0"/>
          </a:p>
          <a:p>
            <a:r>
              <a:rPr lang="cs-CZ" dirty="0" err="1" smtClean="0"/>
              <a:t>Palanská</a:t>
            </a:r>
            <a:r>
              <a:rPr lang="cs-CZ" dirty="0" smtClean="0"/>
              <a:t> J., Hádanky v prvouce. Nový Bydžov: JV </a:t>
            </a:r>
            <a:r>
              <a:rPr lang="cs-CZ" dirty="0" err="1" smtClean="0"/>
              <a:t>Print</a:t>
            </a:r>
            <a:r>
              <a:rPr lang="cs-CZ" dirty="0" smtClean="0"/>
              <a:t>, 2001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639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heme/theme1.xml><?xml version="1.0" encoding="utf-8"?>
<a:theme xmlns:a="http://schemas.openxmlformats.org/drawingml/2006/main" name="Aerodynamika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1.xml"/></Relationships>
</file>

<file path=customXml/item1.xml><?xml version="1.0" encoding="utf-8"?>
<Layout>
  <Type>Drawing</Type>
  <ChoicesCount>0</ChoicesCount>
  <Orientation>Left</Orientation>
</Layout>
</file>

<file path=customXml/item2.xml><?xml version="1.0" encoding="utf-8"?>
<Layout>
  <Type>Drawing</Type>
  <ChoicesCount>0</ChoicesCount>
  <Orientation>Left</Orientation>
</Layout>
</file>

<file path=customXml/item3.xml><?xml version="1.0" encoding="utf-8"?>
<Layout>
  <Type>Drawing</Type>
  <ChoicesCount>0</ChoicesCount>
  <Orientation>Left</Orientation>
</Layout>
</file>

<file path=customXml/item4.xml><?xml version="1.0" encoding="utf-8"?>
<Layout>
  <Type>Drawing</Type>
  <ChoicesCount>0</ChoicesCount>
  <Orientation>Left</Orientation>
</Layout>
</file>

<file path=customXml/item5.xml><?xml version="1.0" encoding="utf-8"?>
<Layout>
  <Type>Drawing</Type>
  <ChoicesCount>0</ChoicesCount>
  <Orientation>Left</Orientation>
</Layout>
</file>

<file path=customXml/item6.xml><?xml version="1.0" encoding="utf-8"?>
<Layout>
  <Type>Drawing</Type>
  <ChoicesCount>0</ChoicesCount>
  <Orientation>Left</Orientation>
</Layout>
</file>

<file path=customXml/item7.xml><?xml version="1.0" encoding="utf-8"?>
<Layout>
  <Type>Drawing</Type>
  <ChoicesCount>0</ChoicesCount>
  <Orientation>Left</Orientation>
</Layout>
</file>

<file path=customXml/item8.xml><?xml version="1.0" encoding="utf-8"?>
<Layout>
  <Type>Drawing</Type>
  <ChoicesCount>0</ChoicesCount>
  <Orientation>Left</Orientation>
</Layout>
</file>

<file path=customXml/item9.xml><?xml version="1.0" encoding="utf-8"?>
<Layout>
  <Type>Drawing</Type>
  <ChoicesCount>0</ChoicesCount>
  <Orientation>Left</Orientation>
</Layout>
</file>

<file path=customXml/item10.xml><?xml version="1.0" encoding="utf-8"?>
<Layout>
  <Type>Drawing</Type>
  <ChoicesCount>0</ChoicesCount>
  <Orientation>Left</Orientation>
</Layout>
</file>

<file path=customXml/item11.xml><?xml version="1.0" encoding="utf-8"?>
<Layout>
  <Type>Drawing</Type>
  <ChoicesCount>0</ChoicesCount>
  <Orientation>Left</Orientation>
</Layout>
</file>

<file path=customXml/itemProps1.xml><?xml version="1.0" encoding="utf-8"?>
<ds:datastoreItem xmlns:ds="http://schemas.openxmlformats.org/officeDocument/2006/customXml" ds:itemID="{766E7710-A2BB-4BC6-84EB-D965AB355F20}">
  <ds:schemaRefs/>
</ds:datastoreItem>
</file>

<file path=customXml/itemProps2.xml><?xml version="1.0" encoding="utf-8"?>
<ds:datastoreItem xmlns:ds="http://schemas.openxmlformats.org/officeDocument/2006/customXml" ds:itemID="{9AD0D50B-5320-444C-8F16-CABBE4CBE76D}">
  <ds:schemaRefs/>
</ds:datastoreItem>
</file>

<file path=customXml/itemProps3.xml><?xml version="1.0" encoding="utf-8"?>
<ds:datastoreItem xmlns:ds="http://schemas.openxmlformats.org/officeDocument/2006/customXml" ds:itemID="{91A183B5-FBC5-4D45-9CF1-2BA030CDBD94}">
  <ds:schemaRefs/>
</ds:datastoreItem>
</file>

<file path=customXml/itemProps4.xml><?xml version="1.0" encoding="utf-8"?>
<ds:datastoreItem xmlns:ds="http://schemas.openxmlformats.org/officeDocument/2006/customXml" ds:itemID="{AE0655AE-5D5D-48E4-B0C0-1F3FA7881A28}">
  <ds:schemaRefs/>
</ds:datastoreItem>
</file>

<file path=customXml/itemProps5.xml><?xml version="1.0" encoding="utf-8"?>
<ds:datastoreItem xmlns:ds="http://schemas.openxmlformats.org/officeDocument/2006/customXml" ds:itemID="{7B9FB7F5-70AF-4398-92C7-98E296FF45A4}">
  <ds:schemaRefs/>
</ds:datastoreItem>
</file>

<file path=customXml/itemProps6.xml><?xml version="1.0" encoding="utf-8"?>
<ds:datastoreItem xmlns:ds="http://schemas.openxmlformats.org/officeDocument/2006/customXml" ds:itemID="{1582623D-8A8A-4DB5-B947-B1560184C081}">
  <ds:schemaRefs/>
</ds:datastoreItem>
</file>

<file path=customXml/itemProps7.xml><?xml version="1.0" encoding="utf-8"?>
<ds:datastoreItem xmlns:ds="http://schemas.openxmlformats.org/officeDocument/2006/customXml" ds:itemID="{03A253D5-CC86-439B-87A3-DD289D65D256}">
  <ds:schemaRefs/>
</ds:datastoreItem>
</file>

<file path=customXml/itemProps8.xml><?xml version="1.0" encoding="utf-8"?>
<ds:datastoreItem xmlns:ds="http://schemas.openxmlformats.org/officeDocument/2006/customXml" ds:itemID="{05D7812A-1975-4F01-B731-D99D9D85EEA8}">
  <ds:schemaRefs/>
</ds:datastoreItem>
</file>

<file path=customXml/itemProps9.xml><?xml version="1.0" encoding="utf-8"?>
<ds:datastoreItem xmlns:ds="http://schemas.openxmlformats.org/officeDocument/2006/customXml" ds:itemID="{D1B5DFA9-DD54-4AE7-BBC5-1F8F827C446F}">
  <ds:schemaRefs/>
</ds:datastoreItem>
</file>

<file path=customXml/itemProps10.xml><?xml version="1.0" encoding="utf-8"?>
<ds:datastoreItem xmlns:ds="http://schemas.openxmlformats.org/officeDocument/2006/customXml" ds:itemID="{322C74BC-27C5-4B7F-A778-DE62B0663EBE}">
  <ds:schemaRefs/>
</ds:datastoreItem>
</file>

<file path=customXml/itemProps11.xml><?xml version="1.0" encoding="utf-8"?>
<ds:datastoreItem xmlns:ds="http://schemas.openxmlformats.org/officeDocument/2006/customXml" ds:itemID="{D827C9FD-C16A-40AE-8765-BFA564AC1FDA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930</TotalTime>
  <Words>320</Words>
  <Application>Microsoft Office PowerPoint</Application>
  <PresentationFormat>Předvádění na obrazovce (4:3)</PresentationFormat>
  <Paragraphs>100</Paragraphs>
  <Slides>10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Název školy: ZŠ Karla Klíče, Hostinné Autor: Mgr. Ludmila Eisová  Název: VY_32_INOVACE_10_C_18_Obratlovci 2. Téma: Živá a neživá příroda Číslo projektu: CZ.1.07/1.4.00/21.2131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Eisová</dc:creator>
  <cp:lastModifiedBy>User</cp:lastModifiedBy>
  <cp:revision>89</cp:revision>
  <dcterms:created xsi:type="dcterms:W3CDTF">2012-03-12T19:32:51Z</dcterms:created>
  <dcterms:modified xsi:type="dcterms:W3CDTF">2012-05-30T15:37:36Z</dcterms:modified>
</cp:coreProperties>
</file>