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0"/>
  </p:notesMasterIdLst>
  <p:sldIdLst>
    <p:sldId id="256" r:id="rId2"/>
    <p:sldId id="258" r:id="rId3"/>
    <p:sldId id="259" r:id="rId4"/>
    <p:sldId id="281" r:id="rId5"/>
    <p:sldId id="278" r:id="rId6"/>
    <p:sldId id="277" r:id="rId7"/>
    <p:sldId id="279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200" baseline="0" dirty="0" smtClean="0">
              <a:latin typeface="Arial" pitchFamily="34" charset="0"/>
              <a:cs typeface="Arial" pitchFamily="34" charset="0"/>
            </a:rPr>
            <a:t>VY_32_INOVACE_17_Matematika pro 8.ročník_Lineární rovnice–test 4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Lineární rovnice</a:t>
          </a:r>
          <a:r>
            <a:rPr lang="cs-CZ" sz="1200" baseline="0" dirty="0" smtClean="0">
              <a:latin typeface="Arial" pitchFamily="34" charset="0"/>
              <a:cs typeface="Arial" pitchFamily="34" charset="0"/>
            </a:rPr>
            <a:t> –test 4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3D2E174-1B65-4FB4-B39A-D8F96E03E065}">
      <dgm:prSet custT="1"/>
      <dgm:spPr/>
      <dgm:t>
        <a:bodyPr/>
        <a:lstStyle/>
        <a:p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/>
        </a:p>
      </dgm:t>
    </dgm:pt>
    <dgm:pt modelId="{B7E3E658-6C87-4468-8098-1C91184AF715}" type="parTrans" cxnId="{50FAED52-D970-4D0B-BFB9-EECC3C0F0F6A}">
      <dgm:prSet/>
      <dgm:spPr/>
    </dgm:pt>
    <dgm:pt modelId="{C2376DEB-48AA-45AF-A1DE-D9992ACAFDC2}" type="sibTrans" cxnId="{50FAED52-D970-4D0B-BFB9-EECC3C0F0F6A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FD707C3D-F245-40A9-9892-4958F7BDDA34}" type="pres">
      <dgm:prSet presAssocID="{E3D2E174-1B65-4FB4-B39A-D8F96E03E065}" presName="vertSpace6" presStyleLbl="node1" presStyleIdx="4" presStyleCnt="6"/>
      <dgm:spPr/>
    </dgm:pt>
    <dgm:pt modelId="{AB59A23A-DE74-47B6-B947-8B5DC54C9EE8}" type="pres">
      <dgm:prSet presAssocID="{E3D2E174-1B65-4FB4-B39A-D8F96E03E065}" presName="circle6" presStyleLbl="node1" presStyleIdx="5" presStyleCnt="6"/>
      <dgm:spPr/>
    </dgm:pt>
    <dgm:pt modelId="{050660E6-5C4A-4762-B1B2-3FA8820F63A8}" type="pres">
      <dgm:prSet presAssocID="{E3D2E174-1B65-4FB4-B39A-D8F96E03E06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DD7FBF-1E96-4F36-B134-8A2F9FB59861}" type="pres">
      <dgm:prSet presAssocID="{E3D2E174-1B65-4FB4-B39A-D8F96E03E06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FAED52-D970-4D0B-BFB9-EECC3C0F0F6A}" srcId="{757F3AB3-0718-4624-B441-E567A8F0AB56}" destId="{E3D2E174-1B65-4FB4-B39A-D8F96E03E065}" srcOrd="5" destOrd="0" parTransId="{B7E3E658-6C87-4468-8098-1C91184AF715}" sibTransId="{C2376DEB-48AA-45AF-A1DE-D9992ACAFDC2}"/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C7D5E554-CACD-4E6D-97F2-978BEC5E59F6}" type="presOf" srcId="{E3D2E174-1B65-4FB4-B39A-D8F96E03E065}" destId="{1DDD7FBF-1E96-4F36-B134-8A2F9FB59861}" srcOrd="1" destOrd="0" presId="urn:microsoft.com/office/officeart/2005/8/layout/target3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A9248C2A-4AC5-406A-AB6A-1754DC58B72E}" type="presOf" srcId="{E3D2E174-1B65-4FB4-B39A-D8F96E03E065}" destId="{050660E6-5C4A-4762-B1B2-3FA8820F63A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78A68F69-EAC8-46D0-913E-EB856C65B368}" type="presParOf" srcId="{333A1088-737F-45CB-B68E-254E46348037}" destId="{FD707C3D-F245-40A9-9892-4958F7BDDA34}" srcOrd="15" destOrd="0" presId="urn:microsoft.com/office/officeart/2005/8/layout/target3"/>
    <dgm:cxn modelId="{B25D1222-892D-4F04-8D4D-1261A530D6CB}" type="presParOf" srcId="{333A1088-737F-45CB-B68E-254E46348037}" destId="{AB59A23A-DE74-47B6-B947-8B5DC54C9EE8}" srcOrd="16" destOrd="0" presId="urn:microsoft.com/office/officeart/2005/8/layout/target3"/>
    <dgm:cxn modelId="{93295A54-9143-4145-A67E-756CC246B1A9}" type="presParOf" srcId="{333A1088-737F-45CB-B68E-254E46348037}" destId="{050660E6-5C4A-4762-B1B2-3FA8820F63A8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77555405-E654-4D06-AA69-8685470918F8}" type="presParOf" srcId="{333A1088-737F-45CB-B68E-254E46348037}" destId="{1DDD7FBF-1E96-4F36-B134-8A2F9FB5986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VY_32_INOVACE_17_Matematika pro 8.ročník_Lineární rovnice–test 4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Lineární rovnice</a:t>
          </a: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 –test 4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AB59A23A-DE74-47B6-B947-8B5DC54C9EE8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50660E6-5C4A-4762-B1B2-3FA8820F63A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Lineární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rovnice – test 4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 pro žáky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ročníku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základní školy. Je zaměřen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 upevnění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prohloubení učiva.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667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08720"/>
            <a:ext cx="8640960" cy="5256584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	A)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) (x-1)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= (x+1)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(x-1)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b) 2(x+3)-4 = 3(x-1)+2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……………………………………………….......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B)   a) (y-2)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(y+2) = (y-2)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aseline="300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b) 5(x-2)+3 = 4(x+6)-25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3600" baseline="30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60649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Test: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Documents and Settings\Uzivatel\Local Settings\Temporary Internet Files\Content.IE5\NDFYC4CT\MC9004352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62725" y="1576388"/>
            <a:ext cx="1860550" cy="1270000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Local Settings\Temporary Internet Files\Content.IE5\C4IIX24J\MC9002821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941168"/>
            <a:ext cx="819150" cy="9429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892480" cy="5976664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A)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)       (x-1)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= (x+1)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(x-1)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x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-2x+1  = x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-1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-2x = -1-1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-2x = -2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x = 1</a:t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Zk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.: L = (1-1)2 = 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P = (1+1).(1-1) = 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L = P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76672"/>
            <a:ext cx="51125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Řešení příkladů: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 descr="C:\Documents and Settings\Uzivatel\Local Settings\Temporary Internet Files\Content.IE5\NDFYC4CT\MC9004352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62725" y="1576388"/>
            <a:ext cx="1860550" cy="127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188640"/>
            <a:ext cx="8389440" cy="63367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 fontScale="700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lvl="0">
              <a:spcBef>
                <a:spcPct val="0"/>
              </a:spcBef>
              <a:defRPr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marL="742950" lvl="0" indent="-742950">
              <a:spcBef>
                <a:spcPct val="0"/>
              </a:spcBef>
              <a:buAutoNum type="alphaUcParenR"/>
              <a:defRPr/>
            </a:pPr>
            <a:r>
              <a:rPr lang="cs-CZ" sz="51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b) </a:t>
            </a:r>
            <a:r>
              <a:rPr lang="cs-CZ" sz="51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2(x+3)-4 = 3(x-1)+2</a:t>
            </a:r>
            <a:endParaRPr lang="cs-CZ" sz="5100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742950" lvl="0" indent="-742950">
              <a:spcBef>
                <a:spcPct val="0"/>
              </a:spcBef>
              <a:defRPr/>
            </a:pPr>
            <a:r>
              <a:rPr lang="cs-CZ" sz="51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2x+6-4   = 3x-3+2</a:t>
            </a:r>
          </a:p>
          <a:p>
            <a:pPr marL="742950" lvl="0" indent="-742950">
              <a:spcBef>
                <a:spcPct val="0"/>
              </a:spcBef>
              <a:defRPr/>
            </a:pPr>
            <a:r>
              <a:rPr kumimoji="0" lang="cs-CZ" sz="5100" b="0" i="0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            2x-3x = -3+2-6+4</a:t>
            </a:r>
          </a:p>
          <a:p>
            <a:pPr marL="742950" lvl="0" indent="-742950">
              <a:spcBef>
                <a:spcPct val="0"/>
              </a:spcBef>
              <a:defRPr/>
            </a:pPr>
            <a:r>
              <a:rPr lang="cs-CZ" sz="51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        -x  = -3</a:t>
            </a:r>
          </a:p>
          <a:p>
            <a:pPr marL="742950" lvl="0" indent="-742950">
              <a:spcBef>
                <a:spcPct val="0"/>
              </a:spcBef>
              <a:defRPr/>
            </a:pPr>
            <a:r>
              <a:rPr kumimoji="0" lang="cs-CZ" sz="5100" b="0" i="0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                   </a:t>
            </a:r>
            <a:r>
              <a:rPr kumimoji="0" lang="cs-CZ" sz="51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x</a:t>
            </a:r>
            <a:r>
              <a:rPr kumimoji="0" lang="cs-CZ" sz="5100" b="0" i="0" u="sng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=3</a:t>
            </a:r>
            <a:endParaRPr lang="cs-CZ" sz="51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742950" lvl="0" indent="-742950">
              <a:spcBef>
                <a:spcPct val="0"/>
              </a:spcBef>
              <a:defRPr/>
            </a:pPr>
            <a:endParaRPr kumimoji="0" lang="cs-CZ" sz="51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742950" lvl="0" indent="-742950">
              <a:spcBef>
                <a:spcPct val="0"/>
              </a:spcBef>
              <a:defRPr/>
            </a:pPr>
            <a:r>
              <a:rPr lang="cs-CZ" sz="51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</a:t>
            </a:r>
            <a:r>
              <a:rPr lang="cs-CZ" sz="5100" dirty="0" err="1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Zk</a:t>
            </a:r>
            <a:r>
              <a:rPr lang="cs-CZ" sz="51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.:L = 2(3+3)-4 = 12-4 = 8</a:t>
            </a:r>
          </a:p>
          <a:p>
            <a:pPr marL="742950" lvl="0" indent="-742950">
              <a:spcBef>
                <a:spcPct val="0"/>
              </a:spcBef>
              <a:defRPr/>
            </a:pPr>
            <a:r>
              <a:rPr lang="cs-CZ" sz="51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P = 3 (3-1)+2 = 6+2 = 8</a:t>
            </a:r>
          </a:p>
          <a:p>
            <a:pPr marL="742950" lvl="0" indent="-742950">
              <a:spcBef>
                <a:spcPct val="0"/>
              </a:spcBef>
              <a:defRPr/>
            </a:pPr>
            <a:r>
              <a:rPr lang="cs-CZ" sz="51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</a:t>
            </a:r>
            <a:r>
              <a:rPr lang="cs-CZ" sz="5100" u="sng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L = P </a:t>
            </a:r>
          </a:p>
          <a:p>
            <a:pPr marL="742950" lvl="0" indent="-742950">
              <a:spcBef>
                <a:spcPct val="0"/>
              </a:spcBef>
              <a:defRPr/>
            </a:pPr>
            <a:endParaRPr kumimoji="0" lang="cs-CZ" sz="36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742950" lvl="0" indent="-742950">
              <a:spcBef>
                <a:spcPct val="0"/>
              </a:spcBef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742950" lvl="0" indent="-742950">
              <a:spcBef>
                <a:spcPct val="0"/>
              </a:spcBef>
              <a:defRPr/>
            </a:pPr>
            <a:endParaRPr kumimoji="0" lang="cs-CZ" sz="36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742950" lvl="0" indent="-742950">
              <a:spcBef>
                <a:spcPct val="0"/>
              </a:spcBef>
              <a:defRPr/>
            </a:pPr>
            <a:endParaRPr kumimoji="0" lang="cs-CZ" sz="36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040" y="548680"/>
            <a:ext cx="8389440" cy="5976664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B)  a)         (y-2)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=(y+2)(y-2)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y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-4y+4 = y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-4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  -4y = -4-4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    -4y = -8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 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y = 2 </a:t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Zk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.:  L = (2-2)2 = 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P = (2+2).(2-2) = 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L = P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 descr="C:\Documents and Settings\Uzivatel\Local Settings\Temporary Internet Files\Content.IE5\C4IIX24J\MC9002821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420888"/>
            <a:ext cx="1512168" cy="16561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03040" y="332656"/>
            <a:ext cx="8461448" cy="62646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 fontScale="925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kumimoji="0" lang="cs-CZ" sz="28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endParaRPr lang="cs-CZ" sz="28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endParaRPr kumimoji="0" lang="cs-CZ" sz="36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endParaRPr kumimoji="0" lang="cs-CZ" sz="36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r>
              <a:rPr kumimoji="0" lang="cs-CZ" sz="3600" b="0" i="0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3900" b="0" i="0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B) </a:t>
            </a:r>
            <a:r>
              <a:rPr kumimoji="0" lang="cs-CZ" sz="3900" b="0" i="0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b</a:t>
            </a:r>
            <a:r>
              <a:rPr kumimoji="0" lang="cs-CZ" sz="3900" b="0" i="0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) </a:t>
            </a:r>
            <a:r>
              <a:rPr lang="cs-CZ" sz="39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5(x-2)+3 = 4(x+6)-25</a:t>
            </a:r>
          </a:p>
          <a:p>
            <a:pPr lvl="0">
              <a:spcBef>
                <a:spcPct val="0"/>
              </a:spcBef>
              <a:defRPr/>
            </a:pPr>
            <a:r>
              <a:rPr kumimoji="0" lang="cs-CZ" sz="3900" b="0" i="0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        5x-10+3</a:t>
            </a:r>
            <a:r>
              <a:rPr kumimoji="0" lang="cs-CZ" sz="3900" b="0" i="0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= 4x+24-25</a:t>
            </a:r>
          </a:p>
          <a:p>
            <a:pPr lvl="0">
              <a:spcBef>
                <a:spcPct val="0"/>
              </a:spcBef>
              <a:defRPr/>
            </a:pPr>
            <a:r>
              <a:rPr lang="cs-CZ" sz="39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    5x-4x = 24-25+10-3</a:t>
            </a:r>
          </a:p>
          <a:p>
            <a:pPr lvl="0">
              <a:spcBef>
                <a:spcPct val="0"/>
              </a:spcBef>
              <a:defRPr/>
            </a:pPr>
            <a:r>
              <a:rPr kumimoji="0" lang="cs-CZ" sz="3900" b="0" i="0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                    </a:t>
            </a:r>
            <a:r>
              <a:rPr kumimoji="0" lang="cs-CZ" sz="3900" b="0" i="0" u="sng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x = 6</a:t>
            </a:r>
          </a:p>
          <a:p>
            <a:pPr lvl="0">
              <a:spcBef>
                <a:spcPct val="0"/>
              </a:spcBef>
              <a:defRPr/>
            </a:pPr>
            <a:endParaRPr kumimoji="0" lang="cs-CZ" sz="3900" b="0" i="0" u="sng" strike="noStrike" kern="1200" cap="none" spc="0" normalizeH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endParaRPr lang="cs-CZ" sz="3900" u="sng" baseline="0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r>
              <a:rPr kumimoji="0" lang="cs-CZ" sz="3900" b="0" i="0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    </a:t>
            </a:r>
            <a:r>
              <a:rPr kumimoji="0" lang="cs-CZ" sz="3900" b="0" i="0" strike="noStrike" kern="1200" cap="none" spc="0" normalizeH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Zk</a:t>
            </a:r>
            <a:r>
              <a:rPr lang="cs-CZ" sz="39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.: L = 5(6-2)+3 = 20+3 = 23</a:t>
            </a:r>
          </a:p>
          <a:p>
            <a:pPr lvl="0">
              <a:spcBef>
                <a:spcPct val="0"/>
              </a:spcBef>
              <a:defRPr/>
            </a:pPr>
            <a:r>
              <a:rPr kumimoji="0" lang="cs-CZ" sz="3900" b="0" i="0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           P = 4(6+6)-25 = 48-25 = 23</a:t>
            </a:r>
          </a:p>
          <a:p>
            <a:pPr lvl="0">
              <a:spcBef>
                <a:spcPct val="0"/>
              </a:spcBef>
              <a:defRPr/>
            </a:pPr>
            <a:r>
              <a:rPr lang="cs-CZ" sz="39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  </a:t>
            </a:r>
            <a:r>
              <a:rPr lang="cs-CZ" sz="3900" u="sng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L = P</a:t>
            </a:r>
          </a:p>
          <a:p>
            <a:pPr lvl="0">
              <a:spcBef>
                <a:spcPct val="0"/>
              </a:spcBef>
              <a:defRPr/>
            </a:pPr>
            <a:endParaRPr kumimoji="0" lang="cs-CZ" sz="39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endParaRPr lang="cs-CZ" sz="39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endParaRPr kumimoji="0" lang="cs-CZ" sz="39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231</TotalTime>
  <Words>202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 A)  a) (x-1)2 = (x+1).(x-1)               b) 2(x+3)-4 = 3(x-1)+2 ……………………………………………….......         B)   a) (y-2).(y+2) = (y-2)2                                b) 5(x-2)+3 = 4(x+6)-25                      </vt:lpstr>
      <vt:lpstr>A) a)       (x-1)2 = (x+1).(x-1)           x2-2x+1  = x2-1                   -2x = -1-1                   -2x = -2                      x = 1       Zk.: L = (1-1)2 = 0             P = (1+1).(1-1) = 0             L = P</vt:lpstr>
      <vt:lpstr>Snímek 5</vt:lpstr>
      <vt:lpstr> B)  a)         (y-2)2 =(y+2)(y-2)                  y2-4y+4 = y2-4                       -4y = -4-4                         -4y = -8                            y = 2         Zk.:  L = (2-2)2 = 0               P = (2+2).(2-2) = 0               L = P          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73</cp:revision>
  <dcterms:created xsi:type="dcterms:W3CDTF">2012-01-03T15:01:18Z</dcterms:created>
  <dcterms:modified xsi:type="dcterms:W3CDTF">2012-05-25T22:21:50Z</dcterms:modified>
</cp:coreProperties>
</file>