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9"/>
  </p:notesMasterIdLst>
  <p:sldIdLst>
    <p:sldId id="256" r:id="rId2"/>
    <p:sldId id="258" r:id="rId3"/>
    <p:sldId id="259" r:id="rId4"/>
    <p:sldId id="281" r:id="rId5"/>
    <p:sldId id="278" r:id="rId6"/>
    <p:sldId id="282" r:id="rId7"/>
    <p:sldId id="27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4544" autoAdjust="0"/>
    <p:restoredTop sz="86387" autoAdjust="0"/>
  </p:normalViewPr>
  <p:slideViewPr>
    <p:cSldViewPr>
      <p:cViewPr>
        <p:scale>
          <a:sx n="70" d="100"/>
          <a:sy n="70" d="100"/>
        </p:scale>
        <p:origin x="-1152" y="-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824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ctr" rtl="0"/>
          <a:r>
            <a:rPr lang="cs-CZ" sz="1050" baseline="0" dirty="0" smtClean="0">
              <a:latin typeface="Arial" pitchFamily="34" charset="0"/>
              <a:cs typeface="Arial" pitchFamily="34" charset="0"/>
            </a:rPr>
            <a:t>VY_32_INOVACE_18_Matematika pro 8.ročník_Slovní úlohy  o pohybu-procvičování 1</a:t>
          </a:r>
          <a:endParaRPr lang="cs-CZ" sz="1050" dirty="0">
            <a:latin typeface="Arial" pitchFamily="34" charset="0"/>
            <a:cs typeface="Arial" pitchFamily="34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ctr" rtl="0"/>
          <a:r>
            <a:rPr lang="cs-CZ" sz="1200" dirty="0" smtClean="0">
              <a:latin typeface="Arial" pitchFamily="34" charset="0"/>
              <a:cs typeface="Arial" pitchFamily="34" charset="0"/>
            </a:rPr>
            <a:t>ZŠ Týnec nad Labem</a:t>
          </a:r>
          <a:endParaRPr lang="cs-CZ" sz="1200" dirty="0">
            <a:latin typeface="Arial" pitchFamily="34" charset="0"/>
            <a:cs typeface="Arial" pitchFamily="34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ctr" rtl="0"/>
          <a:r>
            <a:rPr lang="cs-CZ" sz="1200" dirty="0" smtClean="0">
              <a:latin typeface="Arial" pitchFamily="34" charset="0"/>
              <a:cs typeface="Arial" pitchFamily="34" charset="0"/>
            </a:rPr>
            <a:t>Autor: Mgr. Monika </a:t>
          </a:r>
          <a:r>
            <a:rPr lang="cs-CZ" sz="1200" dirty="0" err="1" smtClean="0">
              <a:latin typeface="Arial" pitchFamily="34" charset="0"/>
              <a:cs typeface="Arial" pitchFamily="34" charset="0"/>
            </a:rPr>
            <a:t>Kysilková</a:t>
          </a:r>
          <a:endParaRPr lang="cs-CZ" sz="1200" dirty="0">
            <a:latin typeface="Arial" pitchFamily="34" charset="0"/>
            <a:cs typeface="Arial" pitchFamily="34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ctr" rtl="0"/>
          <a:r>
            <a:rPr lang="cs-CZ" sz="1200" dirty="0" smtClean="0">
              <a:latin typeface="Arial" pitchFamily="34" charset="0"/>
              <a:cs typeface="Arial" pitchFamily="34" charset="0"/>
            </a:rPr>
            <a:t>Téma: Slovní úlohy </a:t>
          </a:r>
          <a:r>
            <a:rPr lang="cs-CZ" sz="1200" baseline="0" dirty="0" smtClean="0">
              <a:latin typeface="Arial" pitchFamily="34" charset="0"/>
              <a:cs typeface="Arial" pitchFamily="34" charset="0"/>
            </a:rPr>
            <a:t>o pohybu-procvičování 1 </a:t>
          </a:r>
          <a:endParaRPr lang="cs-CZ" sz="1200" dirty="0">
            <a:latin typeface="Arial" pitchFamily="34" charset="0"/>
            <a:cs typeface="Arial" pitchFamily="34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ctr" rtl="0"/>
          <a:r>
            <a:rPr lang="cs-CZ" sz="1200" b="0" dirty="0" smtClean="0">
              <a:latin typeface="Arial" pitchFamily="34" charset="0"/>
              <a:cs typeface="Arial" pitchFamily="34" charset="0"/>
            </a:rPr>
            <a:t>CZ.1.07/1.4.00/21.1921</a:t>
          </a:r>
          <a:endParaRPr lang="cs-CZ" sz="1200" dirty="0">
            <a:latin typeface="Arial" pitchFamily="34" charset="0"/>
            <a:cs typeface="Arial" pitchFamily="34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07304B1-88E3-4229-83CC-F3819CFF7CA7}">
      <dgm:prSet custT="1"/>
      <dgm:spPr/>
      <dgm:t>
        <a:bodyPr/>
        <a:lstStyle/>
        <a:p>
          <a:r>
            <a:rPr lang="cs-CZ" sz="1200" dirty="0" smtClean="0">
              <a:latin typeface="Arial" pitchFamily="34" charset="0"/>
              <a:cs typeface="Arial" pitchFamily="34" charset="0"/>
            </a:rPr>
            <a:t>Vytvořeno: září 2011</a:t>
          </a:r>
          <a:endParaRPr lang="cs-CZ" sz="1200" dirty="0">
            <a:latin typeface="Arial" pitchFamily="34" charset="0"/>
            <a:cs typeface="Arial" pitchFamily="34" charset="0"/>
          </a:endParaRPr>
        </a:p>
      </dgm:t>
    </dgm:pt>
    <dgm:pt modelId="{A56428E3-BE10-46B9-9611-3EE07E1DC4D4}" type="parTrans" cxnId="{12ADACC7-7BA5-4B91-AB22-0C89A7912ECA}">
      <dgm:prSet/>
      <dgm:spPr/>
    </dgm:pt>
    <dgm:pt modelId="{3831B676-D9C1-4BA4-91EE-7580763AA202}" type="sibTrans" cxnId="{12ADACC7-7BA5-4B91-AB22-0C89A7912ECA}">
      <dgm:prSet/>
      <dgm:spPr/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ED95EDF7-EED7-486F-9EB6-D5876E0EE16B}" type="pres">
      <dgm:prSet presAssocID="{D07304B1-88E3-4229-83CC-F3819CFF7CA7}" presName="vertSpace6" presStyleLbl="node1" presStyleIdx="4" presStyleCnt="6"/>
      <dgm:spPr/>
    </dgm:pt>
    <dgm:pt modelId="{68F704FC-CE3C-43ED-AA69-07ADEDDA286A}" type="pres">
      <dgm:prSet presAssocID="{D07304B1-88E3-4229-83CC-F3819CFF7CA7}" presName="circle6" presStyleLbl="node1" presStyleIdx="5" presStyleCnt="6"/>
      <dgm:spPr/>
    </dgm:pt>
    <dgm:pt modelId="{A7A1D0DB-87F0-4E66-80C5-C6A638ACEDEC}" type="pres">
      <dgm:prSet presAssocID="{D07304B1-88E3-4229-83CC-F3819CFF7CA7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40143EE-7BCA-40C7-B588-3853FC30928A}" type="pres">
      <dgm:prSet presAssocID="{D07304B1-88E3-4229-83CC-F3819CFF7CA7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E30698E-E0E7-4344-B727-A667FD61DC50}" type="presOf" srcId="{D1B46980-6531-4606-95E6-44980827E919}" destId="{2BE915AB-18AA-4053-B92C-3BFC9ED204BB}" srcOrd="1" destOrd="0" presId="urn:microsoft.com/office/officeart/2005/8/layout/target3"/>
    <dgm:cxn modelId="{91ED8740-7591-4E81-ADD3-E78DA6AB73DE}" type="presOf" srcId="{D1D4F407-5343-4D3F-B5B9-D407B03CAEB4}" destId="{AED2198E-93D5-4001-81B4-73124B309672}" srcOrd="1" destOrd="0" presId="urn:microsoft.com/office/officeart/2005/8/layout/target3"/>
    <dgm:cxn modelId="{76B607C8-14B7-4BF6-B8CF-57D2136AEF1E}" type="presOf" srcId="{D07304B1-88E3-4229-83CC-F3819CFF7CA7}" destId="{E40143EE-7BCA-40C7-B588-3853FC30928A}" srcOrd="1" destOrd="0" presId="urn:microsoft.com/office/officeart/2005/8/layout/target3"/>
    <dgm:cxn modelId="{E09C4DD1-2C6B-4737-AA50-316F3D1BC391}" type="presOf" srcId="{D1D4F407-5343-4D3F-B5B9-D407B03CAEB4}" destId="{D005CE8C-CC26-4C3E-AC11-E15060ECD759}" srcOrd="0" destOrd="0" presId="urn:microsoft.com/office/officeart/2005/8/layout/target3"/>
    <dgm:cxn modelId="{7548F245-5F88-4A01-BA32-6E40B064EAC2}" type="presOf" srcId="{B651F6E3-6281-48DB-9319-2AEAFDAE7572}" destId="{619D679B-A015-4ECF-8348-D1034C574F40}" srcOrd="0" destOrd="0" presId="urn:microsoft.com/office/officeart/2005/8/layout/target3"/>
    <dgm:cxn modelId="{D1AFE1C8-D9F5-4C98-B9C6-26E821504AC3}" type="presOf" srcId="{D07304B1-88E3-4229-83CC-F3819CFF7CA7}" destId="{A7A1D0DB-87F0-4E66-80C5-C6A638ACEDEC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B564C79-E277-4B80-BB6E-7D19091B7F86}" type="presOf" srcId="{757F3AB3-0718-4624-B441-E567A8F0AB56}" destId="{333A1088-737F-45CB-B68E-254E46348037}" srcOrd="0" destOrd="0" presId="urn:microsoft.com/office/officeart/2005/8/layout/target3"/>
    <dgm:cxn modelId="{0CA60698-CD89-4297-84BB-924F3EC731A3}" type="presOf" srcId="{4C35D32F-0EAB-4CD7-82EE-45574DC2A586}" destId="{8BEBB6EC-1DAA-4CAC-8A25-BC0FCBD5DBD5}" srcOrd="0" destOrd="0" presId="urn:microsoft.com/office/officeart/2005/8/layout/target3"/>
    <dgm:cxn modelId="{4053D391-05A7-4996-837F-782254032934}" type="presOf" srcId="{D8197B8C-B260-4A16-BDF4-0947B075E274}" destId="{5A5FFA88-C948-4069-8E93-59FA12366E83}" srcOrd="1" destOrd="0" presId="urn:microsoft.com/office/officeart/2005/8/layout/target3"/>
    <dgm:cxn modelId="{8A74FF71-3546-45E9-89D0-D2F90382F069}" type="presOf" srcId="{D8197B8C-B260-4A16-BDF4-0947B075E274}" destId="{25B08C86-7E15-44DC-BE7F-FFB55DD49D12}" srcOrd="0" destOrd="0" presId="urn:microsoft.com/office/officeart/2005/8/layout/target3"/>
    <dgm:cxn modelId="{4CB1B2F9-6E23-48FD-9272-E27A15587BD7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6CCAE37-71CF-43D3-80D1-4E0D1E3CFB66}" type="presOf" srcId="{4C35D32F-0EAB-4CD7-82EE-45574DC2A586}" destId="{890E4F0B-2866-4A3F-A3C7-2A14B1797930}" srcOrd="1" destOrd="0" presId="urn:microsoft.com/office/officeart/2005/8/layout/target3"/>
    <dgm:cxn modelId="{B4E6E7A3-4AAC-4FFC-9467-36E9A72C6F29}" type="presOf" srcId="{B651F6E3-6281-48DB-9319-2AEAFDAE7572}" destId="{6BB5E863-4638-4E1D-BFDE-399D028AC4ED}" srcOrd="1" destOrd="0" presId="urn:microsoft.com/office/officeart/2005/8/layout/target3"/>
    <dgm:cxn modelId="{12ADACC7-7BA5-4B91-AB22-0C89A7912ECA}" srcId="{757F3AB3-0718-4624-B441-E567A8F0AB56}" destId="{D07304B1-88E3-4229-83CC-F3819CFF7CA7}" srcOrd="5" destOrd="0" parTransId="{A56428E3-BE10-46B9-9611-3EE07E1DC4D4}" sibTransId="{3831B676-D9C1-4BA4-91EE-7580763AA202}"/>
    <dgm:cxn modelId="{CE9EE750-79B9-409E-9E39-8E0E0B36F513}" type="presParOf" srcId="{333A1088-737F-45CB-B68E-254E46348037}" destId="{F5ABB229-8D3B-4694-996A-96F23CF14429}" srcOrd="0" destOrd="0" presId="urn:microsoft.com/office/officeart/2005/8/layout/target3"/>
    <dgm:cxn modelId="{3C9D06FA-34E2-42B4-A156-0EA5A45E0CD3}" type="presParOf" srcId="{333A1088-737F-45CB-B68E-254E46348037}" destId="{F41139FD-01EE-4571-8B17-4FB00FC51163}" srcOrd="1" destOrd="0" presId="urn:microsoft.com/office/officeart/2005/8/layout/target3"/>
    <dgm:cxn modelId="{E1B0F71F-59E6-4440-A90C-49CF47040C90}" type="presParOf" srcId="{333A1088-737F-45CB-B68E-254E46348037}" destId="{D005CE8C-CC26-4C3E-AC11-E15060ECD759}" srcOrd="2" destOrd="0" presId="urn:microsoft.com/office/officeart/2005/8/layout/target3"/>
    <dgm:cxn modelId="{7BB44D51-B865-471B-8731-D3F9C1776914}" type="presParOf" srcId="{333A1088-737F-45CB-B68E-254E46348037}" destId="{2C702D82-9B77-49B7-9568-BB8EB47C3372}" srcOrd="3" destOrd="0" presId="urn:microsoft.com/office/officeart/2005/8/layout/target3"/>
    <dgm:cxn modelId="{2EE61F2B-EA70-4ABC-8170-58AA6D973746}" type="presParOf" srcId="{333A1088-737F-45CB-B68E-254E46348037}" destId="{A52A0455-90FF-4808-ABD0-F02540D31D5A}" srcOrd="4" destOrd="0" presId="urn:microsoft.com/office/officeart/2005/8/layout/target3"/>
    <dgm:cxn modelId="{17111CF9-AB09-406E-BAB8-A6DB375D7AEF}" type="presParOf" srcId="{333A1088-737F-45CB-B68E-254E46348037}" destId="{6140AFEC-043D-4C43-A2F9-D0F5331DF3A3}" srcOrd="5" destOrd="0" presId="urn:microsoft.com/office/officeart/2005/8/layout/target3"/>
    <dgm:cxn modelId="{B7FE1FD7-D5EA-4689-BD98-FE53BD5D7EB1}" type="presParOf" srcId="{333A1088-737F-45CB-B68E-254E46348037}" destId="{9358AC05-5D7D-4327-9F80-1AD486AEA664}" srcOrd="6" destOrd="0" presId="urn:microsoft.com/office/officeart/2005/8/layout/target3"/>
    <dgm:cxn modelId="{0C39DF10-9262-4245-88E4-B0569CB40A04}" type="presParOf" srcId="{333A1088-737F-45CB-B68E-254E46348037}" destId="{313FC574-E1CD-4FB4-B054-0B805CE0447D}" srcOrd="7" destOrd="0" presId="urn:microsoft.com/office/officeart/2005/8/layout/target3"/>
    <dgm:cxn modelId="{F44FEDDD-D246-4A65-B9A3-849FB5088989}" type="presParOf" srcId="{333A1088-737F-45CB-B68E-254E46348037}" destId="{619D679B-A015-4ECF-8348-D1034C574F40}" srcOrd="8" destOrd="0" presId="urn:microsoft.com/office/officeart/2005/8/layout/target3"/>
    <dgm:cxn modelId="{8214477A-12B6-4A8E-8C64-6F71A7CADF0B}" type="presParOf" srcId="{333A1088-737F-45CB-B68E-254E46348037}" destId="{322283A8-4A27-4CDA-BAE3-F381106A9174}" srcOrd="9" destOrd="0" presId="urn:microsoft.com/office/officeart/2005/8/layout/target3"/>
    <dgm:cxn modelId="{A6B66F89-C1C3-49F1-9477-35D3798B12DA}" type="presParOf" srcId="{333A1088-737F-45CB-B68E-254E46348037}" destId="{FFC9F71D-1B4F-4AD9-A4A6-86ADEFC8AF5C}" srcOrd="10" destOrd="0" presId="urn:microsoft.com/office/officeart/2005/8/layout/target3"/>
    <dgm:cxn modelId="{D1FFF121-BDDA-4815-A007-FC6858FB67E0}" type="presParOf" srcId="{333A1088-737F-45CB-B68E-254E46348037}" destId="{25B08C86-7E15-44DC-BE7F-FFB55DD49D12}" srcOrd="11" destOrd="0" presId="urn:microsoft.com/office/officeart/2005/8/layout/target3"/>
    <dgm:cxn modelId="{9B707C4D-C2E1-4710-9076-53A82C475E19}" type="presParOf" srcId="{333A1088-737F-45CB-B68E-254E46348037}" destId="{76644BE8-9D7C-4C09-B250-3D10AF48CBB7}" srcOrd="12" destOrd="0" presId="urn:microsoft.com/office/officeart/2005/8/layout/target3"/>
    <dgm:cxn modelId="{514E0F94-33F3-4D3F-ACA1-60976E63FA23}" type="presParOf" srcId="{333A1088-737F-45CB-B68E-254E46348037}" destId="{EE85B701-7295-41C0-BA7A-34D3756A2AE6}" srcOrd="13" destOrd="0" presId="urn:microsoft.com/office/officeart/2005/8/layout/target3"/>
    <dgm:cxn modelId="{B29C7268-CB7D-4430-B36E-A86082637A4B}" type="presParOf" srcId="{333A1088-737F-45CB-B68E-254E46348037}" destId="{8BEBB6EC-1DAA-4CAC-8A25-BC0FCBD5DBD5}" srcOrd="14" destOrd="0" presId="urn:microsoft.com/office/officeart/2005/8/layout/target3"/>
    <dgm:cxn modelId="{0E1427EE-FEFE-48B5-81CD-988E201D3E21}" type="presParOf" srcId="{333A1088-737F-45CB-B68E-254E46348037}" destId="{ED95EDF7-EED7-486F-9EB6-D5876E0EE16B}" srcOrd="15" destOrd="0" presId="urn:microsoft.com/office/officeart/2005/8/layout/target3"/>
    <dgm:cxn modelId="{D3498932-C86E-4410-BBC8-8BDD39AB495E}" type="presParOf" srcId="{333A1088-737F-45CB-B68E-254E46348037}" destId="{68F704FC-CE3C-43ED-AA69-07ADEDDA286A}" srcOrd="16" destOrd="0" presId="urn:microsoft.com/office/officeart/2005/8/layout/target3"/>
    <dgm:cxn modelId="{34A5E83C-96CF-4836-BD98-BEE9545BBD42}" type="presParOf" srcId="{333A1088-737F-45CB-B68E-254E46348037}" destId="{A7A1D0DB-87F0-4E66-80C5-C6A638ACEDEC}" srcOrd="17" destOrd="0" presId="urn:microsoft.com/office/officeart/2005/8/layout/target3"/>
    <dgm:cxn modelId="{D46E40DE-0BA6-4DA9-AB2C-6883F81691A7}" type="presParOf" srcId="{333A1088-737F-45CB-B68E-254E46348037}" destId="{AED2198E-93D5-4001-81B4-73124B309672}" srcOrd="18" destOrd="0" presId="urn:microsoft.com/office/officeart/2005/8/layout/target3"/>
    <dgm:cxn modelId="{BDA97F41-F867-4062-B936-240390624112}" type="presParOf" srcId="{333A1088-737F-45CB-B68E-254E46348037}" destId="{2BE915AB-18AA-4053-B92C-3BFC9ED204BB}" srcOrd="19" destOrd="0" presId="urn:microsoft.com/office/officeart/2005/8/layout/target3"/>
    <dgm:cxn modelId="{CB767A60-3A6B-44D3-A6E6-B35631D21CFB}" type="presParOf" srcId="{333A1088-737F-45CB-B68E-254E46348037}" destId="{6BB5E863-4638-4E1D-BFDE-399D028AC4ED}" srcOrd="20" destOrd="0" presId="urn:microsoft.com/office/officeart/2005/8/layout/target3"/>
    <dgm:cxn modelId="{130555A0-43B1-42EA-A79B-03C5EFFC4564}" type="presParOf" srcId="{333A1088-737F-45CB-B68E-254E46348037}" destId="{5A5FFA88-C948-4069-8E93-59FA12366E83}" srcOrd="21" destOrd="0" presId="urn:microsoft.com/office/officeart/2005/8/layout/target3"/>
    <dgm:cxn modelId="{0F3FFE4D-185E-4738-B12D-BF6CB170924E}" type="presParOf" srcId="{333A1088-737F-45CB-B68E-254E46348037}" destId="{890E4F0B-2866-4A3F-A3C7-2A14B1797930}" srcOrd="22" destOrd="0" presId="urn:microsoft.com/office/officeart/2005/8/layout/target3"/>
    <dgm:cxn modelId="{2A9B57FA-70C0-4F33-BB46-08BCAB28C304}" type="presParOf" srcId="{333A1088-737F-45CB-B68E-254E46348037}" destId="{E40143EE-7BCA-40C7-B588-3853FC30928A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>
              <a:latin typeface="Arial" pitchFamily="34" charset="0"/>
              <a:cs typeface="Arial" pitchFamily="34" charset="0"/>
            </a:rPr>
            <a:t>ZŠ Týnec nad Labem</a:t>
          </a:r>
          <a:endParaRPr lang="cs-CZ" sz="1200" kern="1200" dirty="0">
            <a:latin typeface="Arial" pitchFamily="34" charset="0"/>
            <a:cs typeface="Arial" pitchFamily="34" charset="0"/>
          </a:endParaRPr>
        </a:p>
      </dsp:txBody>
      <dsp:txXfrm>
        <a:off x="1260800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>
              <a:latin typeface="Arial" pitchFamily="34" charset="0"/>
              <a:cs typeface="Arial" pitchFamily="34" charset="0"/>
            </a:rPr>
            <a:t>Autor: Mgr. Monika </a:t>
          </a:r>
          <a:r>
            <a:rPr lang="cs-CZ" sz="1200" kern="1200" dirty="0" err="1" smtClean="0">
              <a:latin typeface="Arial" pitchFamily="34" charset="0"/>
              <a:cs typeface="Arial" pitchFamily="34" charset="0"/>
            </a:rPr>
            <a:t>Kysilková</a:t>
          </a:r>
          <a:endParaRPr lang="cs-CZ" sz="1200" kern="1200" dirty="0">
            <a:latin typeface="Arial" pitchFamily="34" charset="0"/>
            <a:cs typeface="Arial" pitchFamily="34" charset="0"/>
          </a:endParaRPr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66725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50" kern="1200" baseline="0" dirty="0" smtClean="0">
              <a:latin typeface="Arial" pitchFamily="34" charset="0"/>
              <a:cs typeface="Arial" pitchFamily="34" charset="0"/>
            </a:rPr>
            <a:t>VY_32_INOVACE_18_Matematika pro 8.ročník_Slovní úlohy  o pohybu-procvičování 1</a:t>
          </a:r>
          <a:endParaRPr lang="cs-CZ" sz="1050" kern="1200" dirty="0">
            <a:latin typeface="Arial" pitchFamily="34" charset="0"/>
            <a:cs typeface="Arial" pitchFamily="34" charset="0"/>
          </a:endParaRPr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>
              <a:latin typeface="Arial" pitchFamily="34" charset="0"/>
              <a:cs typeface="Arial" pitchFamily="34" charset="0"/>
            </a:rPr>
            <a:t>Téma: Slovní úlohy </a:t>
          </a:r>
          <a:r>
            <a:rPr lang="cs-CZ" sz="1200" kern="1200" baseline="0" dirty="0" smtClean="0">
              <a:latin typeface="Arial" pitchFamily="34" charset="0"/>
              <a:cs typeface="Arial" pitchFamily="34" charset="0"/>
            </a:rPr>
            <a:t>o pohybu-procvičování 1 </a:t>
          </a:r>
          <a:endParaRPr lang="cs-CZ" sz="1200" kern="1200" dirty="0">
            <a:latin typeface="Arial" pitchFamily="34" charset="0"/>
            <a:cs typeface="Arial" pitchFamily="34" charset="0"/>
          </a:endParaRPr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b="0" kern="1200" dirty="0" smtClean="0">
              <a:latin typeface="Arial" pitchFamily="34" charset="0"/>
              <a:cs typeface="Arial" pitchFamily="34" charset="0"/>
            </a:rPr>
            <a:t>CZ.1.07/1.4.00/21.1921</a:t>
          </a:r>
          <a:endParaRPr lang="cs-CZ" sz="1200" kern="1200" dirty="0">
            <a:latin typeface="Arial" pitchFamily="34" charset="0"/>
            <a:cs typeface="Arial" pitchFamily="34" charset="0"/>
          </a:endParaRPr>
        </a:p>
      </dsp:txBody>
      <dsp:txXfrm>
        <a:off x="1273857" y="1273857"/>
        <a:ext cx="5350878" cy="318465"/>
      </dsp:txXfrm>
    </dsp:sp>
    <dsp:sp modelId="{68F704FC-CE3C-43ED-AA69-07ADEDDA286A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A7A1D0DB-87F0-4E66-80C5-C6A638ACEDEC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>
              <a:latin typeface="Arial" pitchFamily="34" charset="0"/>
              <a:cs typeface="Arial" pitchFamily="34" charset="0"/>
            </a:rPr>
            <a:t>Vytvořeno: září 2011</a:t>
          </a:r>
          <a:endParaRPr lang="cs-CZ" sz="1200" kern="1200" dirty="0">
            <a:latin typeface="Arial" pitchFamily="34" charset="0"/>
            <a:cs typeface="Arial" pitchFamily="34" charset="0"/>
          </a:endParaRPr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02D84C-CE18-49F7-8E86-8E1B458EF366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88B11B-1B2F-4068-B7D2-A00B040FBF1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17198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88B11B-1B2F-4068-B7D2-A00B040FBF10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49397695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9400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Digitální učební materiál Slovní úlohy o pohybu -procvičování 1 je určen pro žáky 8. ročníku základní školy. Je zaměřen k  výkladu a pochopení nového učiva, navazujícího na učivo fyziky v 7. ročníku. Cílem tohoto materiálu je zopakovat základní vztahy pro dráhu, čas a rychlost a vést žáky k samostatnému vyřešení této úlohy. Materiál je vhodný pro prezentaci na interaktivní tabuli. 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6676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2483" y="691674"/>
            <a:ext cx="8368043" cy="5473630"/>
          </a:xfrm>
          <a:solidFill>
            <a:schemeClr val="accent3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	 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600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>Žáci ze ZŠ jedou autobusem na školu v</a:t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latin typeface="Arial" pitchFamily="34" charset="0"/>
                <a:cs typeface="Arial" pitchFamily="34" charset="0"/>
              </a:rPr>
              <a:t>   přírodě. Od budovy ZŠ současně odjíždí  </a:t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latin typeface="Arial" pitchFamily="34" charset="0"/>
                <a:cs typeface="Arial" pitchFamily="34" charset="0"/>
              </a:rPr>
              <a:t>   autobus s dětmi a osobní auto </a:t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latin typeface="Arial" pitchFamily="34" charset="0"/>
                <a:cs typeface="Arial" pitchFamily="34" charset="0"/>
              </a:rPr>
              <a:t>   s doprovodem. Auto jede průměrnou rychlostí</a:t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latin typeface="Arial" pitchFamily="34" charset="0"/>
                <a:cs typeface="Arial" pitchFamily="34" charset="0"/>
              </a:rPr>
              <a:t>   80 km/h, autobus jede průměrnou rychlostí</a:t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latin typeface="Arial" pitchFamily="34" charset="0"/>
                <a:cs typeface="Arial" pitchFamily="34" charset="0"/>
              </a:rPr>
              <a:t>   50 km/</a:t>
            </a:r>
            <a:r>
              <a:rPr lang="cs-CZ" sz="3100" dirty="0" err="1" smtClean="0">
                <a:latin typeface="Arial" pitchFamily="34" charset="0"/>
                <a:cs typeface="Arial" pitchFamily="34" charset="0"/>
              </a:rPr>
              <a:t>h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>. Za jak dlouho po příjezdu osobního</a:t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latin typeface="Arial" pitchFamily="34" charset="0"/>
                <a:cs typeface="Arial" pitchFamily="34" charset="0"/>
              </a:rPr>
              <a:t>   auta dorazí na místo autobus s dětmi, je-li</a:t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latin typeface="Arial" pitchFamily="34" charset="0"/>
                <a:cs typeface="Arial" pitchFamily="34" charset="0"/>
              </a:rPr>
              <a:t>   vzdálenost mezi oběma městy</a:t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latin typeface="Arial" pitchFamily="34" charset="0"/>
                <a:cs typeface="Arial" pitchFamily="34" charset="0"/>
              </a:rPr>
              <a:t>   60 km?</a:t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	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5536" y="-1179512"/>
            <a:ext cx="295232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400" dirty="0" smtClean="0">
              <a:latin typeface="Arial" pitchFamily="34" charset="0"/>
              <a:cs typeface="Arial" pitchFamily="34" charset="0"/>
            </a:endParaRPr>
          </a:p>
          <a:p>
            <a:endParaRPr lang="cs-CZ" sz="4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7" name="Picture 3" descr="C:\Documents and Settings\Uzivatel\Local Settings\Temporary Internet Files\Content.IE5\QRA59GJJ\MP90043936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4005064"/>
            <a:ext cx="2736304" cy="1584176"/>
          </a:xfrm>
          <a:prstGeom prst="rect">
            <a:avLst/>
          </a:prstGeom>
          <a:noFill/>
        </p:spPr>
      </p:pic>
      <p:pic>
        <p:nvPicPr>
          <p:cNvPr id="1028" name="Picture 4" descr="C:\Documents and Settings\Uzivatel\Local Settings\Temporary Internet Files\Content.IE5\NDFYC4CT\MC90041248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1640" y="4797152"/>
            <a:ext cx="2952328" cy="126074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581299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317432" cy="5688632"/>
          </a:xfrm>
          <a:solidFill>
            <a:schemeClr val="accent3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sz="3600" i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i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u="sng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u="sng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3600" u="sng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osobní auto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: v = 80 km/h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                      s = 60 km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                      </a:t>
            </a:r>
            <a:r>
              <a:rPr lang="cs-CZ" sz="3600" u="sng" dirty="0" smtClean="0">
                <a:latin typeface="Arial" pitchFamily="34" charset="0"/>
                <a:cs typeface="Arial" pitchFamily="34" charset="0"/>
              </a:rPr>
              <a:t>t  = ?</a:t>
            </a:r>
            <a:br>
              <a:rPr lang="cs-CZ" sz="3600" u="sng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 s = v</a:t>
            </a:r>
            <a:r>
              <a:rPr lang="cs-CZ" sz="3600" baseline="30000" dirty="0" smtClean="0">
                <a:latin typeface="Arial" pitchFamily="34" charset="0"/>
                <a:cs typeface="Arial" pitchFamily="34" charset="0"/>
              </a:rPr>
              <a:t> .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t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 t  = s : v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 t  =60:80 h = ¾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h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 ….45 minut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 Osobní auto dojede na místo za 45 minut.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                    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Rovnoramenný trojúhelník 3"/>
          <p:cNvSpPr/>
          <p:nvPr/>
        </p:nvSpPr>
        <p:spPr>
          <a:xfrm>
            <a:off x="6732240" y="2636912"/>
            <a:ext cx="1584176" cy="1440160"/>
          </a:xfrm>
          <a:prstGeom prst="triangle">
            <a:avLst/>
          </a:prstGeom>
          <a:solidFill>
            <a:srgbClr val="92D050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Picture 4" descr="C:\Documents and Settings\Uzivatel\Local Settings\Temporary Internet Files\Content.IE5\NDFYC4CT\MC90041248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980728"/>
            <a:ext cx="2952328" cy="126074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581299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 descr="C:\Documents and Settings\Uzivatel\Local Settings\Temporary Internet Files\Content.IE5\038XUPWN\MC90023218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1484784"/>
            <a:ext cx="1584176" cy="1512168"/>
          </a:xfrm>
          <a:prstGeom prst="rect">
            <a:avLst/>
          </a:prstGeom>
          <a:noFill/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395536" y="692696"/>
            <a:ext cx="8389440" cy="59046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vert="horz" lIns="0" tIns="45720" rIns="0" bIns="0" anchor="b">
            <a:normAutofit lnSpcReduction="10000"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3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u="sng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autobus</a:t>
            </a:r>
            <a:r>
              <a:rPr lang="cs-CZ" sz="36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: v = 50 km/h</a:t>
            </a:r>
            <a:br>
              <a:rPr lang="cs-CZ" sz="36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           s = 60 km</a:t>
            </a:r>
            <a:br>
              <a:rPr lang="cs-CZ" sz="36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           </a:t>
            </a:r>
            <a:r>
              <a:rPr lang="cs-CZ" sz="3600" u="sng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t  = ?</a:t>
            </a:r>
            <a:br>
              <a:rPr lang="cs-CZ" sz="3600" u="sng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s = v</a:t>
            </a:r>
            <a:r>
              <a:rPr lang="cs-CZ" sz="3600" baseline="300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. </a:t>
            </a:r>
            <a:r>
              <a:rPr lang="cs-CZ" sz="36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t</a:t>
            </a:r>
            <a:br>
              <a:rPr lang="cs-CZ" sz="36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t  = s : v</a:t>
            </a:r>
            <a:br>
              <a:rPr lang="cs-CZ" sz="36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t  =60:50 h = </a:t>
            </a:r>
            <a:r>
              <a:rPr lang="cs-CZ" sz="36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6/5 h </a:t>
            </a:r>
            <a:r>
              <a:rPr lang="cs-CZ" sz="36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= 1h </a:t>
            </a:r>
            <a:r>
              <a:rPr lang="cs-CZ" sz="36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12 min  </a:t>
            </a:r>
            <a:r>
              <a:rPr lang="cs-CZ" sz="36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</a:t>
            </a:r>
            <a:br>
              <a:rPr lang="cs-CZ" sz="36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Autobus dojede na místo za 1 hodinu a</a:t>
            </a:r>
          </a:p>
          <a:p>
            <a:pPr lvl="0">
              <a:spcBef>
                <a:spcPct val="0"/>
              </a:spcBef>
              <a:defRPr/>
            </a:pPr>
            <a:r>
              <a:rPr lang="cs-CZ" sz="36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12 minut.       </a:t>
            </a:r>
            <a:br>
              <a:rPr lang="cs-CZ" sz="36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</a:t>
            </a:r>
            <a:endParaRPr kumimoji="0" lang="cs-CZ" sz="9600" i="0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pic>
        <p:nvPicPr>
          <p:cNvPr id="5" name="Picture 3" descr="C:\Documents and Settings\Uzivatel\Local Settings\Temporary Internet Files\Content.IE5\QRA59GJJ\MP90043936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1484784"/>
            <a:ext cx="2736304" cy="15841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67544" y="548680"/>
            <a:ext cx="8317432" cy="547260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vert="horz" lIns="0" tIns="45720" rIns="0" bIns="0" anchor="b">
            <a:normAutofit fontScale="25000" lnSpcReduction="20000"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	</a:t>
            </a:r>
            <a:endParaRPr kumimoji="0" lang="cs-CZ" sz="3600" b="1" i="0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3600" b="1" dirty="0" smtClean="0">
              <a:solidFill>
                <a:schemeClr val="tx2"/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600" b="1" i="0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3600" b="1" dirty="0" smtClean="0">
              <a:solidFill>
                <a:schemeClr val="tx2"/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600" b="1" i="0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3600" b="1" dirty="0" smtClean="0">
              <a:solidFill>
                <a:schemeClr val="tx2"/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8000" dirty="0" smtClean="0">
              <a:solidFill>
                <a:schemeClr val="tx2"/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3600" dirty="0" smtClean="0">
              <a:solidFill>
                <a:schemeClr val="tx2"/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3600" dirty="0" smtClean="0">
              <a:solidFill>
                <a:schemeClr val="tx2"/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3600" dirty="0" smtClean="0">
              <a:solidFill>
                <a:schemeClr val="tx2"/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3600" dirty="0" smtClean="0">
              <a:solidFill>
                <a:schemeClr val="tx2"/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3600" dirty="0" smtClean="0">
              <a:solidFill>
                <a:schemeClr val="tx2"/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3600" dirty="0" smtClean="0">
              <a:solidFill>
                <a:schemeClr val="tx2"/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7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9000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     </a:t>
            </a:r>
            <a:r>
              <a:rPr lang="cs-CZ" sz="12800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autobus….. 1 hodina 12 minut =  72 minut</a:t>
            </a:r>
          </a:p>
          <a:p>
            <a:pPr marL="0" marR="0" lvl="0" indent="0" algn="l" defTabSz="914400" rtl="0" eaLnBrk="1" fontAlgn="auto" latinLnBrk="0" hangingPunct="1">
              <a:lnSpc>
                <a:spcPct val="17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800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    osobní auto………………………45 minut</a:t>
            </a:r>
          </a:p>
          <a:p>
            <a:pPr marL="0" marR="0" lvl="0" indent="0" algn="l" defTabSz="914400" rtl="0" eaLnBrk="1" fontAlgn="auto" latinLnBrk="0" hangingPunct="1">
              <a:lnSpc>
                <a:spcPct val="17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800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    </a:t>
            </a:r>
            <a:r>
              <a:rPr lang="cs-CZ" sz="12800" u="sng" dirty="0" smtClean="0">
                <a:solidFill>
                  <a:srgbClr val="C00000"/>
                </a:solidFill>
                <a:latin typeface="Arial" pitchFamily="34" charset="0"/>
                <a:ea typeface="+mj-ea"/>
                <a:cs typeface="Arial" pitchFamily="34" charset="0"/>
              </a:rPr>
              <a:t>rozdíl v čase……...(72-45) min = 27 min</a:t>
            </a:r>
          </a:p>
          <a:p>
            <a:pPr marL="0" marR="0" lvl="0" indent="0" algn="l" defTabSz="914400" rtl="0" eaLnBrk="1" fontAlgn="auto" latinLnBrk="0" hangingPunct="1">
              <a:lnSpc>
                <a:spcPct val="17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9000" u="sng" dirty="0" smtClean="0">
              <a:solidFill>
                <a:schemeClr val="tx2"/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7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9000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  </a:t>
            </a:r>
            <a:r>
              <a:rPr lang="cs-CZ" sz="11200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Autobus s dětmi dorazí za 27 minut po příjezdu</a:t>
            </a:r>
          </a:p>
          <a:p>
            <a:pPr marL="0" marR="0" lvl="0" indent="0" algn="l" defTabSz="914400" rtl="0" eaLnBrk="1" fontAlgn="auto" latinLnBrk="0" hangingPunct="1">
              <a:lnSpc>
                <a:spcPct val="17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1200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  osobního auta.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9000" u="sng" dirty="0" smtClean="0">
              <a:solidFill>
                <a:schemeClr val="tx2"/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9000" u="sng" dirty="0" smtClean="0">
              <a:solidFill>
                <a:schemeClr val="tx2"/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3600" u="sng" dirty="0" smtClean="0">
              <a:solidFill>
                <a:schemeClr val="tx2"/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3600" u="sng" dirty="0" smtClean="0">
              <a:solidFill>
                <a:schemeClr val="tx2"/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3600" u="sng" dirty="0" smtClean="0">
              <a:solidFill>
                <a:schemeClr val="tx2"/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3600" u="sng" dirty="0" smtClean="0">
              <a:solidFill>
                <a:schemeClr val="tx2"/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3600" u="sng" dirty="0" smtClean="0">
              <a:solidFill>
                <a:schemeClr val="tx2"/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3600" u="sng" dirty="0" smtClean="0">
              <a:solidFill>
                <a:schemeClr val="tx2"/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3600" u="sng" dirty="0" smtClean="0">
              <a:solidFill>
                <a:schemeClr val="tx2"/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600" i="0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51520" y="2204864"/>
            <a:ext cx="828092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http://microsoft.com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30002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1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282</TotalTime>
  <Words>111</Words>
  <Application>Microsoft Office PowerPoint</Application>
  <PresentationFormat>Předvádění na obrazovce (4:3)</PresentationFormat>
  <Paragraphs>42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Anotace</vt:lpstr>
      <vt:lpstr>                Žáci ze ZŠ jedou autobusem na školu v    přírodě. Od budovy ZŠ současně odjíždí      autobus s dětmi a osobní auto     s doprovodem. Auto jede průměrnou rychlostí    80 km/h, autobus jede průměrnou rychlostí    50 km/h. Za jak dlouho po příjezdu osobního    auta dorazí na místo autobus s dětmi, je-li    vzdálenost mezi oběma městy    60 km?    </vt:lpstr>
      <vt:lpstr>          osobní auto: v = 80 km/h                        s = 60 km                        t  = ?   s = v . t   t  = s : v   t  =60:80 h = ¾ h  ….45 minut     Osobní auto dojede na místo za 45 minut.                       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Monika Kysilková</dc:creator>
  <cp:lastModifiedBy>Martin Králík</cp:lastModifiedBy>
  <cp:revision>94</cp:revision>
  <dcterms:created xsi:type="dcterms:W3CDTF">2012-01-03T15:01:18Z</dcterms:created>
  <dcterms:modified xsi:type="dcterms:W3CDTF">2012-05-29T19:48:26Z</dcterms:modified>
</cp:coreProperties>
</file>