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58" r:id="rId3"/>
    <p:sldId id="259" r:id="rId4"/>
    <p:sldId id="281" r:id="rId5"/>
    <p:sldId id="278" r:id="rId6"/>
    <p:sldId id="283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1B9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15" autoAdjust="0"/>
    <p:restoredTop sz="86387" autoAdjust="0"/>
  </p:normalViewPr>
  <p:slideViewPr>
    <p:cSldViewPr>
      <p:cViewPr>
        <p:scale>
          <a:sx n="70" d="100"/>
          <a:sy n="70" d="100"/>
        </p:scale>
        <p:origin x="-894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31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VY_32_INOVACE_20_Matematika pro 8.ročník_Slovní úlohy </a:t>
          </a:r>
          <a:r>
            <a:rPr lang="cs-CZ" sz="1050" baseline="0" smtClean="0">
              <a:latin typeface="Arial" pitchFamily="34" charset="0"/>
              <a:cs typeface="Arial" pitchFamily="34" charset="0"/>
            </a:rPr>
            <a:t>o pohybu-procvičování </a:t>
          </a:r>
          <a:r>
            <a:rPr lang="cs-CZ" sz="1050" baseline="0" dirty="0" smtClean="0">
              <a:latin typeface="Arial" pitchFamily="34" charset="0"/>
              <a:cs typeface="Arial" pitchFamily="34" charset="0"/>
            </a:rPr>
            <a:t>3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Slovní úlohy o pohybu-procvičování 3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C10A08E-2989-4EE4-BCB4-08222A9B8D19}">
      <dgm:prSet custT="1"/>
      <dgm:spPr/>
      <dgm:t>
        <a:bodyPr/>
        <a:lstStyle/>
        <a:p>
          <a:pPr algn="ctr"/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0F797D6-B1E3-4840-AFE8-A7C2D46CF2C3}" type="parTrans" cxnId="{A6E49A3F-0A51-428B-A64A-068313D9F123}">
      <dgm:prSet/>
      <dgm:spPr/>
    </dgm:pt>
    <dgm:pt modelId="{EF69BF2B-A773-4C9A-801E-F7F15DB059AA}" type="sibTrans" cxnId="{A6E49A3F-0A51-428B-A64A-068313D9F123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4F3635C-DFB8-404F-80F4-883E4A046020}" type="pres">
      <dgm:prSet presAssocID="{CC10A08E-2989-4EE4-BCB4-08222A9B8D19}" presName="vertSpace6" presStyleLbl="node1" presStyleIdx="4" presStyleCnt="6"/>
      <dgm:spPr/>
    </dgm:pt>
    <dgm:pt modelId="{07E30C12-35DA-4C36-AB38-4091F70D5C1A}" type="pres">
      <dgm:prSet presAssocID="{CC10A08E-2989-4EE4-BCB4-08222A9B8D19}" presName="circle6" presStyleLbl="node1" presStyleIdx="5" presStyleCnt="6"/>
      <dgm:spPr/>
    </dgm:pt>
    <dgm:pt modelId="{71ECC290-00B0-4EA1-8969-CA6A75EAA8CB}" type="pres">
      <dgm:prSet presAssocID="{CC10A08E-2989-4EE4-BCB4-08222A9B8D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D97FB6-EC1C-45D6-8B4F-D0A46ACFB465}" type="pres">
      <dgm:prSet presAssocID="{CC10A08E-2989-4EE4-BCB4-08222A9B8D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A46ADBEC-0707-4AF1-B628-BB759D4102D0}" type="presOf" srcId="{CC10A08E-2989-4EE4-BCB4-08222A9B8D19}" destId="{71ECC290-00B0-4EA1-8969-CA6A75EAA8CB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6E49A3F-0A51-428B-A64A-068313D9F123}" srcId="{757F3AB3-0718-4624-B441-E567A8F0AB56}" destId="{CC10A08E-2989-4EE4-BCB4-08222A9B8D19}" srcOrd="5" destOrd="0" parTransId="{50F797D6-B1E3-4840-AFE8-A7C2D46CF2C3}" sibTransId="{EF69BF2B-A773-4C9A-801E-F7F15DB059A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1E2F9E2A-5A00-427F-BF22-98BF0B198D18}" type="presOf" srcId="{CC10A08E-2989-4EE4-BCB4-08222A9B8D19}" destId="{98D97FB6-EC1C-45D6-8B4F-D0A46ACFB465}" srcOrd="1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28E9E3EC-9D86-4B25-A428-140AB2A8C608}" type="presParOf" srcId="{333A1088-737F-45CB-B68E-254E46348037}" destId="{04F3635C-DFB8-404F-80F4-883E4A046020}" srcOrd="15" destOrd="0" presId="urn:microsoft.com/office/officeart/2005/8/layout/target3"/>
    <dgm:cxn modelId="{45C4EDE5-E12C-4AD4-A773-3B6E33ACD864}" type="presParOf" srcId="{333A1088-737F-45CB-B68E-254E46348037}" destId="{07E30C12-35DA-4C36-AB38-4091F70D5C1A}" srcOrd="16" destOrd="0" presId="urn:microsoft.com/office/officeart/2005/8/layout/target3"/>
    <dgm:cxn modelId="{C3D0E2A9-1AA7-4976-8657-6AD11BDE901E}" type="presParOf" srcId="{333A1088-737F-45CB-B68E-254E46348037}" destId="{71ECC290-00B0-4EA1-8969-CA6A75EAA8CB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C18B343D-F256-48A4-BDB3-98D13F9B27CB}" type="presParOf" srcId="{333A1088-737F-45CB-B68E-254E46348037}" destId="{98D97FB6-EC1C-45D6-8B4F-D0A46ACFB46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VY_32_INOVACE_20_Matematika pro 8.ročník_Slovní úlohy </a:t>
          </a:r>
          <a:r>
            <a:rPr lang="cs-CZ" sz="1050" kern="1200" baseline="0" smtClean="0">
              <a:latin typeface="Arial" pitchFamily="34" charset="0"/>
              <a:cs typeface="Arial" pitchFamily="34" charset="0"/>
            </a:rPr>
            <a:t>o pohybu-procvičování </a:t>
          </a: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3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Slovní úlohy o pohybu-procvičování 3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07E30C12-35DA-4C36-AB38-4091F70D5C1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1ECC290-00B0-4EA1-8969-CA6A75EAA8C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Slovní úlohy 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pohybu 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procvičování 3 je určen pro žáky 8. ročníku základní školy. Je zaměřen k procvičení nového učiva, navazujícího na učivo fyziky v 7. ročníku. Cílem tohoto materiálu je zopakovat základní vztahy pro dráhu, čas a rychlost a vést žáky k samostatnému vyřešení této úlohy. Materiál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352928" cy="5832648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Př.1.:</a:t>
            </a:r>
            <a:br>
              <a:rPr lang="cs-CZ" sz="3100" u="sng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Za cyklistou, který jel průměrnou rychlostí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16 km/h, vyjel o 3 hodiny později osobní 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automobil rychlostí 64 km/</a:t>
            </a:r>
            <a:r>
              <a:rPr lang="cs-CZ" sz="31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. Za jak dlouho 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dohoní automobil cyklistu a jak daleko od 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místa odjezdu to bude? 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cyklista:     			         16 km/h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automobil: 				64 km/h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-1179512"/>
            <a:ext cx="29523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627784" y="3789040"/>
            <a:ext cx="1944216" cy="288032"/>
          </a:xfrm>
          <a:prstGeom prst="rightArrow">
            <a:avLst/>
          </a:prstGeom>
          <a:solidFill>
            <a:srgbClr val="B51B9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627784" y="4221088"/>
            <a:ext cx="2232248" cy="2880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Documents and Settings\Uzivatel\Local Settings\Temporary Internet Files\Content.IE5\C4IIX24J\MC900383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932040" y="4797152"/>
            <a:ext cx="1514300" cy="1368152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187624" y="4725144"/>
            <a:ext cx="2274068" cy="1509390"/>
          </a:xfrm>
          <a:prstGeom prst="rect">
            <a:avLst/>
          </a:prstGeom>
          <a:noFill/>
        </p:spPr>
      </p:pic>
      <p:sp>
        <p:nvSpPr>
          <p:cNvPr id="12" name="Šipka doprava 11"/>
          <p:cNvSpPr/>
          <p:nvPr/>
        </p:nvSpPr>
        <p:spPr>
          <a:xfrm>
            <a:off x="3851920" y="5373216"/>
            <a:ext cx="720080" cy="57606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317432" cy="568863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i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1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cyklista: </a:t>
            </a:r>
            <a: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100" baseline="-250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= 16 km/h    </a:t>
            </a:r>
            <a:r>
              <a:rPr lang="cs-CZ" sz="3100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auto: </a:t>
            </a:r>
            <a:r>
              <a:rPr lang="cs-CZ" sz="31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1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1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64 km/h</a:t>
            </a:r>
            <a: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               t</a:t>
            </a:r>
            <a:r>
              <a:rPr lang="cs-CZ" sz="3100" baseline="-250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= (x+3) h                </a:t>
            </a:r>
            <a:r>
              <a:rPr lang="cs-CZ" sz="31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31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1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x h</a:t>
            </a:r>
            <a: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1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100" u="sng" baseline="-250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1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= ?  </a:t>
            </a:r>
            <a:r>
              <a:rPr lang="cs-CZ" sz="31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	                      </a:t>
            </a:r>
            <a:r>
              <a:rPr lang="cs-CZ" sz="3100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100" u="sng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100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?</a:t>
            </a:r>
            <a:r>
              <a:rPr lang="cs-CZ" sz="31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 </a:t>
            </a:r>
            <a:br>
              <a:rPr lang="cs-CZ" sz="31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             s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= v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t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1                       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= v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t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2</a:t>
            </a:r>
            <a:br>
              <a:rPr lang="cs-CZ" sz="3100" baseline="-25000" dirty="0" smtClean="0">
                <a:latin typeface="Arial" pitchFamily="34" charset="0"/>
                <a:cs typeface="Arial" pitchFamily="34" charset="0"/>
              </a:rPr>
            </a:b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s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16 </a:t>
            </a:r>
            <a:r>
              <a:rPr lang="cs-CZ" sz="3100" b="1" baseline="30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x+3)   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= 64 </a:t>
            </a:r>
            <a:r>
              <a:rPr lang="cs-CZ" sz="31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x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100" u="sng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 = 16x + 48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100" u="sng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= 64x</a:t>
            </a:r>
            <a:br>
              <a:rPr lang="cs-CZ" sz="3100" u="sng" dirty="0" smtClean="0">
                <a:latin typeface="Arial" pitchFamily="34" charset="0"/>
                <a:cs typeface="Arial" pitchFamily="34" charset="0"/>
              </a:rPr>
            </a:b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   </a:t>
            </a:r>
            <a:br>
              <a:rPr lang="cs-CZ" sz="3100" u="sng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                                  s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= s</a:t>
            </a:r>
            <a:r>
              <a:rPr lang="cs-CZ" sz="31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                       16x + 48 = 64x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                              -48x = -48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                                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x = 1</a:t>
            </a:r>
            <a:br>
              <a:rPr lang="cs-CZ" sz="3100" u="sng" dirty="0" smtClean="0">
                <a:latin typeface="Arial" pitchFamily="34" charset="0"/>
                <a:cs typeface="Arial" pitchFamily="34" charset="0"/>
              </a:rPr>
            </a:br>
            <a:endParaRPr lang="cs-CZ" sz="3100" u="sng" baseline="-25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 descr="C:\Documents and Settings\Uzivatel\Local Settings\Temporary Internet Files\Content.IE5\C4IIX24J\MC900383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043608" y="4437112"/>
            <a:ext cx="1514300" cy="1368152"/>
          </a:xfrm>
          <a:prstGeom prst="rect">
            <a:avLst/>
          </a:prstGeom>
          <a:noFill/>
        </p:spPr>
      </p:pic>
      <p:pic>
        <p:nvPicPr>
          <p:cNvPr id="4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940152" y="4293096"/>
            <a:ext cx="2274068" cy="1509390"/>
          </a:xfrm>
          <a:prstGeom prst="rect">
            <a:avLst/>
          </a:prstGeom>
          <a:noFill/>
        </p:spPr>
      </p:pic>
      <p:sp>
        <p:nvSpPr>
          <p:cNvPr id="9" name="Zahnutá šipka doprava 8"/>
          <p:cNvSpPr/>
          <p:nvPr/>
        </p:nvSpPr>
        <p:spPr>
          <a:xfrm>
            <a:off x="3131840" y="4149080"/>
            <a:ext cx="504056" cy="432048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>
            <a:off x="5364088" y="4077072"/>
            <a:ext cx="432048" cy="50405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Documents and Settings\Uzivatel\Local Settings\Temporary Internet Files\Content.IE5\038XUPWN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484784"/>
            <a:ext cx="1584176" cy="1512168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23528" y="476672"/>
            <a:ext cx="8389440" cy="56886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36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cyklista: 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16 km/h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t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(x+3) h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…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</a:t>
            </a:r>
            <a:endParaRPr lang="cs-CZ" sz="3200" dirty="0">
              <a:solidFill>
                <a:srgbClr val="FF0000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u="sng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? 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…. 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64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km</a:t>
            </a:r>
          </a:p>
          <a:p>
            <a:pPr lvl="0">
              <a:spcBef>
                <a:spcPct val="0"/>
              </a:spcBef>
              <a:defRPr/>
            </a:pPr>
            <a:endParaRPr lang="cs-CZ" sz="3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v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t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s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16 </a:t>
            </a:r>
            <a:r>
              <a:rPr lang="cs-CZ" sz="3200" b="1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4 (km)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2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u="sng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64 (km)</a:t>
            </a:r>
          </a:p>
          <a:p>
            <a:pPr lvl="0">
              <a:spcBef>
                <a:spcPct val="0"/>
              </a:spcBef>
              <a:defRPr/>
            </a:pPr>
            <a:endParaRPr lang="cs-CZ" sz="3200" u="sng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Cyklista jel celkem 4 hodiny a ujel 64 km.</a:t>
            </a:r>
          </a:p>
          <a:p>
            <a:pPr lvl="0">
              <a:spcBef>
                <a:spcPct val="0"/>
              </a:spcBef>
              <a:defRPr/>
            </a:pPr>
            <a:endParaRPr lang="cs-CZ" sz="3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Documents and Settings\Uzivatel\Local Settings\Temporary Internet Files\Content.IE5\C4IIX24J\MC9003833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372200" y="3429000"/>
            <a:ext cx="1514300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Documents and Settings\Uzivatel\Local Settings\Temporary Internet Files\Content.IE5\038XUPWN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484784"/>
            <a:ext cx="1584176" cy="1512168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23528" y="476672"/>
            <a:ext cx="8389440" cy="56886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36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3200" u="sng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auto:</a:t>
            </a:r>
            <a:r>
              <a:rPr lang="cs-CZ" sz="3200" dirty="0" smtClean="0">
                <a:solidFill>
                  <a:srgbClr val="B51B9F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64 km/h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t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x h …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 h</a:t>
            </a:r>
            <a:endParaRPr lang="cs-CZ" sz="3200" dirty="0">
              <a:solidFill>
                <a:srgbClr val="FF0000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32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u="sng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? 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…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64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km</a:t>
            </a:r>
          </a:p>
          <a:p>
            <a:pPr lvl="0">
              <a:spcBef>
                <a:spcPct val="0"/>
              </a:spcBef>
              <a:defRPr/>
            </a:pPr>
            <a:endParaRPr lang="cs-CZ" sz="3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v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. t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s</a:t>
            </a:r>
            <a:r>
              <a:rPr lang="cs-CZ" sz="32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64 </a:t>
            </a:r>
            <a:r>
              <a:rPr lang="cs-CZ" sz="3200" b="1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1 (km)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2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u="sng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64 (km)</a:t>
            </a:r>
          </a:p>
          <a:p>
            <a:pPr lvl="0">
              <a:spcBef>
                <a:spcPct val="0"/>
              </a:spcBef>
              <a:defRPr/>
            </a:pPr>
            <a:endParaRPr lang="cs-CZ" sz="3200" u="sng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Automobil jel 1 hodinu a ujel 64 km.</a:t>
            </a:r>
          </a:p>
          <a:p>
            <a:pPr lvl="0">
              <a:spcBef>
                <a:spcPct val="0"/>
              </a:spcBef>
              <a:defRPr/>
            </a:pPr>
            <a:endParaRPr lang="cs-CZ" sz="3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012160" y="3356992"/>
            <a:ext cx="2274068" cy="1509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315</TotalTime>
  <Words>141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                 Př.1.:    Za cyklistou, který jel průměrnou rychlostí   16 km/h, vyjel o 3 hodiny později osobní    automobil rychlostí 64 km/h. Za jak dlouho    dohoní automobil cyklistu a jak daleko od    místa odjezdu to bude?     cyklista:                 16 km/h   automobil:     64 km/h    </vt:lpstr>
      <vt:lpstr>             cyklista: v1 = 16 km/h    auto: v2 = 64 km/h                 t1 = (x+3) h                t2 = x h                 s1 = ?                         s2 = ?                    s1 = v1 . t1                        s2 = v2 . t2                         s1 = 16 . (x+3)         s2 = 64 . x                 s1 = 16x + 48          s2 = 64x                                          s1 = s2                           16x + 48 = 64x                                  -48x = -48                                       x = 1 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95</cp:revision>
  <dcterms:created xsi:type="dcterms:W3CDTF">2012-01-03T15:01:18Z</dcterms:created>
  <dcterms:modified xsi:type="dcterms:W3CDTF">2012-05-25T22:28:28Z</dcterms:modified>
</cp:coreProperties>
</file>