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C6B06C9-0F64-4C4C-B349-978BBDB82E9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8E0905E-7A83-4A59-AAC2-196AD1776C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ok.sk/tovar.php?CategoryID=16&amp;TitleID=93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6771134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VY_32_INOVACE_16_Bezkyslíkaté kyseliny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Bezkyslíkaté </a:t>
            </a:r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Jana Melicharová,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05064"/>
            <a:ext cx="147129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874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Názvosloví bezkyslíkatých kyselin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Obsahují vždy </a:t>
            </a:r>
            <a:r>
              <a:rPr lang="cs-CZ" dirty="0" smtClean="0">
                <a:solidFill>
                  <a:srgbClr val="FF0000"/>
                </a:solidFill>
              </a:rPr>
              <a:t>vodík</a:t>
            </a:r>
            <a:r>
              <a:rPr lang="cs-CZ" dirty="0" smtClean="0"/>
              <a:t> a další </a:t>
            </a:r>
            <a:r>
              <a:rPr lang="cs-CZ" dirty="0" smtClean="0">
                <a:solidFill>
                  <a:srgbClr val="FF0000"/>
                </a:solidFill>
              </a:rPr>
              <a:t>nekovový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prvek (halogeny, síra)</a:t>
            </a:r>
          </a:p>
          <a:p>
            <a:r>
              <a:rPr lang="cs-CZ" dirty="0" smtClean="0"/>
              <a:t>Jejich název je tvořen z podstatného jména kyselina a přídavného jména, které vznikne z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názvu sloučeniny vodíku s nekovovým prvkem </a:t>
            </a:r>
            <a:r>
              <a:rPr lang="cs-CZ" dirty="0" smtClean="0"/>
              <a:t>a připojením koncovky </a:t>
            </a:r>
            <a:r>
              <a:rPr lang="cs-CZ" dirty="0" smtClean="0">
                <a:solidFill>
                  <a:srgbClr val="FF0000"/>
                </a:solidFill>
              </a:rPr>
              <a:t>– </a:t>
            </a:r>
            <a:r>
              <a:rPr lang="cs-CZ" dirty="0" err="1" smtClean="0">
                <a:solidFill>
                  <a:srgbClr val="FF0000"/>
                </a:solidFill>
              </a:rPr>
              <a:t>ová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Např.: slučováním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vodíku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fluorem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vzniká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plynný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fluorovodík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a jeho rozpouštěním ve vodě vzniká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kyselina fluorovodíková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8897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Kyselina</a:t>
            </a:r>
            <a:r>
              <a:rPr lang="cs-CZ" sz="2800" dirty="0" smtClean="0"/>
              <a:t> fluorovodík</a:t>
            </a:r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ová</a:t>
            </a:r>
          </a:p>
          <a:p>
            <a:pPr marL="0" indent="0" algn="ctr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         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baseline="30000" dirty="0" smtClean="0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cs-CZ" sz="2800" dirty="0" smtClean="0">
                <a:solidFill>
                  <a:srgbClr val="FF0000"/>
                </a:solidFill>
              </a:rPr>
              <a:t>F</a:t>
            </a:r>
            <a:r>
              <a:rPr lang="cs-CZ" sz="2800" baseline="30000" dirty="0" smtClean="0">
                <a:solidFill>
                  <a:srgbClr val="FF0000"/>
                </a:solidFill>
              </a:rPr>
              <a:t>-I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u="sng" dirty="0" smtClean="0"/>
              <a:t>Další bezkyslíkaté kyseliny</a:t>
            </a:r>
            <a:r>
              <a:rPr lang="cs-CZ" sz="2800" dirty="0" smtClean="0"/>
              <a:t>: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Kyselina chlorovodíková - </a:t>
            </a:r>
            <a:r>
              <a:rPr lang="cs-CZ" sz="2800" dirty="0" err="1" smtClean="0">
                <a:solidFill>
                  <a:srgbClr val="FF0000"/>
                </a:solidFill>
              </a:rPr>
              <a:t>HCl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Kyselina bromovodíková - </a:t>
            </a:r>
            <a:r>
              <a:rPr lang="cs-CZ" sz="2800" dirty="0" err="1" smtClean="0">
                <a:solidFill>
                  <a:srgbClr val="FF0000"/>
                </a:solidFill>
              </a:rPr>
              <a:t>HBr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Kyselina jodovodíková - </a:t>
            </a:r>
            <a:r>
              <a:rPr lang="cs-CZ" sz="2800" dirty="0" smtClean="0">
                <a:solidFill>
                  <a:srgbClr val="FF0000"/>
                </a:solidFill>
              </a:rPr>
              <a:t>HI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Kyselina sirovodíková -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(</a:t>
            </a:r>
            <a:r>
              <a:rPr lang="cs-CZ" sz="2800" dirty="0" err="1" smtClean="0"/>
              <a:t>sulfanová</a:t>
            </a:r>
            <a:r>
              <a:rPr lang="cs-CZ" sz="2800" dirty="0" smtClean="0"/>
              <a:t>)</a:t>
            </a:r>
            <a:r>
              <a:rPr lang="cs-CZ" sz="2800" dirty="0" smtClean="0">
                <a:solidFill>
                  <a:schemeClr val="bg1"/>
                </a:solidFill>
              </a:rPr>
              <a:t> 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4211960" y="980728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8632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Kyselina chlorovodíková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u="sng" dirty="0" smtClean="0"/>
              <a:t>Příprava</a:t>
            </a:r>
            <a:r>
              <a:rPr lang="cs-CZ" sz="8000" dirty="0" smtClean="0"/>
              <a:t>: rozpouštěním plynného chlorovodíku ve vodě</a:t>
            </a:r>
          </a:p>
          <a:p>
            <a:endParaRPr lang="cs-CZ" sz="8000" dirty="0" smtClean="0"/>
          </a:p>
          <a:p>
            <a:pPr>
              <a:buFont typeface="Arial" pitchFamily="34" charset="0"/>
              <a:buChar char="•"/>
            </a:pPr>
            <a:r>
              <a:rPr lang="cs-CZ" sz="8000" u="sng" dirty="0" smtClean="0"/>
              <a:t>Vlastnosti</a:t>
            </a:r>
            <a:r>
              <a:rPr lang="cs-CZ" sz="8000" dirty="0" smtClean="0"/>
              <a:t>:- je to nestálá těkavá bezbarvá kapalina</a:t>
            </a:r>
          </a:p>
          <a:p>
            <a:pPr>
              <a:buFont typeface="Arial" pitchFamily="34" charset="0"/>
              <a:buChar char="•"/>
            </a:pPr>
            <a:r>
              <a:rPr lang="cs-CZ" sz="8000" dirty="0"/>
              <a:t> </a:t>
            </a:r>
            <a:r>
              <a:rPr lang="cs-CZ" sz="8000" dirty="0" smtClean="0"/>
              <a:t>               (technická je nažloutlá)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- je to silná žíravina, koncentrovaná 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        obsahuje 37% </a:t>
            </a:r>
            <a:r>
              <a:rPr lang="cs-CZ" sz="8000" dirty="0" err="1" smtClean="0"/>
              <a:t>HCl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- obchodní název – </a:t>
            </a:r>
            <a:r>
              <a:rPr lang="cs-CZ" sz="8000" dirty="0" smtClean="0">
                <a:solidFill>
                  <a:srgbClr val="FF0000"/>
                </a:solidFill>
              </a:rPr>
              <a:t>kyselina solná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- směs  koncentrované kyseliny                   chlorovodíkové a dusičné  (v poměru  3:1)  je  </a:t>
            </a:r>
            <a:r>
              <a:rPr lang="cs-CZ" sz="8000" dirty="0" smtClean="0">
                <a:solidFill>
                  <a:srgbClr val="FF0000"/>
                </a:solidFill>
              </a:rPr>
              <a:t> lučavka královská, </a:t>
            </a:r>
            <a:r>
              <a:rPr lang="cs-CZ" sz="8000" dirty="0" smtClean="0"/>
              <a:t>která rozpouští i ušlechtilé kovy</a:t>
            </a:r>
          </a:p>
          <a:p>
            <a:pPr marL="0" indent="0">
              <a:buNone/>
            </a:pPr>
            <a:r>
              <a:rPr lang="cs-CZ" sz="8000" dirty="0" smtClean="0"/>
              <a:t>(zlato, platina)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 - hodně zředěná </a:t>
            </a:r>
            <a:r>
              <a:rPr lang="cs-CZ" sz="8000" dirty="0" smtClean="0"/>
              <a:t>(0,3-0,4</a:t>
            </a:r>
            <a:r>
              <a:rPr lang="cs-CZ" sz="8000" dirty="0" smtClean="0"/>
              <a:t>%) je součástí 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   žaludečních šťáv a má velký význam při</a:t>
            </a:r>
          </a:p>
          <a:p>
            <a:pPr marL="0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   trávení potravy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203874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Využití :</a:t>
            </a:r>
            <a:r>
              <a:rPr lang="cs-CZ" dirty="0" smtClean="0"/>
              <a:t> </a:t>
            </a:r>
          </a:p>
          <a:p>
            <a:r>
              <a:rPr lang="cs-CZ" dirty="0" smtClean="0"/>
              <a:t>surovina pro výrobu plastů</a:t>
            </a:r>
          </a:p>
          <a:p>
            <a:r>
              <a:rPr lang="cs-CZ" dirty="0" smtClean="0"/>
              <a:t>K čištění kovů</a:t>
            </a:r>
          </a:p>
          <a:p>
            <a:r>
              <a:rPr lang="cs-CZ" dirty="0" smtClean="0"/>
              <a:t>K odstraňování </a:t>
            </a:r>
            <a:r>
              <a:rPr lang="cs-CZ" dirty="0" smtClean="0"/>
              <a:t>vodního </a:t>
            </a:r>
            <a:r>
              <a:rPr lang="cs-CZ" dirty="0" smtClean="0"/>
              <a:t>kamene</a:t>
            </a:r>
            <a:endParaRPr lang="cs-CZ" dirty="0"/>
          </a:p>
          <a:p>
            <a:endParaRPr lang="cs-CZ" dirty="0" smtClean="0"/>
          </a:p>
          <a:p>
            <a:r>
              <a:rPr lang="cs-CZ" u="sng" dirty="0" smtClean="0">
                <a:solidFill>
                  <a:srgbClr val="C00000"/>
                </a:solidFill>
              </a:rPr>
              <a:t>Kyselina fluorovodíková – HF</a:t>
            </a:r>
          </a:p>
          <a:p>
            <a:r>
              <a:rPr lang="cs-CZ" dirty="0" smtClean="0"/>
              <a:t>Leptá sklo, a proto se uchovává v plastových lahvích a používá se při zdobení skla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8920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Otázky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Vypiš vlastnosti kyseliny chlorovodíkové:</a:t>
            </a:r>
          </a:p>
          <a:p>
            <a:r>
              <a:rPr lang="cs-CZ" dirty="0" smtClean="0"/>
              <a:t>2) K čemu se kyselina chlorovodíková používá?</a:t>
            </a:r>
          </a:p>
          <a:p>
            <a:r>
              <a:rPr lang="cs-CZ" dirty="0" smtClean="0"/>
              <a:t>3) Navrhni přípravu kyseliny chlorovodíkové:</a:t>
            </a:r>
          </a:p>
          <a:p>
            <a:r>
              <a:rPr lang="cs-CZ" dirty="0" smtClean="0"/>
              <a:t>4) Kolik procent </a:t>
            </a:r>
            <a:r>
              <a:rPr lang="cs-CZ" dirty="0" err="1" smtClean="0"/>
              <a:t>HCl</a:t>
            </a:r>
            <a:r>
              <a:rPr lang="cs-CZ" dirty="0" smtClean="0"/>
              <a:t> obsahuje koncentrovaná kyselina chlorovodíková?</a:t>
            </a:r>
          </a:p>
          <a:p>
            <a:r>
              <a:rPr lang="cs-CZ" dirty="0" smtClean="0"/>
              <a:t>5) Napiš vzorec kyseliny fluorovodíkové, jodovodíkové a sirovodíkové:</a:t>
            </a:r>
          </a:p>
          <a:p>
            <a:r>
              <a:rPr lang="cs-CZ" dirty="0" smtClean="0"/>
              <a:t>6) Co je to lučavka královská?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5861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941168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Odpovědi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Je to nestálá těkavá bezbarvá kapalina, silná žíravina.</a:t>
            </a:r>
          </a:p>
          <a:p>
            <a:r>
              <a:rPr lang="cs-CZ" dirty="0" smtClean="0"/>
              <a:t>2) Používá se pro výrobu plastů, k čištění kovů a odstraňování vodního kamene.</a:t>
            </a:r>
          </a:p>
          <a:p>
            <a:r>
              <a:rPr lang="cs-CZ" dirty="0" smtClean="0"/>
              <a:t>3) Připravuje se rozpouštěním plynného chlorovodíku ve vodě.</a:t>
            </a:r>
          </a:p>
          <a:p>
            <a:r>
              <a:rPr lang="cs-CZ" dirty="0" smtClean="0"/>
              <a:t>4) Maximálně 37% </a:t>
            </a:r>
            <a:r>
              <a:rPr lang="cs-CZ" dirty="0" err="1" smtClean="0"/>
              <a:t>HCl</a:t>
            </a:r>
            <a:r>
              <a:rPr lang="cs-CZ" dirty="0" smtClean="0"/>
              <a:t>.</a:t>
            </a:r>
          </a:p>
          <a:p>
            <a:r>
              <a:rPr lang="cs-CZ" dirty="0" smtClean="0"/>
              <a:t>5) HF, HI, H</a:t>
            </a:r>
            <a:r>
              <a:rPr lang="cs-CZ" baseline="-25000" dirty="0" smtClean="0"/>
              <a:t>2</a:t>
            </a:r>
            <a:r>
              <a:rPr lang="cs-CZ" dirty="0" smtClean="0"/>
              <a:t>S.</a:t>
            </a:r>
          </a:p>
          <a:p>
            <a:r>
              <a:rPr lang="cs-CZ" dirty="0" smtClean="0"/>
              <a:t>6) Je to směs kyseliny chlorovodíkové a dusičné v poměru 3:1.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759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936104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1772816"/>
            <a:ext cx="7772400" cy="4680520"/>
          </a:xfrm>
        </p:spPr>
        <p:txBody>
          <a:bodyPr/>
          <a:lstStyle/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www.zok.sk/tovar.php?CategoryID=16&amp;TitleID=93</a:t>
            </a:r>
            <a:endParaRPr lang="cs-CZ" dirty="0" smtClean="0"/>
          </a:p>
          <a:p>
            <a:r>
              <a:rPr lang="cs-CZ" u="sng" dirty="0">
                <a:solidFill>
                  <a:srgbClr val="669900"/>
                </a:solidFill>
              </a:rPr>
              <a:t>Josef Mach, Irena </a:t>
            </a:r>
            <a:r>
              <a:rPr lang="cs-CZ" u="sng" dirty="0" err="1">
                <a:solidFill>
                  <a:srgbClr val="669900"/>
                </a:solidFill>
              </a:rPr>
              <a:t>Plucková</a:t>
            </a:r>
            <a:r>
              <a:rPr lang="cs-CZ" u="sng" dirty="0">
                <a:solidFill>
                  <a:srgbClr val="669900"/>
                </a:solidFill>
              </a:rPr>
              <a:t>, Jiří </a:t>
            </a:r>
            <a:r>
              <a:rPr lang="cs-CZ" u="sng" dirty="0" err="1">
                <a:solidFill>
                  <a:srgbClr val="669900"/>
                </a:solidFill>
              </a:rPr>
              <a:t>Šibor</a:t>
            </a:r>
            <a:r>
              <a:rPr lang="cs-CZ" u="sng" dirty="0">
                <a:solidFill>
                  <a:srgbClr val="669900"/>
                </a:solidFill>
              </a:rPr>
              <a:t>: Chemie (Úvod do obecné a anorganické chemie), naklad. Nová škola</a:t>
            </a:r>
          </a:p>
          <a:p>
            <a:pPr marL="0"/>
            <a:endParaRPr lang="cs-CZ" dirty="0">
              <a:solidFill>
                <a:srgbClr val="669900"/>
              </a:solidFill>
            </a:endParaRPr>
          </a:p>
          <a:p>
            <a:pPr algn="l"/>
            <a:endParaRPr lang="cs-CZ" dirty="0" smtClean="0">
              <a:solidFill>
                <a:srgbClr val="669900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3568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81</TotalTime>
  <Words>358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Bezkyslíkaté kyseliny</vt:lpstr>
      <vt:lpstr>Názvosloví bezkyslíkatých kyselin</vt:lpstr>
      <vt:lpstr>Snímek 4</vt:lpstr>
      <vt:lpstr>Kyselina chlorovodíková</vt:lpstr>
      <vt:lpstr>Snímek 6</vt:lpstr>
      <vt:lpstr>Otázky</vt:lpstr>
      <vt:lpstr>Odpovědi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Bezkyslíkaté kyselny</dc:title>
  <dc:creator>OEM</dc:creator>
  <cp:lastModifiedBy>expert</cp:lastModifiedBy>
  <cp:revision>15</cp:revision>
  <dcterms:created xsi:type="dcterms:W3CDTF">2011-08-23T10:39:09Z</dcterms:created>
  <dcterms:modified xsi:type="dcterms:W3CDTF">2012-03-04T22:18:42Z</dcterms:modified>
</cp:coreProperties>
</file>