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70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</a:t>
          </a:r>
          <a:r>
            <a:rPr lang="cs-CZ" sz="1600" b="1" baseline="0" dirty="0" smtClean="0"/>
            <a:t>VY_52_INOVACE_02_FYZIKÁLNÍ VELIČINY</a:t>
          </a:r>
          <a:endParaRPr lang="cs-CZ" sz="16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500" dirty="0" smtClean="0"/>
            <a:t>NÁZEV ŠKOLY: </a:t>
          </a:r>
          <a:r>
            <a:rPr lang="cs-CZ" sz="1500" b="1" dirty="0" smtClean="0"/>
            <a:t>Základní škola a Mateřská škola Osoblaha, příspěvková organizace</a:t>
          </a:r>
          <a:endParaRPr lang="cs-CZ" sz="1500" b="1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</a:t>
          </a:r>
          <a:r>
            <a:rPr lang="cs-CZ" sz="1600" b="1" dirty="0" smtClean="0"/>
            <a:t>:  Mgr. Milada </a:t>
          </a:r>
          <a:r>
            <a:rPr lang="cs-CZ" sz="1600" b="1" dirty="0" err="1" smtClean="0"/>
            <a:t>Zetelová</a:t>
          </a:r>
          <a:endParaRPr lang="cs-CZ" sz="1600" b="1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smtClean="0"/>
            <a:t>TEMA: ELEKTRICKÁ SÍLA</a:t>
          </a:r>
          <a:endParaRPr lang="cs-CZ" sz="16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r>
            <a:rPr lang="cs-CZ" sz="1600" b="1" dirty="0" smtClean="0"/>
            <a:t>CZ.1.07/1.4.00/21.0816</a:t>
          </a:r>
          <a:endParaRPr lang="cs-CZ" sz="1600" b="1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27D8EA-2435-45E7-B7AA-E6F45742060A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0FB81C2-D420-4FD7-AFFE-C170361B897F}" type="presOf" srcId="{B651F6E3-6281-48DB-9319-2AEAFDAE7572}" destId="{619D679B-A015-4ECF-8348-D1034C574F40}" srcOrd="0" destOrd="0" presId="urn:microsoft.com/office/officeart/2005/8/layout/target3"/>
    <dgm:cxn modelId="{474FAA0D-0320-457D-A3B4-7638E21D2B3C}" type="presOf" srcId="{4C35D32F-0EAB-4CD7-82EE-45574DC2A586}" destId="{890E4F0B-2866-4A3F-A3C7-2A14B1797930}" srcOrd="1" destOrd="0" presId="urn:microsoft.com/office/officeart/2005/8/layout/target3"/>
    <dgm:cxn modelId="{6C244F51-E9CF-43AB-9BBC-13BF46D97961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D44E334-EAFE-41C3-AB3E-308782EBA28E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47C1314-6ADA-4ABB-ACEF-99F17EF5AA8F}" type="presOf" srcId="{D1D4F407-5343-4D3F-B5B9-D407B03CAEB4}" destId="{AED2198E-93D5-4001-81B4-73124B309672}" srcOrd="1" destOrd="0" presId="urn:microsoft.com/office/officeart/2005/8/layout/target3"/>
    <dgm:cxn modelId="{D6CBF507-8F92-486D-8F8E-087932D36823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DC478FB-7101-4AA5-9CE4-87E15FD13C0A}" type="presOf" srcId="{D1D4F407-5343-4D3F-B5B9-D407B03CAEB4}" destId="{D005CE8C-CC26-4C3E-AC11-E15060ECD759}" srcOrd="0" destOrd="0" presId="urn:microsoft.com/office/officeart/2005/8/layout/target3"/>
    <dgm:cxn modelId="{0449CD2F-8CCD-4A98-98BF-15C7F44FDAF6}" type="presOf" srcId="{D1B46980-6531-4606-95E6-44980827E919}" destId="{6140AFEC-043D-4C43-A2F9-D0F5331DF3A3}" srcOrd="0" destOrd="0" presId="urn:microsoft.com/office/officeart/2005/8/layout/target3"/>
    <dgm:cxn modelId="{F064FF53-14E2-40DA-A3BC-47CEE5D1879B}" type="presOf" srcId="{B651F6E3-6281-48DB-9319-2AEAFDAE7572}" destId="{6BB5E863-4638-4E1D-BFDE-399D028AC4ED}" srcOrd="1" destOrd="0" presId="urn:microsoft.com/office/officeart/2005/8/layout/target3"/>
    <dgm:cxn modelId="{E185A74F-C1D0-4846-9AEE-3616E9F14EC5}" type="presOf" srcId="{757F3AB3-0718-4624-B441-E567A8F0AB56}" destId="{333A1088-737F-45CB-B68E-254E46348037}" srcOrd="0" destOrd="0" presId="urn:microsoft.com/office/officeart/2005/8/layout/target3"/>
    <dgm:cxn modelId="{CB8F83D2-516E-40E0-B650-A4E1E261A23B}" type="presParOf" srcId="{333A1088-737F-45CB-B68E-254E46348037}" destId="{F5ABB229-8D3B-4694-996A-96F23CF14429}" srcOrd="0" destOrd="0" presId="urn:microsoft.com/office/officeart/2005/8/layout/target3"/>
    <dgm:cxn modelId="{DC4FF437-1886-43B1-9903-AD8B8BBBCBAB}" type="presParOf" srcId="{333A1088-737F-45CB-B68E-254E46348037}" destId="{F41139FD-01EE-4571-8B17-4FB00FC51163}" srcOrd="1" destOrd="0" presId="urn:microsoft.com/office/officeart/2005/8/layout/target3"/>
    <dgm:cxn modelId="{695E76F1-F7D1-4FF1-8D8D-5FAB6E303B46}" type="presParOf" srcId="{333A1088-737F-45CB-B68E-254E46348037}" destId="{D005CE8C-CC26-4C3E-AC11-E15060ECD759}" srcOrd="2" destOrd="0" presId="urn:microsoft.com/office/officeart/2005/8/layout/target3"/>
    <dgm:cxn modelId="{D81386DF-4539-4DD2-A303-782DA6534C81}" type="presParOf" srcId="{333A1088-737F-45CB-B68E-254E46348037}" destId="{2C702D82-9B77-49B7-9568-BB8EB47C3372}" srcOrd="3" destOrd="0" presId="urn:microsoft.com/office/officeart/2005/8/layout/target3"/>
    <dgm:cxn modelId="{92ED8D74-173E-4E00-8F91-43916DCE02D1}" type="presParOf" srcId="{333A1088-737F-45CB-B68E-254E46348037}" destId="{A52A0455-90FF-4808-ABD0-F02540D31D5A}" srcOrd="4" destOrd="0" presId="urn:microsoft.com/office/officeart/2005/8/layout/target3"/>
    <dgm:cxn modelId="{6ABA9CDE-1DA3-4117-8580-6EA9C239AAA9}" type="presParOf" srcId="{333A1088-737F-45CB-B68E-254E46348037}" destId="{6140AFEC-043D-4C43-A2F9-D0F5331DF3A3}" srcOrd="5" destOrd="0" presId="urn:microsoft.com/office/officeart/2005/8/layout/target3"/>
    <dgm:cxn modelId="{DF542E6B-4BF1-4BF0-9FBC-E5F2E41D5FA8}" type="presParOf" srcId="{333A1088-737F-45CB-B68E-254E46348037}" destId="{9358AC05-5D7D-4327-9F80-1AD486AEA664}" srcOrd="6" destOrd="0" presId="urn:microsoft.com/office/officeart/2005/8/layout/target3"/>
    <dgm:cxn modelId="{CB574EA0-692B-4AC0-87AD-9B9DCAD06093}" type="presParOf" srcId="{333A1088-737F-45CB-B68E-254E46348037}" destId="{313FC574-E1CD-4FB4-B054-0B805CE0447D}" srcOrd="7" destOrd="0" presId="urn:microsoft.com/office/officeart/2005/8/layout/target3"/>
    <dgm:cxn modelId="{32F4D147-C450-4232-A3D0-7FC1153C8305}" type="presParOf" srcId="{333A1088-737F-45CB-B68E-254E46348037}" destId="{619D679B-A015-4ECF-8348-D1034C574F40}" srcOrd="8" destOrd="0" presId="urn:microsoft.com/office/officeart/2005/8/layout/target3"/>
    <dgm:cxn modelId="{46659665-5418-4166-9FC7-4BABF4829B00}" type="presParOf" srcId="{333A1088-737F-45CB-B68E-254E46348037}" destId="{322283A8-4A27-4CDA-BAE3-F381106A9174}" srcOrd="9" destOrd="0" presId="urn:microsoft.com/office/officeart/2005/8/layout/target3"/>
    <dgm:cxn modelId="{D0BC4984-8036-484A-B75E-B3FE8A4C14C2}" type="presParOf" srcId="{333A1088-737F-45CB-B68E-254E46348037}" destId="{FFC9F71D-1B4F-4AD9-A4A6-86ADEFC8AF5C}" srcOrd="10" destOrd="0" presId="urn:microsoft.com/office/officeart/2005/8/layout/target3"/>
    <dgm:cxn modelId="{FE466ECA-A403-43BC-BB75-E74E979AA109}" type="presParOf" srcId="{333A1088-737F-45CB-B68E-254E46348037}" destId="{25B08C86-7E15-44DC-BE7F-FFB55DD49D12}" srcOrd="11" destOrd="0" presId="urn:microsoft.com/office/officeart/2005/8/layout/target3"/>
    <dgm:cxn modelId="{3F193C6F-D7D1-4FA0-A329-036572123712}" type="presParOf" srcId="{333A1088-737F-45CB-B68E-254E46348037}" destId="{76644BE8-9D7C-4C09-B250-3D10AF48CBB7}" srcOrd="12" destOrd="0" presId="urn:microsoft.com/office/officeart/2005/8/layout/target3"/>
    <dgm:cxn modelId="{55FB6AE4-3C0A-4FF9-BF7E-F86F98DCCE89}" type="presParOf" srcId="{333A1088-737F-45CB-B68E-254E46348037}" destId="{EE85B701-7295-41C0-BA7A-34D3756A2AE6}" srcOrd="13" destOrd="0" presId="urn:microsoft.com/office/officeart/2005/8/layout/target3"/>
    <dgm:cxn modelId="{C87D7785-8926-4163-87C2-0391B80ECE7A}" type="presParOf" srcId="{333A1088-737F-45CB-B68E-254E46348037}" destId="{8BEBB6EC-1DAA-4CAC-8A25-BC0FCBD5DBD5}" srcOrd="14" destOrd="0" presId="urn:microsoft.com/office/officeart/2005/8/layout/target3"/>
    <dgm:cxn modelId="{B62A0F9C-1EF3-4F50-B3F4-7C0112F9518B}" type="presParOf" srcId="{333A1088-737F-45CB-B68E-254E46348037}" destId="{AED2198E-93D5-4001-81B4-73124B309672}" srcOrd="15" destOrd="0" presId="urn:microsoft.com/office/officeart/2005/8/layout/target3"/>
    <dgm:cxn modelId="{D149A3BC-2174-4BE3-83DC-48B78E479E4D}" type="presParOf" srcId="{333A1088-737F-45CB-B68E-254E46348037}" destId="{2BE915AB-18AA-4053-B92C-3BFC9ED204BB}" srcOrd="16" destOrd="0" presId="urn:microsoft.com/office/officeart/2005/8/layout/target3"/>
    <dgm:cxn modelId="{3E60F30B-03FD-4678-B848-F451A7983F8C}" type="presParOf" srcId="{333A1088-737F-45CB-B68E-254E46348037}" destId="{6BB5E863-4638-4E1D-BFDE-399D028AC4ED}" srcOrd="17" destOrd="0" presId="urn:microsoft.com/office/officeart/2005/8/layout/target3"/>
    <dgm:cxn modelId="{031063EA-507F-44AA-8D31-F44FD027DE00}" type="presParOf" srcId="{333A1088-737F-45CB-B68E-254E46348037}" destId="{5A5FFA88-C948-4069-8E93-59FA12366E83}" srcOrd="18" destOrd="0" presId="urn:microsoft.com/office/officeart/2005/8/layout/target3"/>
    <dgm:cxn modelId="{BC9122BC-42F7-4B50-9331-85FBE56CA44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</a:t>
          </a:r>
          <a:r>
            <a:rPr lang="cs-CZ" sz="1500" b="1" kern="1200" dirty="0" smtClean="0"/>
            <a:t>Základní škola a Mateřská škola Osoblaha, příspěvková organizace</a:t>
          </a:r>
          <a:endParaRPr lang="cs-CZ" sz="1500" b="1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</a:t>
          </a:r>
          <a:r>
            <a:rPr lang="cs-CZ" sz="1600" b="1" kern="1200" dirty="0" smtClean="0"/>
            <a:t>:  Mgr. Milada </a:t>
          </a:r>
          <a:r>
            <a:rPr lang="cs-CZ" sz="1600" b="1" kern="1200" dirty="0" err="1" smtClean="0"/>
            <a:t>Zetelová</a:t>
          </a:r>
          <a:endParaRPr lang="cs-CZ" sz="1600" b="1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</a:t>
          </a:r>
          <a:r>
            <a:rPr lang="cs-CZ" sz="1600" b="1" kern="1200" baseline="0" dirty="0" smtClean="0"/>
            <a:t>VY_52_INOVACE_02_FYZIKÁLNÍ VELIČINY</a:t>
          </a:r>
          <a:endParaRPr lang="cs-CZ" sz="1600" b="1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TEMA: ELEKTRICKÁ SÍLA</a:t>
          </a:r>
          <a:endParaRPr lang="cs-CZ" sz="16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r>
            <a:rPr lang="cs-CZ" sz="1600" b="1" kern="1200" dirty="0" smtClean="0"/>
            <a:t>CZ.1.07/1.4.00/21.0816</a:t>
          </a:r>
          <a:endParaRPr lang="cs-CZ" sz="1600" b="1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7490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6135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1883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4131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6812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2512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4889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8914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2211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8213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5847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DFF13-8D6E-49B5-A759-875AD81DB602}" type="datetimeFigureOut">
              <a:rPr lang="cs-CZ" smtClean="0"/>
              <a:pPr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3C561-9CA0-43C3-8554-26580A9E06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4277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9701582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cs-CZ" b="1" smtClean="0"/>
              <a:t>ELEKTRICKÁ  SÍLA</a:t>
            </a:r>
            <a:endParaRPr lang="cs-CZ" b="1" dirty="0" smtClean="0"/>
          </a:p>
          <a:p>
            <a:pPr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8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8823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55217299"/>
              </p:ext>
            </p:extLst>
          </p:nvPr>
        </p:nvGraphicFramePr>
        <p:xfrm>
          <a:off x="457200" y="1600200"/>
          <a:ext cx="6096000" cy="247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smtClean="0"/>
                        <a:t> květen</a:t>
                      </a:r>
                      <a:r>
                        <a:rPr lang="cs-CZ" sz="1800" baseline="0" smtClean="0"/>
                        <a:t> </a:t>
                      </a:r>
                      <a:r>
                        <a:rPr lang="cs-CZ" sz="1800" smtClean="0"/>
                        <a:t>2011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173766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se seznámí s elektrickou silou, kde a jak působí  elektrická síla, účinky elektrické síly </a:t>
                      </a:r>
                      <a:endParaRPr lang="cs-CZ" sz="1800" dirty="0"/>
                    </a:p>
                  </a:txBody>
                  <a:tcPr marT="45740" marB="4574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2556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ELEKTRICKÁ SÍLA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6040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Elektrování těles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tělesa lze </a:t>
            </a:r>
            <a:r>
              <a:rPr lang="cs-CZ" dirty="0" err="1" smtClean="0"/>
              <a:t>zelektrovat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C000"/>
                </a:solidFill>
              </a:rPr>
              <a:t>třením</a:t>
            </a:r>
          </a:p>
          <a:p>
            <a:r>
              <a:rPr lang="cs-CZ" dirty="0" smtClean="0"/>
              <a:t>třením získá těleso </a:t>
            </a:r>
            <a:r>
              <a:rPr lang="cs-CZ" dirty="0" smtClean="0">
                <a:solidFill>
                  <a:srgbClr val="FFC000"/>
                </a:solidFill>
              </a:rPr>
              <a:t>elektrický náboj</a:t>
            </a:r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Documents and Settings\Student\Local Settings\Temporary Internet Files\Content.IE5\U9TIWNMA\MP9004304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140968"/>
            <a:ext cx="270892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1963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může být elektrický náboj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elektrický náboj může být </a:t>
            </a:r>
            <a:r>
              <a:rPr lang="cs-CZ" dirty="0" smtClean="0">
                <a:solidFill>
                  <a:srgbClr val="7030A0"/>
                </a:solidFill>
              </a:rPr>
              <a:t>kladný</a:t>
            </a:r>
            <a:r>
              <a:rPr lang="cs-CZ" dirty="0" smtClean="0"/>
              <a:t>, značí se </a:t>
            </a:r>
          </a:p>
          <a:p>
            <a:endParaRPr lang="cs-CZ" dirty="0"/>
          </a:p>
          <a:p>
            <a:r>
              <a:rPr lang="cs-CZ" dirty="0" smtClean="0"/>
              <a:t>elektrický náboj může být </a:t>
            </a:r>
            <a:r>
              <a:rPr lang="cs-CZ" dirty="0" smtClean="0">
                <a:solidFill>
                  <a:srgbClr val="7030A0"/>
                </a:solidFill>
              </a:rPr>
              <a:t>záporný</a:t>
            </a:r>
            <a:r>
              <a:rPr lang="cs-CZ" dirty="0" smtClean="0"/>
              <a:t>, značí se </a:t>
            </a:r>
          </a:p>
          <a:p>
            <a:endParaRPr lang="cs-CZ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567951"/>
            <a:ext cx="2611363" cy="2296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10955"/>
            <a:ext cx="19621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lus 4"/>
          <p:cNvSpPr/>
          <p:nvPr/>
        </p:nvSpPr>
        <p:spPr>
          <a:xfrm>
            <a:off x="7812360" y="1477922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inus 5"/>
          <p:cNvSpPr/>
          <p:nvPr/>
        </p:nvSpPr>
        <p:spPr>
          <a:xfrm>
            <a:off x="8100392" y="275577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us 6"/>
          <p:cNvSpPr/>
          <p:nvPr/>
        </p:nvSpPr>
        <p:spPr>
          <a:xfrm>
            <a:off x="4283968" y="4365104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inus 7"/>
          <p:cNvSpPr/>
          <p:nvPr/>
        </p:nvSpPr>
        <p:spPr>
          <a:xfrm>
            <a:off x="1495475" y="4656579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002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Co je kolem </a:t>
            </a:r>
            <a:r>
              <a:rPr lang="cs-CZ" dirty="0" err="1" smtClean="0"/>
              <a:t>zelektrovaného</a:t>
            </a:r>
            <a:r>
              <a:rPr lang="cs-CZ" dirty="0" smtClean="0"/>
              <a:t> tělesa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Kolem </a:t>
            </a:r>
            <a:r>
              <a:rPr lang="cs-CZ" dirty="0" err="1" smtClean="0"/>
              <a:t>zelektrovaného</a:t>
            </a:r>
            <a:r>
              <a:rPr lang="cs-CZ" dirty="0" smtClean="0"/>
              <a:t> tělesa je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elektrické pole</a:t>
            </a:r>
          </a:p>
          <a:p>
            <a:r>
              <a:rPr lang="cs-CZ" dirty="0" smtClean="0"/>
              <a:t>v elektrickém poli působí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elektrická síla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6410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Jaká může být elektrická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elektrická síla může být </a:t>
            </a:r>
            <a:r>
              <a:rPr lang="cs-CZ" dirty="0" smtClean="0">
                <a:solidFill>
                  <a:srgbClr val="00B050"/>
                </a:solidFill>
              </a:rPr>
              <a:t>přitažlivá </a:t>
            </a:r>
            <a:r>
              <a:rPr lang="cs-CZ" dirty="0" smtClean="0"/>
              <a:t>a </a:t>
            </a:r>
            <a:r>
              <a:rPr lang="cs-CZ" dirty="0" smtClean="0">
                <a:solidFill>
                  <a:srgbClr val="00B050"/>
                </a:solidFill>
              </a:rPr>
              <a:t>odpudivá</a:t>
            </a:r>
            <a:endParaRPr lang="cs-CZ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03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Kdy je elektrická síla přitažlivá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cs-CZ" dirty="0" smtClean="0"/>
              <a:t>elektrická síla je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přitažlivá</a:t>
            </a:r>
            <a:r>
              <a:rPr lang="cs-CZ" dirty="0" smtClean="0"/>
              <a:t>, když dáme k sobě dvě </a:t>
            </a:r>
            <a:r>
              <a:rPr lang="cs-CZ" dirty="0" err="1" smtClean="0"/>
              <a:t>zelektrovaná</a:t>
            </a:r>
            <a:r>
              <a:rPr lang="cs-CZ" dirty="0" smtClean="0"/>
              <a:t> tělesa, která jsou </a:t>
            </a:r>
            <a:r>
              <a:rPr lang="cs-CZ" dirty="0" err="1" smtClean="0"/>
              <a:t>zelektrovaná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nestejnými</a:t>
            </a:r>
            <a:r>
              <a:rPr lang="cs-CZ" dirty="0" smtClean="0"/>
              <a:t> elektrickými náboji = jedno těleso má kladný elektrický náboj a druhé těleso má záporný elektrický náboj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26581">
            <a:off x="2878820" y="4327572"/>
            <a:ext cx="1685683" cy="196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573729">
            <a:off x="4965659" y="4091693"/>
            <a:ext cx="2141555" cy="1883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lus 5"/>
          <p:cNvSpPr/>
          <p:nvPr/>
        </p:nvSpPr>
        <p:spPr>
          <a:xfrm>
            <a:off x="5343979" y="4761148"/>
            <a:ext cx="648072" cy="69837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inus 6"/>
          <p:cNvSpPr/>
          <p:nvPr/>
        </p:nvSpPr>
        <p:spPr>
          <a:xfrm>
            <a:off x="2733984" y="46531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541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 je elektrická síla odpudivá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elektrická síla je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odpudivá</a:t>
            </a:r>
            <a:r>
              <a:rPr lang="cs-CZ" dirty="0" smtClean="0"/>
              <a:t> ,když dáme k sobě dvě </a:t>
            </a:r>
            <a:r>
              <a:rPr lang="cs-CZ" dirty="0" err="1" smtClean="0"/>
              <a:t>zelektrovaná</a:t>
            </a:r>
            <a:r>
              <a:rPr lang="cs-CZ" dirty="0" smtClean="0"/>
              <a:t> tělesa, která jsou </a:t>
            </a:r>
            <a:r>
              <a:rPr lang="cs-CZ" dirty="0" err="1" smtClean="0"/>
              <a:t>zelektrovaná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stejnými </a:t>
            </a:r>
            <a:r>
              <a:rPr lang="cs-CZ" dirty="0" smtClean="0"/>
              <a:t>elektrickými náboji = obě tělesa mají </a:t>
            </a:r>
            <a:r>
              <a:rPr lang="cs-CZ" dirty="0" smtClean="0">
                <a:solidFill>
                  <a:srgbClr val="FF0000"/>
                </a:solidFill>
              </a:rPr>
              <a:t>záporný</a:t>
            </a:r>
            <a:r>
              <a:rPr lang="cs-CZ" dirty="0" smtClean="0"/>
              <a:t> elektrický náboj</a:t>
            </a:r>
            <a:endParaRPr lang="cs-CZ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13236">
            <a:off x="1638243" y="3578354"/>
            <a:ext cx="19621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04930">
            <a:off x="4883272" y="3579101"/>
            <a:ext cx="2025975" cy="2360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inus 5"/>
          <p:cNvSpPr/>
          <p:nvPr/>
        </p:nvSpPr>
        <p:spPr>
          <a:xfrm>
            <a:off x="2165495" y="5093401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inus 9"/>
          <p:cNvSpPr/>
          <p:nvPr/>
        </p:nvSpPr>
        <p:spPr>
          <a:xfrm>
            <a:off x="5436096" y="491601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071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nebo obě tělesa mají </a:t>
            </a:r>
            <a:r>
              <a:rPr lang="cs-CZ" dirty="0" smtClean="0">
                <a:solidFill>
                  <a:srgbClr val="FF0000"/>
                </a:solidFill>
              </a:rPr>
              <a:t>kladný</a:t>
            </a:r>
            <a:r>
              <a:rPr lang="cs-CZ" dirty="0" smtClean="0"/>
              <a:t> elektrický náboj</a:t>
            </a:r>
          </a:p>
          <a:p>
            <a:endParaRPr lang="cs-CZ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227388">
            <a:off x="4326799" y="3309667"/>
            <a:ext cx="2611363" cy="2296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660218">
            <a:off x="1807809" y="3139219"/>
            <a:ext cx="2459963" cy="21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Plus 10"/>
          <p:cNvSpPr/>
          <p:nvPr/>
        </p:nvSpPr>
        <p:spPr>
          <a:xfrm>
            <a:off x="5409629" y="4458120"/>
            <a:ext cx="1106587" cy="105911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lus 11"/>
          <p:cNvSpPr/>
          <p:nvPr/>
        </p:nvSpPr>
        <p:spPr>
          <a:xfrm>
            <a:off x="2483768" y="4221088"/>
            <a:ext cx="1152128" cy="108012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861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možné elektrickou </a:t>
            </a:r>
            <a:r>
              <a:rPr lang="cs-CZ" dirty="0" smtClean="0"/>
              <a:t>sílu zvětšit?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ANO – jak ?</a:t>
            </a:r>
          </a:p>
          <a:p>
            <a:pPr marL="0" indent="0">
              <a:buNone/>
            </a:pPr>
            <a:r>
              <a:rPr lang="cs-CZ" dirty="0" smtClean="0"/>
              <a:t>Zvětšením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elektrického náboje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menší </a:t>
            </a:r>
            <a:r>
              <a:rPr lang="cs-CZ" dirty="0" smtClean="0"/>
              <a:t>elektrický                       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větší</a:t>
            </a:r>
            <a:r>
              <a:rPr lang="cs-CZ" dirty="0" smtClean="0"/>
              <a:t> elektrický</a:t>
            </a:r>
          </a:p>
          <a:p>
            <a:pPr marL="0" indent="0">
              <a:buNone/>
            </a:pPr>
            <a:r>
              <a:rPr lang="cs-CZ" dirty="0" smtClean="0"/>
              <a:t>náboj 				    náboj	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472222">
            <a:off x="595883" y="2890401"/>
            <a:ext cx="1694145" cy="149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94155">
            <a:off x="5277463" y="2633464"/>
            <a:ext cx="2144555" cy="1886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22360">
            <a:off x="2743308" y="2834721"/>
            <a:ext cx="1327257" cy="154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54891">
            <a:off x="7234904" y="2359874"/>
            <a:ext cx="1313562" cy="1530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Plus 8"/>
          <p:cNvSpPr/>
          <p:nvPr/>
        </p:nvSpPr>
        <p:spPr>
          <a:xfrm>
            <a:off x="1259632" y="3607881"/>
            <a:ext cx="648072" cy="63772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inus 9"/>
          <p:cNvSpPr/>
          <p:nvPr/>
        </p:nvSpPr>
        <p:spPr>
          <a:xfrm>
            <a:off x="3406936" y="3789040"/>
            <a:ext cx="733016" cy="456567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lus 10"/>
          <p:cNvSpPr/>
          <p:nvPr/>
        </p:nvSpPr>
        <p:spPr>
          <a:xfrm>
            <a:off x="6156176" y="3356992"/>
            <a:ext cx="648072" cy="66033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Minus 11"/>
          <p:cNvSpPr/>
          <p:nvPr/>
        </p:nvSpPr>
        <p:spPr>
          <a:xfrm>
            <a:off x="7668344" y="3356992"/>
            <a:ext cx="648072" cy="33016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1077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 elektrická síla  v elektrickém poli všude </a:t>
            </a:r>
            <a:r>
              <a:rPr lang="cs-CZ" dirty="0" smtClean="0"/>
              <a:t>stejná?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NE</a:t>
            </a:r>
          </a:p>
          <a:p>
            <a:r>
              <a:rPr lang="cs-CZ" dirty="0" smtClean="0"/>
              <a:t>čím </a:t>
            </a:r>
            <a:r>
              <a:rPr lang="cs-CZ" dirty="0" smtClean="0">
                <a:solidFill>
                  <a:srgbClr val="FF0000"/>
                </a:solidFill>
              </a:rPr>
              <a:t>dál</a:t>
            </a:r>
            <a:r>
              <a:rPr lang="cs-CZ" dirty="0" smtClean="0"/>
              <a:t> od </a:t>
            </a:r>
            <a:r>
              <a:rPr lang="cs-CZ" dirty="0" err="1" smtClean="0"/>
              <a:t>zelektrovaného</a:t>
            </a:r>
            <a:r>
              <a:rPr lang="cs-CZ" dirty="0" smtClean="0"/>
              <a:t> tělesa, tím </a:t>
            </a:r>
            <a:r>
              <a:rPr lang="cs-CZ" dirty="0" smtClean="0">
                <a:solidFill>
                  <a:srgbClr val="FF0000"/>
                </a:solidFill>
              </a:rPr>
              <a:t>menší</a:t>
            </a:r>
            <a:r>
              <a:rPr lang="cs-CZ" dirty="0" smtClean="0"/>
              <a:t> je elektrická síla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6281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Větší elektrická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117128">
            <a:off x="1208587" y="2621239"/>
            <a:ext cx="19621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894155">
            <a:off x="3744089" y="2977050"/>
            <a:ext cx="2459963" cy="21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inus 5"/>
          <p:cNvSpPr/>
          <p:nvPr/>
        </p:nvSpPr>
        <p:spPr>
          <a:xfrm>
            <a:off x="1907704" y="4058918"/>
            <a:ext cx="792088" cy="37819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us 6"/>
          <p:cNvSpPr/>
          <p:nvPr/>
        </p:nvSpPr>
        <p:spPr>
          <a:xfrm>
            <a:off x="4644008" y="3764239"/>
            <a:ext cx="720080" cy="6728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377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Menší elektrická síla</a:t>
            </a:r>
            <a:endParaRPr lang="cs-CZ" dirty="0"/>
          </a:p>
        </p:txBody>
      </p:sp>
      <p:pic>
        <p:nvPicPr>
          <p:cNvPr id="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84036">
            <a:off x="5970786" y="2249709"/>
            <a:ext cx="2044673" cy="2324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94746">
            <a:off x="1085518" y="2382431"/>
            <a:ext cx="1679954" cy="195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inus 2"/>
          <p:cNvSpPr/>
          <p:nvPr/>
        </p:nvSpPr>
        <p:spPr>
          <a:xfrm>
            <a:off x="1763688" y="3501008"/>
            <a:ext cx="792088" cy="43204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us 5"/>
          <p:cNvSpPr/>
          <p:nvPr/>
        </p:nvSpPr>
        <p:spPr>
          <a:xfrm>
            <a:off x="6588224" y="3212976"/>
            <a:ext cx="648072" cy="50405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188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VÍME O ELEKTRICKÉ SÍLE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tělesa </a:t>
            </a:r>
            <a:r>
              <a:rPr lang="cs-CZ" dirty="0" err="1" smtClean="0"/>
              <a:t>zelektrujeme</a:t>
            </a:r>
            <a:r>
              <a:rPr lang="cs-CZ" dirty="0" smtClean="0"/>
              <a:t> třením</a:t>
            </a:r>
          </a:p>
          <a:p>
            <a:r>
              <a:rPr lang="cs-CZ" dirty="0" smtClean="0"/>
              <a:t>třením těleso získá elektrický náboj</a:t>
            </a:r>
          </a:p>
          <a:p>
            <a:r>
              <a:rPr lang="cs-CZ" dirty="0" smtClean="0"/>
              <a:t>elektrický náboj může být kladný nebo záporný</a:t>
            </a:r>
          </a:p>
          <a:p>
            <a:r>
              <a:rPr lang="cs-CZ" dirty="0" smtClean="0"/>
              <a:t>pokud jsou tělesa </a:t>
            </a:r>
            <a:r>
              <a:rPr lang="cs-CZ" dirty="0" err="1" smtClean="0"/>
              <a:t>zelektrovaná</a:t>
            </a:r>
            <a:r>
              <a:rPr lang="cs-CZ" dirty="0" smtClean="0"/>
              <a:t> opačně, přitahují se</a:t>
            </a:r>
          </a:p>
          <a:p>
            <a:r>
              <a:rPr lang="cs-CZ" dirty="0" smtClean="0"/>
              <a:t>pokud jsou tělesa </a:t>
            </a:r>
            <a:r>
              <a:rPr lang="cs-CZ" dirty="0" err="1" smtClean="0"/>
              <a:t>zelektrovaná</a:t>
            </a:r>
            <a:r>
              <a:rPr lang="cs-CZ" dirty="0" smtClean="0"/>
              <a:t> stejně, odpuzují se</a:t>
            </a:r>
          </a:p>
          <a:p>
            <a:r>
              <a:rPr lang="cs-CZ" dirty="0" smtClean="0"/>
              <a:t>kolem </a:t>
            </a:r>
            <a:r>
              <a:rPr lang="cs-CZ" dirty="0" err="1" smtClean="0"/>
              <a:t>zelektrovaného</a:t>
            </a:r>
            <a:r>
              <a:rPr lang="cs-CZ" dirty="0" smtClean="0"/>
              <a:t> tělesa je elektrické pole</a:t>
            </a:r>
          </a:p>
          <a:p>
            <a:r>
              <a:rPr lang="cs-CZ" dirty="0" smtClean="0"/>
              <a:t>v elektrickém poli působí elektrická síla</a:t>
            </a:r>
          </a:p>
          <a:p>
            <a:r>
              <a:rPr lang="cs-CZ" dirty="0" smtClean="0"/>
              <a:t>elektrickou sílu můžeme zvětšit větším elektrickým nábojem</a:t>
            </a:r>
          </a:p>
          <a:p>
            <a:r>
              <a:rPr lang="cs-CZ" dirty="0" smtClean="0"/>
              <a:t>čím dál od </a:t>
            </a:r>
            <a:r>
              <a:rPr lang="cs-CZ" dirty="0" err="1" smtClean="0"/>
              <a:t>zelektrovaného</a:t>
            </a:r>
            <a:r>
              <a:rPr lang="cs-CZ" dirty="0" smtClean="0"/>
              <a:t> tělesa, tím je elektrická síla menší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416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 smtClean="0"/>
          </a:p>
          <a:p>
            <a:r>
              <a:rPr lang="cs-CZ" dirty="0" smtClean="0"/>
              <a:t>Klipart MS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6803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320</Words>
  <Application>Microsoft Office PowerPoint</Application>
  <PresentationFormat>Předvádění na obrazovce (4:3)</PresentationFormat>
  <Paragraphs>64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Snímek 1</vt:lpstr>
      <vt:lpstr>Snímek 2</vt:lpstr>
      <vt:lpstr>ELEKTRICKÁ SÍLA</vt:lpstr>
      <vt:lpstr>Elektrování těles</vt:lpstr>
      <vt:lpstr>Jaký může být elektrický náboj</vt:lpstr>
      <vt:lpstr>Co je kolem zelektrovaného tělesa</vt:lpstr>
      <vt:lpstr>Jaká může být elektrická síla</vt:lpstr>
      <vt:lpstr>Kdy je elektrická síla přitažlivá</vt:lpstr>
      <vt:lpstr>Kdy je elektrická síla odpudivá</vt:lpstr>
      <vt:lpstr>Snímek 10</vt:lpstr>
      <vt:lpstr>Je možné elektrickou sílu zvětšit?</vt:lpstr>
      <vt:lpstr>Je elektrická síla  v elektrickém poli všude stejná?</vt:lpstr>
      <vt:lpstr>Větší elektrická síla</vt:lpstr>
      <vt:lpstr>Menší elektrická síla</vt:lpstr>
      <vt:lpstr>CO VÍME O ELEKTRICKÉ SÍLE</vt:lpstr>
      <vt:lpstr>KONEC PREZENTACE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ELEKTRICKÁ SÍLA</dc:title>
  <dc:creator>XXX</dc:creator>
  <cp:lastModifiedBy>Dum</cp:lastModifiedBy>
  <cp:revision>23</cp:revision>
  <dcterms:created xsi:type="dcterms:W3CDTF">2011-11-01T18:54:18Z</dcterms:created>
  <dcterms:modified xsi:type="dcterms:W3CDTF">2012-05-29T19:58:25Z</dcterms:modified>
</cp:coreProperties>
</file>