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59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0F537-CE11-4D6B-BC00-C1A7E8AD3AF0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610D-2DE7-4C1D-AB8E-85EF6B720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0F537-CE11-4D6B-BC00-C1A7E8AD3AF0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610D-2DE7-4C1D-AB8E-85EF6B720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0F537-CE11-4D6B-BC00-C1A7E8AD3AF0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610D-2DE7-4C1D-AB8E-85EF6B720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0F537-CE11-4D6B-BC00-C1A7E8AD3AF0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610D-2DE7-4C1D-AB8E-85EF6B720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0F537-CE11-4D6B-BC00-C1A7E8AD3AF0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610D-2DE7-4C1D-AB8E-85EF6B720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0F537-CE11-4D6B-BC00-C1A7E8AD3AF0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610D-2DE7-4C1D-AB8E-85EF6B720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0F537-CE11-4D6B-BC00-C1A7E8AD3AF0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610D-2DE7-4C1D-AB8E-85EF6B720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0F537-CE11-4D6B-BC00-C1A7E8AD3AF0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610D-2DE7-4C1D-AB8E-85EF6B720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0F537-CE11-4D6B-BC00-C1A7E8AD3AF0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610D-2DE7-4C1D-AB8E-85EF6B720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0F537-CE11-4D6B-BC00-C1A7E8AD3AF0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610D-2DE7-4C1D-AB8E-85EF6B720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0F537-CE11-4D6B-BC00-C1A7E8AD3AF0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610D-2DE7-4C1D-AB8E-85EF6B720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90F537-CE11-4D6B-BC00-C1A7E8AD3AF0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E4610D-2DE7-4C1D-AB8E-85EF6B720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41045600"/>
              </p:ext>
            </p:extLst>
          </p:nvPr>
        </p:nvGraphicFramePr>
        <p:xfrm>
          <a:off x="1368425" y="2924944"/>
          <a:ext cx="6405925" cy="3034284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Bláhová Eva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VY_32_INOVACE_12B_15_Smyslová soustava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12B_PŘ8.roč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10.5.2012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8.B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DUM je určen k výkladu a procvičení učiva. Žáci se seznamují se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stavbou a funkcí smyslové soustavy. Materiál slouží také k zápisu.</a:t>
                      </a:r>
                      <a:endParaRPr lang="cs-CZ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Smyslová soustava</a:t>
            </a:r>
            <a:endParaRPr lang="cs-CZ" sz="6000" b="1" u="sng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Součást nervové soustavy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Máme všech pět pohromadě</a:t>
            </a:r>
            <a:endParaRPr lang="cs-CZ" sz="4800" b="1" u="sng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79512" y="1340768"/>
            <a:ext cx="4316288" cy="511256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tvořena seskupením většího počtu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smyslových buněk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na jednom místě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Lidský organismus získává pomocí smyslové soustavy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podněty (informace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                  z okolního prostředí               a po jejich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zpracování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nervovou soustavou možnost adekvátně na ně reagovat.</a:t>
            </a:r>
          </a:p>
          <a:p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Smyslová soustava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 skládá z pěti základních smyslů, jimiž jsou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zrak, sluch, čich, chuť a hmat</a:t>
            </a:r>
          </a:p>
          <a:p>
            <a:endParaRPr lang="cs-CZ" dirty="0"/>
          </a:p>
        </p:txBody>
      </p:sp>
      <p:pic>
        <p:nvPicPr>
          <p:cNvPr id="7" name="Zástupný symbol pro obsah 6" descr="6da02b9301_73616538_o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27984" y="1772816"/>
            <a:ext cx="4734774" cy="34563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Smysly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1340768"/>
            <a:ext cx="4316288" cy="4785395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Všech pět základních smyslů má své 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receptory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které umožňují vnímat okolí organismu</a:t>
            </a:r>
          </a:p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Receptor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smyslový orgán nebo buňka, která vnímá informaci z okolí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Smyslový nerv vede informaci do mozku, kde vzniká 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smyslový vjem</a:t>
            </a:r>
            <a:endParaRPr lang="cs-CZ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Pět smyslů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Zrak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– orgán oko</a:t>
            </a:r>
          </a:p>
          <a:p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Sluch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– orgán ucho</a:t>
            </a:r>
          </a:p>
          <a:p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Hmat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receptory v kůži</a:t>
            </a:r>
          </a:p>
          <a:p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Chuť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chuťové pohárky v ústech               (na jazyku)</a:t>
            </a:r>
          </a:p>
          <a:p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Čich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čichové buňky          v nose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Hmat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soubor několika různých smyslů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pomocí receptorů v kůži umožňují získávat informace z bezprostředního okolí –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tlak, bolest, chlad, teplo, vibrace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apod.</a:t>
            </a:r>
          </a:p>
          <a:p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hmatové receptory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jsou v kůži rozprostřeny            s různou hustotou - nejcitlivější místo hmatu je na konečcích prstů a na špičce jazyka, naopak nejméně je jich na zádech</a:t>
            </a:r>
            <a:r>
              <a:rPr lang="cs-CZ" dirty="0" smtClean="0"/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0029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332656"/>
            <a:ext cx="7380312" cy="4525963"/>
          </a:xfrm>
        </p:spPr>
      </p:pic>
      <p:sp>
        <p:nvSpPr>
          <p:cNvPr id="5" name="TextovéPole 4"/>
          <p:cNvSpPr txBox="1"/>
          <p:nvPr/>
        </p:nvSpPr>
        <p:spPr>
          <a:xfrm>
            <a:off x="539552" y="4797152"/>
            <a:ext cx="84249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1: zrohovatělá vrstva pokožky, 2: zárodečná vrstva pokožky, 3: škára , </a:t>
            </a:r>
            <a:r>
              <a:rPr lang="cs-CZ" sz="2000" b="1" dirty="0" smtClean="0"/>
              <a:t>4: hmatové tělísko (Meissnerovo)</a:t>
            </a:r>
            <a:r>
              <a:rPr lang="cs-CZ" sz="2000" dirty="0" smtClean="0"/>
              <a:t>, 5: hladké svalstvo, 6: mazová žláza, </a:t>
            </a:r>
            <a:r>
              <a:rPr lang="cs-CZ" sz="2000" b="1" dirty="0" smtClean="0"/>
              <a:t>7: tepelný receptor (</a:t>
            </a:r>
            <a:r>
              <a:rPr lang="cs-CZ" sz="2000" b="1" dirty="0" err="1" smtClean="0"/>
              <a:t>Ruffiniho</a:t>
            </a:r>
            <a:r>
              <a:rPr lang="cs-CZ" sz="2000" b="1" dirty="0" smtClean="0"/>
              <a:t> tělísko), </a:t>
            </a:r>
            <a:r>
              <a:rPr lang="cs-CZ" sz="2000" dirty="0" smtClean="0"/>
              <a:t>8: cévní větve, 9: potní žláza, </a:t>
            </a:r>
            <a:r>
              <a:rPr lang="cs-CZ" sz="2000" b="1" dirty="0" smtClean="0"/>
              <a:t>10: Vater-</a:t>
            </a:r>
            <a:r>
              <a:rPr lang="cs-CZ" sz="2000" b="1" dirty="0" err="1" smtClean="0"/>
              <a:t>Paciniho</a:t>
            </a:r>
            <a:r>
              <a:rPr lang="cs-CZ" sz="2000" b="1" dirty="0" smtClean="0"/>
              <a:t> tělísko</a:t>
            </a:r>
            <a:r>
              <a:rPr lang="cs-CZ" sz="2000" dirty="0" smtClean="0"/>
              <a:t>, 11: podkožní tukové vazivo, 12: vlas, 13: vlasová pochva, 14: volná nervová zakončení, </a:t>
            </a:r>
            <a:r>
              <a:rPr lang="cs-CZ" sz="2000" b="1" dirty="0" smtClean="0"/>
              <a:t>15: chladový receptor (</a:t>
            </a:r>
            <a:r>
              <a:rPr lang="cs-CZ" sz="2000" b="1" dirty="0" err="1" smtClean="0"/>
              <a:t>Krauseovo</a:t>
            </a:r>
            <a:r>
              <a:rPr lang="cs-CZ" sz="2000" b="1" dirty="0" smtClean="0"/>
              <a:t> tělísko</a:t>
            </a:r>
            <a:r>
              <a:rPr lang="cs-CZ" sz="2000" dirty="0" smtClean="0"/>
              <a:t>), 16: bradavka vlasová, 17: pokožka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Čich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196752"/>
            <a:ext cx="4172272" cy="5256584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to schopnost vnímat látky rozpuštěné                  ve vzduchu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Čichový vjem -  vůně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Povrch čichové sliznice   u člověka je pouze           asi 4 cm²  (u psa dosahuje velikosti               150 cm²)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Čichová sliznice se nachází v horní třetině nosní přepážky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sah 6" descr="bez názvu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62862" y="2492896"/>
            <a:ext cx="4423915" cy="288031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Chuť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1196752"/>
            <a:ext cx="4316288" cy="4929411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smysl, který vnímá chemické látky rozpuštěné ve slinách nebo vodě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receptory jsou nerovnoměrně rozmístěny v chuťových pohárcích - nacházejí se na jazyku,           na patře a v krku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huťových pohárků má člověk 500-10000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 descr="Tongue_agr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61854" y="1340768"/>
            <a:ext cx="4533489" cy="518457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Chuťový pohárek</a:t>
            </a:r>
            <a:endParaRPr lang="cs-CZ" b="1" u="sng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 descr="bez názvu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79494" y="1340768"/>
            <a:ext cx="4065541" cy="4464496"/>
          </a:xfrm>
        </p:spPr>
      </p:pic>
      <p:pic>
        <p:nvPicPr>
          <p:cNvPr id="13" name="Zástupný symbol pro obsah 12" descr="clanok_foto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04048" y="1628800"/>
            <a:ext cx="3942984" cy="2808312"/>
          </a:xfrm>
        </p:spPr>
      </p:pic>
      <p:sp>
        <p:nvSpPr>
          <p:cNvPr id="6" name="Obdélník 5"/>
          <p:cNvSpPr/>
          <p:nvPr/>
        </p:nvSpPr>
        <p:spPr>
          <a:xfrm>
            <a:off x="467544" y="2636912"/>
            <a:ext cx="1656184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827584" y="1556792"/>
            <a:ext cx="165618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Chuťový pór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987824" y="1484784"/>
            <a:ext cx="158417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Chuťové buňky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347864" y="4509120"/>
            <a:ext cx="194421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Podpůrné buňky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115616" y="3501008"/>
            <a:ext cx="79208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Nervy 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2123728" y="4365104"/>
            <a:ext cx="100811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Chuťový</a:t>
            </a:r>
          </a:p>
          <a:p>
            <a:pPr algn="ctr"/>
            <a:r>
              <a:rPr lang="cs-CZ" dirty="0" smtClean="0"/>
              <a:t> pohárek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4932040" y="2492896"/>
            <a:ext cx="79208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hořko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4932040" y="3356992"/>
            <a:ext cx="72008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slano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8172400" y="2492896"/>
            <a:ext cx="86409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kyselo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8172400" y="4005064"/>
            <a:ext cx="86409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sladko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31984445"/>
              </p:ext>
            </p:extLst>
          </p:nvPr>
        </p:nvGraphicFramePr>
        <p:xfrm>
          <a:off x="1369036" y="3233738"/>
          <a:ext cx="6405925" cy="3154680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pt-BR" sz="1100" dirty="0" smtClean="0"/>
                        <a:t>AUTOR NEUVEDEN. </a:t>
                      </a:r>
                      <a:r>
                        <a:rPr lang="pt-BR" sz="1100" i="1" dirty="0" smtClean="0"/>
                        <a:t>http://vecernickova-trida2.blog.cz/1102</a:t>
                      </a:r>
                      <a:r>
                        <a:rPr lang="pt-BR" sz="1100" dirty="0" smtClean="0"/>
                        <a:t> [online]. [cit. 29.5.2012]. Dostupný na WWW: &lt;http://vecernickova-trida2.blog.cz/1102&gt;. </a:t>
                      </a:r>
                      <a:endParaRPr lang="cs-CZ" sz="1100" dirty="0" smtClean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/>
                        <a:t>JAN JELÍNEK, VLADIMÍR ZICHÁČEK: BIOLOGIE PRO GYMNÁZIA, 327 STRAN [NAKLADATELSTVÍ OLOMOUC, </a:t>
                      </a:r>
                      <a:r>
                        <a:rPr lang="cs-CZ" sz="1100" dirty="0" err="1" smtClean="0"/>
                        <a:t>OLOMOUC</a:t>
                      </a:r>
                      <a:r>
                        <a:rPr lang="cs-CZ" sz="1100" dirty="0" smtClean="0"/>
                        <a:t>, 1998] [ISBN 80-7182-050-4]. </a:t>
                      </a:r>
                      <a:r>
                        <a:rPr lang="cs-CZ" sz="1100" i="1" dirty="0" smtClean="0"/>
                        <a:t>www.</a:t>
                      </a:r>
                      <a:r>
                        <a:rPr lang="cs-CZ" sz="1100" i="1" dirty="0" err="1" smtClean="0"/>
                        <a:t>skolajecna.cz</a:t>
                      </a:r>
                      <a:r>
                        <a:rPr lang="cs-CZ" sz="1100" dirty="0" smtClean="0"/>
                        <a:t> [online]. [cit. 29.5.2012]. Dostupný na WWW: &lt;http://skolajecna.cz/biologie/Sources/Photogallery_Detail.php?intSource=1&amp;intImageId=292&gt;.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 smtClean="0"/>
                        <a:t>AUTOR NEUVEDEN. </a:t>
                      </a:r>
                      <a:r>
                        <a:rPr lang="pt-BR" sz="1100" i="1" dirty="0" smtClean="0"/>
                        <a:t>www.lidske-smysly.</a:t>
                      </a:r>
                      <a:r>
                        <a:rPr lang="pt-BR" sz="1100" dirty="0" smtClean="0"/>
                        <a:t> [online]. [cit. 29.5.2012]. Dostupný na WWW: &lt;http://www.lidske-smysly.wbs.cz/Cich.html?framebreaker&gt;. </a:t>
                      </a:r>
                      <a:endParaRPr lang="cs-CZ" sz="1100" dirty="0" smtClean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/>
                        <a:t>ARNOLDREINHOLD. </a:t>
                      </a:r>
                      <a:r>
                        <a:rPr lang="cs-CZ" sz="1100" i="1" dirty="0" smtClean="0"/>
                        <a:t>www.</a:t>
                      </a:r>
                      <a:r>
                        <a:rPr lang="cs-CZ" sz="1100" i="1" dirty="0" err="1" smtClean="0"/>
                        <a:t>wikipedia.cz</a:t>
                      </a:r>
                      <a:r>
                        <a:rPr lang="cs-CZ" sz="1100" dirty="0" smtClean="0"/>
                        <a:t> [online]. [cit. 29.5.2012]. Dostupný na WWW: &lt;http://upload.wikimedia.org/wikipedia/commons/a/a6/Tongue.agr.jpg&gt;. </a:t>
                      </a: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31984445"/>
              </p:ext>
            </p:extLst>
          </p:nvPr>
        </p:nvGraphicFramePr>
        <p:xfrm>
          <a:off x="1369036" y="3233738"/>
          <a:ext cx="6405925" cy="2190750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100" dirty="0" smtClean="0"/>
                        <a:t>AUTR NEUVEDEN. </a:t>
                      </a:r>
                      <a:r>
                        <a:rPr lang="cs-CZ" sz="1100" i="1" dirty="0" smtClean="0"/>
                        <a:t>www.</a:t>
                      </a:r>
                      <a:r>
                        <a:rPr lang="cs-CZ" sz="1100" i="1" dirty="0" err="1" smtClean="0"/>
                        <a:t>skola</a:t>
                      </a:r>
                      <a:r>
                        <a:rPr lang="cs-CZ" sz="1100" i="1" dirty="0" smtClean="0"/>
                        <a:t> </a:t>
                      </a:r>
                      <a:r>
                        <a:rPr lang="cs-CZ" sz="1100" i="1" dirty="0" err="1" smtClean="0"/>
                        <a:t>jecna.cz.cz</a:t>
                      </a:r>
                      <a:r>
                        <a:rPr lang="cs-CZ" sz="1100" dirty="0" smtClean="0"/>
                        <a:t> [online]. [cit. 29.5.2012]. Dostupný na WWW: &lt;http://skolajecna.cz/biologie/Sources/Photogallery_Detail.php?intSource=1&amp;intImageId=154&gt;.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/>
                        <a:t>PTACKOVA. </a:t>
                      </a:r>
                      <a:r>
                        <a:rPr lang="cs-CZ" sz="1100" i="1" dirty="0" smtClean="0"/>
                        <a:t>http://ptackova.blog.denik.cz/c/30891/Chut.html</a:t>
                      </a:r>
                      <a:r>
                        <a:rPr lang="cs-CZ" sz="1100" dirty="0" smtClean="0"/>
                        <a:t> [online]. [cit. 29.5.2012]. Dostupný na WWW: &lt;http://ptackova.blog.denik.cz/c/30891/Chut.html&gt;. </a:t>
                      </a:r>
                      <a:endParaRPr lang="cs-CZ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468</Words>
  <Application>Microsoft Office PowerPoint</Application>
  <PresentationFormat>Předvádění na obrazovce (4:3)</PresentationFormat>
  <Paragraphs>100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Smyslová soustava</vt:lpstr>
      <vt:lpstr>Máme všech pět pohromadě</vt:lpstr>
      <vt:lpstr>Smysly </vt:lpstr>
      <vt:lpstr>Hmat </vt:lpstr>
      <vt:lpstr>Snímek 6</vt:lpstr>
      <vt:lpstr>Čich </vt:lpstr>
      <vt:lpstr>Chuť </vt:lpstr>
      <vt:lpstr>Chuťový pohárek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Dum</cp:lastModifiedBy>
  <cp:revision>18</cp:revision>
  <dcterms:created xsi:type="dcterms:W3CDTF">2012-05-29T17:40:49Z</dcterms:created>
  <dcterms:modified xsi:type="dcterms:W3CDTF">2012-05-29T20:23:27Z</dcterms:modified>
</cp:coreProperties>
</file>