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E1902EC-3D59-45F6-BE78-E2EA4A4A1304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A1D34F0-43A6-4D46-A6A1-A59F828B4B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5E1902EC-3D59-45F6-BE78-E2EA4A4A1304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D34F0-43A6-4D46-A6A1-A59F828B4B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5E1902EC-3D59-45F6-BE78-E2EA4A4A1304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6A1D34F0-43A6-4D46-A6A1-A59F828B4BD1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E1902EC-3D59-45F6-BE78-E2EA4A4A1304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A1D34F0-43A6-4D46-A6A1-A59F828B4B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5E1902EC-3D59-45F6-BE78-E2EA4A4A1304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6A1D34F0-43A6-4D46-A6A1-A59F828B4BD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902EC-3D59-45F6-BE78-E2EA4A4A1304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D34F0-43A6-4D46-A6A1-A59F828B4B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E1902EC-3D59-45F6-BE78-E2EA4A4A1304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A1D34F0-43A6-4D46-A6A1-A59F828B4B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5E1902EC-3D59-45F6-BE78-E2EA4A4A1304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6A1D34F0-43A6-4D46-A6A1-A59F828B4BD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5E1902EC-3D59-45F6-BE78-E2EA4A4A1304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6A1D34F0-43A6-4D46-A6A1-A59F828B4BD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902EC-3D59-45F6-BE78-E2EA4A4A1304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D34F0-43A6-4D46-A6A1-A59F828B4B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1902EC-3D59-45F6-BE78-E2EA4A4A1304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1D34F0-43A6-4D46-A6A1-A59F828B4B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5E1902EC-3D59-45F6-BE78-E2EA4A4A1304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6A1D34F0-43A6-4D46-A6A1-A59F828B4BD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9200262"/>
              </p:ext>
            </p:extLst>
          </p:nvPr>
        </p:nvGraphicFramePr>
        <p:xfrm>
          <a:off x="683568" y="5229200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9.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VY_32_INOVACE_17_Názvosloví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kyslíkatých kyselin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Kyslíkaté kyseliny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Jana Melicharová, </a:t>
            </a:r>
          </a:p>
          <a:p>
            <a:endParaRPr lang="cs-CZ" dirty="0"/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583252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Názvosloví – z názvu vzorec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Název kyslíkaté kyseliny je tvořen podstatným jménem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kyselina</a:t>
                </a:r>
                <a:r>
                  <a:rPr lang="cs-CZ" dirty="0" smtClean="0"/>
                  <a:t> a </a:t>
                </a:r>
                <a:r>
                  <a:rPr lang="cs-CZ" b="1" dirty="0" smtClean="0"/>
                  <a:t>přídavným jménem</a:t>
                </a:r>
                <a:endParaRPr lang="cs-CZ" dirty="0" smtClean="0"/>
              </a:p>
              <a:p>
                <a:r>
                  <a:rPr lang="cs-CZ" dirty="0" smtClean="0"/>
                  <a:t>Přídavné jméno je tvořeno z názvu </a:t>
                </a:r>
                <a:r>
                  <a:rPr lang="cs-CZ" b="1" dirty="0" smtClean="0"/>
                  <a:t>kyselinotvorného prvku, </a:t>
                </a:r>
                <a:r>
                  <a:rPr lang="cs-CZ" dirty="0" smtClean="0"/>
                  <a:t>který má zakončení odpovídající </a:t>
                </a:r>
                <a:r>
                  <a:rPr lang="cs-CZ" u="sng" dirty="0" smtClean="0"/>
                  <a:t>oxidačnímu číslu</a:t>
                </a:r>
              </a:p>
              <a:p>
                <a:r>
                  <a:rPr lang="cs-CZ" dirty="0" smtClean="0"/>
                  <a:t>Př.: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kyselina </a:t>
                </a:r>
                <a:r>
                  <a:rPr lang="cs-CZ" dirty="0" smtClean="0"/>
                  <a:t>uhl</a:t>
                </a:r>
                <a:r>
                  <a:rPr lang="cs-CZ" dirty="0" smtClean="0">
                    <a:solidFill>
                      <a:schemeClr val="accent5">
                        <a:lumMod val="75000"/>
                      </a:schemeClr>
                    </a:solidFill>
                  </a:rPr>
                  <a:t>ičitá</a:t>
                </a:r>
              </a:p>
              <a:p>
                <a:r>
                  <a:rPr lang="cs-CZ" dirty="0" smtClean="0">
                    <a:solidFill>
                      <a:schemeClr val="accent5">
                        <a:lumMod val="75000"/>
                      </a:schemeClr>
                    </a:solidFill>
                  </a:rPr>
                  <a:t>                    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i="1">
                            <a:latin typeface="Cambria Math"/>
                          </a:rPr>
                        </m:ctrlPr>
                      </m:sSubSupPr>
                      <m:e>
                        <m:r>
                          <a:rPr lang="cs-CZ" i="1">
                            <a:latin typeface="Cambria Math"/>
                          </a:rPr>
                          <m:t>𝐻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b>
                      <m:sup>
                        <m:r>
                          <a:rPr lang="cs-CZ" i="1">
                            <a:latin typeface="Cambria Math"/>
                          </a:rPr>
                          <m:t>𝐼</m:t>
                        </m:r>
                        <m:r>
                          <a:rPr lang="cs-CZ" i="1">
                            <a:latin typeface="Cambria Math"/>
                          </a:rPr>
                          <m:t> </m:t>
                        </m:r>
                      </m:sup>
                    </m:sSubSup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𝐶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𝐼𝑉</m:t>
                        </m:r>
                      </m:sup>
                    </m:sSup>
                    <m:sSubSup>
                      <m:sSubSupPr>
                        <m:ctrlPr>
                          <a:rPr lang="cs-CZ" i="1" smtClean="0">
                            <a:latin typeface="Cambria Math"/>
                          </a:rPr>
                        </m:ctrlPr>
                      </m:sSubSupPr>
                      <m:e>
                        <m:r>
                          <a:rPr lang="cs-CZ" i="1">
                            <a:latin typeface="Cambria Math"/>
                          </a:rPr>
                          <m:t>𝑂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3</m:t>
                        </m:r>
                      </m:sub>
                      <m:sup>
                        <m:r>
                          <a:rPr lang="cs-CZ" i="1" smtClean="0">
                            <a:latin typeface="Cambria Math"/>
                          </a:rPr>
                          <m:t>−2</m:t>
                        </m:r>
                      </m:sup>
                    </m:sSubSup>
                  </m:oMath>
                </a14:m>
                <a:endParaRPr lang="cs-CZ" dirty="0"/>
              </a:p>
              <a:p>
                <a:endParaRPr lang="cs-CZ" dirty="0"/>
              </a:p>
              <a:p>
                <a:pPr marL="64008" indent="0">
                  <a:buNone/>
                </a:pPr>
                <a:endParaRPr lang="cs-CZ" baseline="-25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t="-1733" r="-2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7818297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Atomy </a:t>
            </a:r>
            <a:r>
              <a:rPr lang="cs-CZ" b="1" dirty="0" smtClean="0">
                <a:solidFill>
                  <a:srgbClr val="FF0000"/>
                </a:solidFill>
              </a:rPr>
              <a:t>vodíku</a:t>
            </a:r>
            <a:r>
              <a:rPr lang="cs-CZ" b="1" dirty="0" smtClean="0"/>
              <a:t> </a:t>
            </a:r>
            <a:r>
              <a:rPr lang="cs-CZ" dirty="0" smtClean="0"/>
              <a:t>mají vždy oxidační číslo </a:t>
            </a:r>
            <a:r>
              <a:rPr lang="cs-CZ" sz="3600" dirty="0" smtClean="0">
                <a:solidFill>
                  <a:srgbClr val="FF0000"/>
                </a:solidFill>
              </a:rPr>
              <a:t>+I</a:t>
            </a:r>
          </a:p>
          <a:p>
            <a:r>
              <a:rPr lang="cs-CZ" b="1" dirty="0" smtClean="0"/>
              <a:t>Atomy </a:t>
            </a:r>
            <a:r>
              <a:rPr lang="cs-CZ" b="1" dirty="0" smtClean="0">
                <a:solidFill>
                  <a:srgbClr val="FF0000"/>
                </a:solidFill>
              </a:rPr>
              <a:t>kyslíku</a:t>
            </a:r>
            <a:r>
              <a:rPr lang="cs-CZ" b="1" dirty="0" smtClean="0"/>
              <a:t> </a:t>
            </a:r>
            <a:r>
              <a:rPr lang="cs-CZ" dirty="0" smtClean="0"/>
              <a:t>mají vždy oxidační číslo </a:t>
            </a:r>
            <a:r>
              <a:rPr lang="cs-CZ" sz="3600" dirty="0" smtClean="0">
                <a:solidFill>
                  <a:srgbClr val="FF0000"/>
                </a:solidFill>
              </a:rPr>
              <a:t>-II</a:t>
            </a:r>
          </a:p>
          <a:p>
            <a:r>
              <a:rPr lang="cs-CZ" b="1" dirty="0" smtClean="0"/>
              <a:t>Atom kyselinotvorného prvku</a:t>
            </a:r>
            <a:r>
              <a:rPr lang="cs-CZ" dirty="0" smtClean="0"/>
              <a:t> může mít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oxidační číslo </a:t>
            </a:r>
            <a:r>
              <a:rPr lang="cs-CZ" dirty="0" smtClean="0">
                <a:solidFill>
                  <a:srgbClr val="FF0000"/>
                </a:solidFill>
              </a:rPr>
              <a:t>+I</a:t>
            </a:r>
            <a:r>
              <a:rPr lang="cs-CZ" dirty="0" smtClean="0"/>
              <a:t> až </a:t>
            </a:r>
            <a:r>
              <a:rPr lang="cs-CZ" dirty="0" smtClean="0">
                <a:solidFill>
                  <a:srgbClr val="FF0000"/>
                </a:solidFill>
              </a:rPr>
              <a:t>+VIII</a:t>
            </a:r>
          </a:p>
          <a:p>
            <a:r>
              <a:rPr lang="cs-CZ" b="1" dirty="0" smtClean="0"/>
              <a:t>Vzorec kyslíkaté kyseliny </a:t>
            </a:r>
            <a:r>
              <a:rPr lang="cs-CZ" dirty="0" smtClean="0"/>
              <a:t>zapisujeme</a:t>
            </a:r>
            <a:r>
              <a:rPr lang="cs-CZ" b="1" dirty="0" smtClean="0"/>
              <a:t> </a:t>
            </a:r>
          </a:p>
          <a:p>
            <a:pPr marL="64008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značkami prvků v pořadí </a:t>
            </a:r>
            <a:r>
              <a:rPr lang="cs-CZ" b="1" dirty="0" smtClean="0">
                <a:solidFill>
                  <a:srgbClr val="FF0000"/>
                </a:solidFill>
              </a:rPr>
              <a:t>HXO </a:t>
            </a:r>
            <a:r>
              <a:rPr lang="cs-CZ" dirty="0" smtClean="0"/>
              <a:t>(H – vodík,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X – kyselinotvorný prvek, O – kyslík)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6560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1)Tvorba vzorce kyseliny z </a:t>
            </a:r>
            <a:br>
              <a:rPr lang="cs-CZ" sz="3200" dirty="0" smtClean="0"/>
            </a:br>
            <a:r>
              <a:rPr lang="cs-CZ" sz="3200" dirty="0" smtClean="0"/>
              <a:t>názvu(výpočtem z oxidačních čísel)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1609844"/>
              </p:ext>
            </p:extLst>
          </p:nvPr>
        </p:nvGraphicFramePr>
        <p:xfrm>
          <a:off x="457200" y="1882775"/>
          <a:ext cx="8229600" cy="47682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26768"/>
                <a:gridCol w="2160240"/>
                <a:gridCol w="22425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postup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Příklad 1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Příklad 2</a:t>
                      </a:r>
                      <a:endParaRPr lang="cs-CZ" sz="1600" dirty="0"/>
                    </a:p>
                  </a:txBody>
                  <a:tcPr/>
                </a:tc>
              </a:tr>
              <a:tr h="455305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kyseliny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Kyselina dusičná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Kyselina sírová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Zápis značek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HNO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HSO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Určení oxidačních čísel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H               I</a:t>
                      </a:r>
                    </a:p>
                    <a:p>
                      <a:r>
                        <a:rPr lang="cs-CZ" sz="1600" dirty="0" smtClean="0"/>
                        <a:t>N</a:t>
                      </a:r>
                      <a:r>
                        <a:rPr lang="cs-CZ" sz="1600" baseline="300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V</a:t>
                      </a:r>
                      <a:r>
                        <a:rPr lang="cs-CZ" sz="1600" dirty="0" smtClean="0"/>
                        <a:t>             dus</a:t>
                      </a:r>
                      <a:r>
                        <a:rPr lang="cs-CZ" sz="16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ičná</a:t>
                      </a:r>
                    </a:p>
                    <a:p>
                      <a:r>
                        <a:rPr lang="cs-CZ" sz="1600" dirty="0" smtClean="0">
                          <a:solidFill>
                            <a:schemeClr val="bg1"/>
                          </a:solidFill>
                        </a:rPr>
                        <a:t>O              -II</a:t>
                      </a:r>
                      <a:r>
                        <a:rPr lang="cs-CZ" sz="1600" dirty="0" smtClean="0"/>
                        <a:t>      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H                  I</a:t>
                      </a:r>
                    </a:p>
                    <a:p>
                      <a:r>
                        <a:rPr lang="cs-CZ" sz="1600" dirty="0" smtClean="0"/>
                        <a:t>S</a:t>
                      </a:r>
                      <a:r>
                        <a:rPr lang="cs-CZ" sz="1600" baseline="300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V</a:t>
                      </a:r>
                      <a:r>
                        <a:rPr lang="cs-CZ" sz="1600" baseline="3000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I </a:t>
                      </a:r>
                      <a:r>
                        <a:rPr lang="cs-CZ" sz="1600" baseline="30000" dirty="0" smtClean="0"/>
                        <a:t>                       </a:t>
                      </a:r>
                      <a:r>
                        <a:rPr lang="cs-CZ" sz="1600" baseline="0" dirty="0" smtClean="0"/>
                        <a:t>sír</a:t>
                      </a:r>
                      <a:r>
                        <a:rPr lang="cs-CZ" sz="16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ová</a:t>
                      </a:r>
                    </a:p>
                    <a:p>
                      <a:r>
                        <a:rPr lang="cs-CZ" sz="1600" baseline="0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r>
                        <a:rPr lang="cs-CZ" sz="1600" baseline="30000" dirty="0" smtClean="0"/>
                        <a:t>                         </a:t>
                      </a:r>
                      <a:r>
                        <a:rPr lang="cs-CZ" sz="1600" baseline="0" dirty="0" smtClean="0"/>
                        <a:t>-II</a:t>
                      </a:r>
                      <a:r>
                        <a:rPr lang="cs-CZ" sz="1600" baseline="30000" dirty="0" smtClean="0"/>
                        <a:t>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Určení počtu vodíkových atomů(oxidační číslo kyselinotvorného prvku je liché – vodík je</a:t>
                      </a:r>
                      <a:r>
                        <a:rPr lang="cs-CZ" sz="1600" baseline="0" dirty="0" smtClean="0"/>
                        <a:t> 1</a:t>
                      </a:r>
                      <a:r>
                        <a:rPr lang="cs-CZ" sz="1600" dirty="0" smtClean="0"/>
                        <a:t>, pokud je sudé –</a:t>
                      </a:r>
                      <a:r>
                        <a:rPr lang="cs-CZ" sz="1600" baseline="0" dirty="0" smtClean="0"/>
                        <a:t> je počet vodíků 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 smtClean="0"/>
                    </a:p>
                    <a:p>
                      <a:endParaRPr lang="cs-CZ" sz="1600" dirty="0" smtClean="0"/>
                    </a:p>
                    <a:p>
                      <a:r>
                        <a:rPr lang="cs-CZ" sz="1600" dirty="0" smtClean="0"/>
                        <a:t>  H</a:t>
                      </a:r>
                      <a:r>
                        <a:rPr lang="cs-CZ" sz="1600" baseline="30000" dirty="0" smtClean="0"/>
                        <a:t>I</a:t>
                      </a:r>
                      <a:r>
                        <a:rPr lang="cs-CZ" sz="1600" baseline="0" dirty="0" smtClean="0"/>
                        <a:t>N</a:t>
                      </a:r>
                      <a:r>
                        <a:rPr lang="cs-CZ" sz="1600" baseline="30000" dirty="0" smtClean="0"/>
                        <a:t>V</a:t>
                      </a:r>
                      <a:r>
                        <a:rPr lang="cs-CZ" sz="1600" baseline="0" dirty="0" smtClean="0"/>
                        <a:t>O</a:t>
                      </a:r>
                      <a:r>
                        <a:rPr lang="cs-CZ" sz="1600" baseline="30000" dirty="0" smtClean="0"/>
                        <a:t>-II</a:t>
                      </a:r>
                      <a:endParaRPr lang="cs-CZ" sz="16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600" dirty="0" smtClean="0"/>
                    </a:p>
                    <a:p>
                      <a:r>
                        <a:rPr lang="cs-CZ" sz="1600" dirty="0" smtClean="0"/>
                        <a:t>             </a:t>
                      </a:r>
                    </a:p>
                    <a:p>
                      <a:r>
                        <a:rPr lang="cs-CZ" sz="1600" dirty="0" smtClean="0"/>
                        <a:t>H</a:t>
                      </a:r>
                      <a:r>
                        <a:rPr lang="cs-CZ" sz="1600" baseline="30000" dirty="0" smtClean="0"/>
                        <a:t>I</a:t>
                      </a:r>
                      <a:r>
                        <a:rPr lang="cs-CZ" sz="1600" baseline="-25000" dirty="0" smtClean="0"/>
                        <a:t>2</a:t>
                      </a:r>
                      <a:r>
                        <a:rPr lang="cs-CZ" sz="1600" baseline="0" dirty="0" smtClean="0"/>
                        <a:t>S</a:t>
                      </a:r>
                      <a:r>
                        <a:rPr lang="cs-CZ" sz="1600" baseline="30000" dirty="0" smtClean="0"/>
                        <a:t>VI</a:t>
                      </a:r>
                      <a:r>
                        <a:rPr lang="cs-CZ" sz="1600" baseline="0" dirty="0" smtClean="0"/>
                        <a:t>O</a:t>
                      </a:r>
                      <a:r>
                        <a:rPr lang="cs-CZ" sz="1600" baseline="30000" dirty="0" smtClean="0"/>
                        <a:t>-II</a:t>
                      </a:r>
                      <a:endParaRPr lang="cs-CZ" sz="1600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Určení počtu kyslíkových atomů. Součet oxidačních čísel všech atomů ve sloučenině je vždy roven </a:t>
                      </a:r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nule</a:t>
                      </a:r>
                      <a:r>
                        <a:rPr lang="cs-CZ" sz="1600" dirty="0" smtClean="0"/>
                        <a:t>.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H</a:t>
                      </a:r>
                      <a:r>
                        <a:rPr lang="cs-CZ" sz="1600" baseline="30000" dirty="0" smtClean="0"/>
                        <a:t>I</a:t>
                      </a:r>
                      <a:r>
                        <a:rPr lang="cs-CZ" sz="1600" baseline="0" dirty="0" smtClean="0"/>
                        <a:t>N</a:t>
                      </a:r>
                      <a:r>
                        <a:rPr lang="cs-CZ" sz="1600" baseline="30000" dirty="0" smtClean="0"/>
                        <a:t>V</a:t>
                      </a:r>
                      <a:r>
                        <a:rPr lang="cs-CZ" sz="1600" baseline="0" dirty="0" smtClean="0"/>
                        <a:t>O</a:t>
                      </a:r>
                      <a:r>
                        <a:rPr lang="cs-CZ" sz="1600" baseline="30000" dirty="0" smtClean="0"/>
                        <a:t>-II</a:t>
                      </a:r>
                    </a:p>
                    <a:p>
                      <a:r>
                        <a:rPr lang="cs-CZ" sz="1600" baseline="0" dirty="0" smtClean="0"/>
                        <a:t>1+5+</a:t>
                      </a:r>
                      <a:r>
                        <a:rPr lang="cs-CZ" sz="1600" baseline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?</a:t>
                      </a:r>
                      <a:r>
                        <a:rPr lang="cs-CZ" sz="1600" baseline="0" dirty="0" smtClean="0"/>
                        <a:t>x(-2) = 0</a:t>
                      </a:r>
                    </a:p>
                    <a:p>
                      <a:r>
                        <a:rPr lang="cs-CZ" sz="1600" baseline="0" dirty="0" smtClean="0"/>
                        <a:t>1+5+</a:t>
                      </a:r>
                      <a:r>
                        <a:rPr lang="cs-CZ" sz="1600" baseline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3</a:t>
                      </a:r>
                      <a:r>
                        <a:rPr lang="cs-CZ" sz="1600" baseline="0" dirty="0" smtClean="0">
                          <a:solidFill>
                            <a:schemeClr val="bg1"/>
                          </a:solidFill>
                        </a:rPr>
                        <a:t>x(-2) = 0</a:t>
                      </a:r>
                      <a:endParaRPr lang="cs-CZ" sz="1600" baseline="0" dirty="0">
                        <a:solidFill>
                          <a:schemeClr val="accent5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H</a:t>
                      </a:r>
                      <a:r>
                        <a:rPr lang="cs-CZ" sz="1600" dirty="0" smtClean="0">
                          <a:solidFill>
                            <a:schemeClr val="bg1"/>
                          </a:solidFill>
                        </a:rPr>
                        <a:t> S</a:t>
                      </a:r>
                      <a:r>
                        <a:rPr lang="cs-CZ" sz="1600" baseline="30000" dirty="0" smtClean="0">
                          <a:solidFill>
                            <a:schemeClr val="bg1"/>
                          </a:solidFill>
                        </a:rPr>
                        <a:t>VI</a:t>
                      </a:r>
                      <a:r>
                        <a:rPr lang="cs-CZ" sz="1600" baseline="0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r>
                        <a:rPr lang="cs-CZ" sz="1600" baseline="30000" dirty="0" smtClean="0">
                          <a:solidFill>
                            <a:schemeClr val="bg1"/>
                          </a:solidFill>
                        </a:rPr>
                        <a:t>-II</a:t>
                      </a:r>
                    </a:p>
                    <a:p>
                      <a:r>
                        <a:rPr lang="cs-CZ" sz="1600" baseline="0" dirty="0" smtClean="0">
                          <a:solidFill>
                            <a:schemeClr val="bg1"/>
                          </a:solidFill>
                        </a:rPr>
                        <a:t>2x1+6+</a:t>
                      </a:r>
                      <a:r>
                        <a:rPr lang="cs-CZ" sz="16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?</a:t>
                      </a:r>
                      <a:r>
                        <a:rPr lang="cs-CZ" sz="1600" baseline="0" dirty="0" smtClean="0">
                          <a:solidFill>
                            <a:schemeClr val="bg1"/>
                          </a:solidFill>
                        </a:rPr>
                        <a:t>x(-2) = 0</a:t>
                      </a:r>
                    </a:p>
                    <a:p>
                      <a:r>
                        <a:rPr lang="cs-CZ" sz="1600" baseline="0" dirty="0" smtClean="0">
                          <a:solidFill>
                            <a:schemeClr val="bg1"/>
                          </a:solidFill>
                        </a:rPr>
                        <a:t>2+6+</a:t>
                      </a:r>
                      <a:r>
                        <a:rPr lang="cs-CZ" sz="1600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4</a:t>
                      </a:r>
                      <a:r>
                        <a:rPr lang="cs-CZ" sz="1600" baseline="0" dirty="0" smtClean="0">
                          <a:solidFill>
                            <a:schemeClr val="bg1"/>
                          </a:solidFill>
                        </a:rPr>
                        <a:t>x(-2) = 0</a:t>
                      </a:r>
                      <a:endParaRPr lang="cs-CZ" sz="1600" baseline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Vzorec kyseliny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HNO</a:t>
                      </a:r>
                      <a:r>
                        <a:rPr lang="cs-CZ" sz="1600" baseline="-25000" dirty="0" smtClean="0"/>
                        <a:t>3</a:t>
                      </a:r>
                      <a:endParaRPr lang="cs-CZ" sz="16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H</a:t>
                      </a:r>
                      <a:r>
                        <a:rPr lang="cs-CZ" sz="1600" baseline="-25000" dirty="0" smtClean="0"/>
                        <a:t>2</a:t>
                      </a:r>
                      <a:r>
                        <a:rPr lang="cs-CZ" sz="1600" dirty="0" smtClean="0"/>
                        <a:t>SO</a:t>
                      </a:r>
                      <a:r>
                        <a:rPr lang="cs-CZ" sz="1600" baseline="-25000" dirty="0" smtClean="0"/>
                        <a:t>4</a:t>
                      </a:r>
                      <a:endParaRPr lang="cs-CZ" sz="1600" baseline="-25000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6" name="Přímá spojnice se šipkou 5"/>
          <p:cNvCxnSpPr/>
          <p:nvPr/>
        </p:nvCxnSpPr>
        <p:spPr>
          <a:xfrm>
            <a:off x="4590002" y="3266593"/>
            <a:ext cx="70207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4698014" y="3546208"/>
            <a:ext cx="594066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617005" y="3764327"/>
            <a:ext cx="67507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6804248" y="3266593"/>
            <a:ext cx="720080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6707088" y="3546208"/>
            <a:ext cx="9144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6761259" y="3764327"/>
            <a:ext cx="860229" cy="16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 flipH="1">
            <a:off x="6632031" y="4460238"/>
            <a:ext cx="45719" cy="5844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605742" y="5162530"/>
            <a:ext cx="144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I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2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507027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Tvorba vzorce kyseliny z oxidu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příslušnému oxidu přičteme molekulu vody</a:t>
            </a:r>
          </a:p>
          <a:p>
            <a:r>
              <a:rPr lang="cs-CZ" dirty="0" smtClean="0"/>
              <a:t>Př.: SO</a:t>
            </a:r>
            <a:r>
              <a:rPr lang="cs-CZ" baseline="-25000" dirty="0" smtClean="0"/>
              <a:t>3 </a:t>
            </a:r>
            <a:r>
              <a:rPr lang="cs-CZ" dirty="0" smtClean="0"/>
              <a:t>+ H</a:t>
            </a:r>
            <a:r>
              <a:rPr lang="cs-CZ" baseline="-25000" dirty="0" smtClean="0"/>
              <a:t>2</a:t>
            </a:r>
            <a:r>
              <a:rPr lang="cs-CZ" dirty="0" smtClean="0"/>
              <a:t>O       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</a:p>
          <a:p>
            <a:pPr marL="64008" indent="0">
              <a:buNone/>
            </a:pPr>
            <a:r>
              <a:rPr lang="cs-CZ" baseline="-25000" dirty="0" smtClean="0"/>
              <a:t>         </a:t>
            </a:r>
            <a:r>
              <a:rPr lang="cs-CZ" dirty="0" smtClean="0"/>
              <a:t>oxid sírový         kyselina sírová</a:t>
            </a:r>
          </a:p>
          <a:p>
            <a:pPr marL="64008" indent="0">
              <a:buNone/>
            </a:pPr>
            <a:endParaRPr lang="cs-CZ" dirty="0"/>
          </a:p>
          <a:p>
            <a:r>
              <a:rPr lang="cs-CZ" dirty="0" smtClean="0"/>
              <a:t>      CO</a:t>
            </a:r>
            <a:r>
              <a:rPr lang="cs-CZ" baseline="-25000" dirty="0" smtClean="0"/>
              <a:t>2 </a:t>
            </a:r>
            <a:r>
              <a:rPr lang="cs-CZ" dirty="0" smtClean="0"/>
              <a:t>+ H</a:t>
            </a:r>
            <a:r>
              <a:rPr lang="cs-CZ" baseline="-25000" dirty="0" smtClean="0"/>
              <a:t>2</a:t>
            </a:r>
            <a:r>
              <a:rPr lang="cs-CZ" dirty="0" smtClean="0"/>
              <a:t>O        H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</a:t>
            </a:r>
          </a:p>
          <a:p>
            <a:pPr marL="64008" indent="0">
              <a:buNone/>
            </a:pPr>
            <a:r>
              <a:rPr lang="cs-CZ" baseline="-25000" dirty="0"/>
              <a:t> </a:t>
            </a:r>
            <a:r>
              <a:rPr lang="cs-CZ" baseline="-25000" dirty="0" smtClean="0"/>
              <a:t>          </a:t>
            </a:r>
            <a:r>
              <a:rPr lang="cs-CZ" dirty="0" smtClean="0"/>
              <a:t>oxid uhličitý      kyselina uhličitá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563888" y="3212976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635896" y="4869160"/>
            <a:ext cx="62636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810895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3) Tvorba názvu kyseliny z jejího vzorce (výpočtem z oxidačních čísel)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340780"/>
              </p:ext>
            </p:extLst>
          </p:nvPr>
        </p:nvGraphicFramePr>
        <p:xfrm>
          <a:off x="457200" y="1882775"/>
          <a:ext cx="8229600" cy="3581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38736"/>
                <a:gridCol w="2304256"/>
                <a:gridCol w="23866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Příklad</a:t>
                      </a:r>
                      <a:r>
                        <a:rPr lang="cs-CZ" baseline="0" dirty="0" smtClean="0"/>
                        <a:t>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Příklad 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Vzorec kyseliny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HClO</a:t>
                      </a:r>
                      <a:r>
                        <a:rPr lang="cs-CZ" baseline="-25000" dirty="0" smtClean="0"/>
                        <a:t>4</a:t>
                      </a:r>
                      <a:endParaRPr lang="cs-CZ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r>
                        <a:rPr lang="cs-CZ" baseline="-25000" dirty="0" smtClean="0"/>
                        <a:t>2</a:t>
                      </a:r>
                      <a:r>
                        <a:rPr lang="cs-CZ" dirty="0" smtClean="0"/>
                        <a:t>SiO</a:t>
                      </a:r>
                      <a:r>
                        <a:rPr lang="cs-CZ" baseline="-25000" dirty="0" smtClean="0"/>
                        <a:t>3</a:t>
                      </a:r>
                      <a:endParaRPr lang="cs-CZ" baseline="-25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Určení</a:t>
                      </a:r>
                      <a:r>
                        <a:rPr lang="cs-CZ" baseline="0" dirty="0" smtClean="0"/>
                        <a:t> známých oxidačních čísel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             I</a:t>
                      </a:r>
                    </a:p>
                    <a:p>
                      <a:r>
                        <a:rPr lang="cs-CZ" dirty="0" smtClean="0"/>
                        <a:t>O            -II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           I</a:t>
                      </a:r>
                    </a:p>
                    <a:p>
                      <a:r>
                        <a:rPr lang="cs-CZ" dirty="0" smtClean="0"/>
                        <a:t>O</a:t>
                      </a:r>
                      <a:r>
                        <a:rPr lang="cs-CZ" baseline="0" dirty="0" smtClean="0"/>
                        <a:t>          -II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Určení oxidačního čísla kyselinotvorného prvku.                 (Součet oxid. čísel musí být roven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u="sng" baseline="0" dirty="0" smtClean="0"/>
                        <a:t>nule)                                         </a:t>
                      </a:r>
                      <a:endParaRPr lang="cs-CZ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</a:t>
                      </a:r>
                      <a:r>
                        <a:rPr lang="cs-CZ" baseline="30000" dirty="0" err="1" smtClean="0"/>
                        <a:t>I</a:t>
                      </a:r>
                      <a:r>
                        <a:rPr lang="cs-CZ" baseline="0" dirty="0" err="1" smtClean="0"/>
                        <a:t>Cl</a:t>
                      </a:r>
                      <a:r>
                        <a:rPr lang="cs-CZ" baseline="30000" dirty="0" err="1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?</a:t>
                      </a:r>
                      <a:r>
                        <a:rPr lang="cs-CZ" baseline="0" dirty="0" err="1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1 + </a:t>
                      </a:r>
                      <a:r>
                        <a:rPr lang="cs-CZ" baseline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? 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+ 4x (-2) = 0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        1 + </a:t>
                      </a:r>
                      <a:r>
                        <a:rPr lang="cs-CZ" baseline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7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–  8 = 0</a:t>
                      </a:r>
                      <a:endParaRPr lang="cs-CZ" baseline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Si</a:t>
                      </a:r>
                      <a:r>
                        <a:rPr lang="cs-CZ" baseline="30000" dirty="0" err="1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?</a:t>
                      </a:r>
                      <a:r>
                        <a:rPr lang="cs-CZ" baseline="0" dirty="0" err="1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baseline="0" dirty="0" smtClean="0">
                        <a:solidFill>
                          <a:schemeClr val="bg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2 x 1 + </a:t>
                      </a:r>
                      <a:r>
                        <a:rPr lang="cs-CZ" baseline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?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+3x (-2) = 0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             2 + </a:t>
                      </a:r>
                      <a:r>
                        <a:rPr lang="cs-CZ" baseline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4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– 6 = 0</a:t>
                      </a:r>
                      <a:endParaRPr lang="cs-CZ" baseline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Určení zakončení přídavného jména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Cl</a:t>
                      </a:r>
                      <a:r>
                        <a:rPr lang="cs-CZ" baseline="30000" dirty="0" err="1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VII</a:t>
                      </a:r>
                      <a:r>
                        <a:rPr lang="cs-CZ" baseline="3000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                 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chloristá</a:t>
                      </a:r>
                      <a:endParaRPr lang="cs-CZ" baseline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err="1" smtClean="0"/>
                        <a:t>Si</a:t>
                      </a:r>
                      <a:r>
                        <a:rPr lang="cs-CZ" baseline="30000" dirty="0" err="1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IV</a:t>
                      </a:r>
                      <a:r>
                        <a:rPr lang="cs-CZ" baseline="3000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                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křemičitá</a:t>
                      </a:r>
                      <a:endParaRPr lang="cs-CZ" baseline="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kyseliny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Kyselina chloristá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Kyselina</a:t>
                      </a:r>
                      <a:r>
                        <a:rPr lang="cs-CZ" baseline="0" dirty="0" smtClean="0"/>
                        <a:t> křemičitá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716016" y="3228054"/>
            <a:ext cx="3676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-II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4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35041" y="3268826"/>
            <a:ext cx="2660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aseline="30000" dirty="0" smtClean="0">
                <a:solidFill>
                  <a:schemeClr val="bg1"/>
                </a:solidFill>
              </a:rPr>
              <a:t>I</a:t>
            </a:r>
          </a:p>
          <a:p>
            <a:r>
              <a:rPr lang="cs-CZ" sz="1200" dirty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948264" y="3250275"/>
            <a:ext cx="3808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-II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3</a:t>
            </a:r>
            <a:endParaRPr lang="cs-CZ" sz="1200" dirty="0">
              <a:solidFill>
                <a:schemeClr val="bg1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528457" y="4653136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6804248" y="4675651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355976" y="2852936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355976" y="3068960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6701101" y="2852936"/>
            <a:ext cx="4572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6701101" y="3068960"/>
            <a:ext cx="4572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361613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 názvům kyselin napište vzorce: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    kyselina dusitá, kyselina siřičitá,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    kyselina chlorná, kyselina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    bromovodíková</a:t>
            </a:r>
          </a:p>
          <a:p>
            <a:r>
              <a:rPr lang="cs-CZ" dirty="0" smtClean="0"/>
              <a:t>2) Ke vzorcům kyselin napište jejich názvy: HIO</a:t>
            </a:r>
            <a:r>
              <a:rPr lang="cs-CZ" baseline="-25000" dirty="0" smtClean="0"/>
              <a:t>4</a:t>
            </a:r>
            <a:r>
              <a:rPr lang="cs-CZ" dirty="0" smtClean="0"/>
              <a:t>, HPO</a:t>
            </a:r>
            <a:r>
              <a:rPr lang="cs-CZ" baseline="-25000" dirty="0" smtClean="0"/>
              <a:t>3</a:t>
            </a:r>
            <a:r>
              <a:rPr lang="cs-CZ" dirty="0" smtClean="0"/>
              <a:t>, H</a:t>
            </a:r>
            <a:r>
              <a:rPr lang="cs-CZ" baseline="-25000" dirty="0" smtClean="0"/>
              <a:t>2</a:t>
            </a:r>
            <a:r>
              <a:rPr lang="cs-CZ" dirty="0" smtClean="0"/>
              <a:t>MnO</a:t>
            </a:r>
            <a:r>
              <a:rPr lang="cs-CZ" baseline="-25000" dirty="0" smtClean="0"/>
              <a:t>4</a:t>
            </a:r>
            <a:r>
              <a:rPr lang="cs-CZ" dirty="0" smtClean="0"/>
              <a:t>, HClO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34855886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HNO</a:t>
            </a:r>
            <a:r>
              <a:rPr lang="cs-CZ" baseline="-25000" dirty="0" smtClean="0"/>
              <a:t>2</a:t>
            </a:r>
            <a:r>
              <a:rPr lang="cs-CZ" dirty="0" smtClean="0"/>
              <a:t>,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3</a:t>
            </a:r>
            <a:r>
              <a:rPr lang="cs-CZ" dirty="0" smtClean="0"/>
              <a:t>, </a:t>
            </a:r>
            <a:r>
              <a:rPr lang="cs-CZ" dirty="0" err="1" smtClean="0"/>
              <a:t>HClO</a:t>
            </a:r>
            <a:r>
              <a:rPr lang="cs-CZ" dirty="0" smtClean="0"/>
              <a:t>, </a:t>
            </a:r>
            <a:r>
              <a:rPr lang="cs-CZ" dirty="0" err="1" smtClean="0"/>
              <a:t>HBr</a:t>
            </a:r>
            <a:r>
              <a:rPr lang="cs-CZ" dirty="0" smtClean="0"/>
              <a:t> </a:t>
            </a:r>
          </a:p>
          <a:p>
            <a:r>
              <a:rPr lang="cs-CZ" dirty="0" smtClean="0"/>
              <a:t>2) kyselina jodistá, kyselina fosforečná,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    kyselina manganová, kyselina chloritá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769142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solidFill>
                  <a:srgbClr val="009999"/>
                </a:solidFill>
              </a:rPr>
              <a:t>Josef Mach, Irena </a:t>
            </a:r>
            <a:r>
              <a:rPr lang="cs-CZ" u="sng" dirty="0" err="1">
                <a:solidFill>
                  <a:srgbClr val="009999"/>
                </a:solidFill>
              </a:rPr>
              <a:t>Plucková</a:t>
            </a:r>
            <a:r>
              <a:rPr lang="cs-CZ" u="sng" dirty="0">
                <a:solidFill>
                  <a:srgbClr val="009999"/>
                </a:solidFill>
              </a:rPr>
              <a:t>, Jiří </a:t>
            </a:r>
            <a:r>
              <a:rPr lang="cs-CZ" u="sng" dirty="0" err="1">
                <a:solidFill>
                  <a:srgbClr val="009999"/>
                </a:solidFill>
              </a:rPr>
              <a:t>Šibor</a:t>
            </a:r>
            <a:r>
              <a:rPr lang="cs-CZ" u="sng" dirty="0">
                <a:solidFill>
                  <a:srgbClr val="009999"/>
                </a:solidFill>
              </a:rPr>
              <a:t>: Chemie (Úvod do obecné a </a:t>
            </a:r>
            <a:r>
              <a:rPr lang="cs-CZ" u="sng">
                <a:solidFill>
                  <a:srgbClr val="009999"/>
                </a:solidFill>
              </a:rPr>
              <a:t>anorganické </a:t>
            </a:r>
            <a:r>
              <a:rPr lang="cs-CZ" u="sng" smtClean="0">
                <a:solidFill>
                  <a:srgbClr val="009999"/>
                </a:solidFill>
              </a:rPr>
              <a:t>chemie), </a:t>
            </a:r>
            <a:r>
              <a:rPr lang="cs-CZ" u="sng" dirty="0">
                <a:solidFill>
                  <a:srgbClr val="009999"/>
                </a:solidFill>
              </a:rPr>
              <a:t>naklad. Nová škola</a:t>
            </a:r>
          </a:p>
          <a:p>
            <a:pPr marL="0" indent="0">
              <a:buNone/>
            </a:pPr>
            <a:endParaRPr lang="cs-CZ" dirty="0">
              <a:solidFill>
                <a:srgbClr val="009999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62705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158</TotalTime>
  <Words>491</Words>
  <Application>Microsoft Office PowerPoint</Application>
  <PresentationFormat>Předvádění na obrazovce (4:3)</PresentationFormat>
  <Paragraphs>110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Prezentace aplikace PowerPoint</vt:lpstr>
      <vt:lpstr>Kyslíkaté kyseliny</vt:lpstr>
      <vt:lpstr>Názvosloví – z názvu vzorec</vt:lpstr>
      <vt:lpstr>Prezentace aplikace PowerPoint</vt:lpstr>
      <vt:lpstr>1)Tvorba vzorce kyseliny z  názvu(výpočtem z oxidačních čísel)</vt:lpstr>
      <vt:lpstr>2) Tvorba vzorce kyseliny z oxidu</vt:lpstr>
      <vt:lpstr>3) Tvorba názvu kyseliny z jejího vzorce (výpočtem z oxidačních čísel)</vt:lpstr>
      <vt:lpstr>Procvičování</vt:lpstr>
      <vt:lpstr>Správné řešení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Kyslíkaté kyseliny</dc:title>
  <dc:creator>OEM</dc:creator>
  <cp:lastModifiedBy>OEM</cp:lastModifiedBy>
  <cp:revision>19</cp:revision>
  <dcterms:created xsi:type="dcterms:W3CDTF">2011-08-23T20:02:34Z</dcterms:created>
  <dcterms:modified xsi:type="dcterms:W3CDTF">2011-09-04T12:28:37Z</dcterms:modified>
</cp:coreProperties>
</file>