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6347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001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158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995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469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817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620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659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1992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5270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812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4000"/>
            <a:duotone>
              <a:schemeClr val="accent5">
                <a:shade val="45000"/>
                <a:satMod val="135000"/>
              </a:schemeClr>
              <a:prstClr val="white"/>
            </a:duotone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BE1E3-272D-4100-9731-D596C12DD7C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3020B-5BB6-4ADA-A24A-1F0F6870CA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589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8000"/>
            <a:duotone>
              <a:schemeClr val="accent5">
                <a:shade val="45000"/>
                <a:satMod val="135000"/>
              </a:schemeClr>
              <a:prstClr val="white"/>
            </a:duotone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9126041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Členy u názvů míst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Articles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with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place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names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vytvoří ucelený přehled o základních pravidlech použití členů u názvů míst. Nabyté znalosti prakticky procvičí.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ČLENY U NÁZVŮ MÍST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Articles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place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names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968232" y="1722564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VY_22_INOVACE_51.AJ.8</a:t>
            </a:r>
          </a:p>
        </p:txBody>
      </p:sp>
    </p:spTree>
    <p:extLst>
      <p:ext uri="{BB962C8B-B14F-4D97-AF65-F5344CB8AC3E}">
        <p14:creationId xmlns:p14="http://schemas.microsoft.com/office/powerpoint/2010/main" xmlns="" val="89834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8000"/>
            <a:duotone>
              <a:schemeClr val="accent5">
                <a:shade val="45000"/>
                <a:satMod val="135000"/>
              </a:schemeClr>
              <a:prstClr val="white"/>
            </a:duotone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62880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800" b="1" dirty="0" err="1" smtClean="0">
                <a:latin typeface="Bell MT" pitchFamily="18" charset="0"/>
              </a:rPr>
              <a:t>Articles</a:t>
            </a:r>
            <a:r>
              <a:rPr lang="cs-CZ" sz="4800" b="1" dirty="0" smtClean="0">
                <a:latin typeface="Bell MT" pitchFamily="18" charset="0"/>
              </a:rPr>
              <a:t> </a:t>
            </a:r>
            <a:r>
              <a:rPr lang="cs-CZ" sz="4800" b="1" dirty="0" err="1" smtClean="0">
                <a:latin typeface="Bell MT" pitchFamily="18" charset="0"/>
              </a:rPr>
              <a:t>with</a:t>
            </a:r>
            <a:r>
              <a:rPr lang="cs-CZ" sz="4800" b="1" dirty="0" smtClean="0">
                <a:latin typeface="Bell MT" pitchFamily="18" charset="0"/>
              </a:rPr>
              <a:t> </a:t>
            </a:r>
            <a:r>
              <a:rPr lang="cs-CZ" sz="4800" b="1" dirty="0" err="1" smtClean="0">
                <a:latin typeface="Bell MT" pitchFamily="18" charset="0"/>
              </a:rPr>
              <a:t>names</a:t>
            </a:r>
            <a:r>
              <a:rPr lang="cs-CZ" sz="4800" b="1" dirty="0" smtClean="0">
                <a:latin typeface="Bell MT" pitchFamily="18" charset="0"/>
              </a:rPr>
              <a:t> </a:t>
            </a:r>
            <a:r>
              <a:rPr lang="cs-CZ" sz="4800" b="1" dirty="0" err="1" smtClean="0">
                <a:latin typeface="Bell MT" pitchFamily="18" charset="0"/>
              </a:rPr>
              <a:t>of</a:t>
            </a:r>
            <a:r>
              <a:rPr lang="cs-CZ" sz="4800" b="1" dirty="0" smtClean="0">
                <a:latin typeface="Bell MT" pitchFamily="18" charset="0"/>
              </a:rPr>
              <a:t> </a:t>
            </a:r>
            <a:r>
              <a:rPr lang="cs-CZ" sz="4800" b="1" dirty="0" err="1" smtClean="0">
                <a:latin typeface="Bell MT" pitchFamily="18" charset="0"/>
              </a:rPr>
              <a:t>places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212976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i="1" smtClean="0">
                <a:solidFill>
                  <a:schemeClr val="tx1"/>
                </a:solidFill>
                <a:latin typeface="Bell MT" pitchFamily="18" charset="0"/>
              </a:rPr>
              <a:t>(Členy </a:t>
            </a:r>
            <a:r>
              <a:rPr lang="cs-CZ" sz="4000" b="1" i="1" dirty="0" smtClean="0">
                <a:solidFill>
                  <a:schemeClr val="tx1"/>
                </a:solidFill>
                <a:latin typeface="Bell MT" pitchFamily="18" charset="0"/>
              </a:rPr>
              <a:t>u názvů míst)</a:t>
            </a:r>
            <a:endParaRPr lang="cs-CZ" sz="4000" b="1" i="1" dirty="0">
              <a:solidFill>
                <a:schemeClr val="tx1"/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978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400" dirty="0" smtClean="0">
                <a:latin typeface="Bell MT" pitchFamily="18" charset="0"/>
              </a:rPr>
              <a:t>U názvů míst používáme </a:t>
            </a:r>
            <a:r>
              <a:rPr lang="cs-CZ" sz="2400" b="1" dirty="0" smtClean="0">
                <a:latin typeface="Bell MT" pitchFamily="18" charset="0"/>
              </a:rPr>
              <a:t>člen určitý (</a:t>
            </a:r>
            <a:r>
              <a:rPr lang="cs-CZ" sz="2400" b="1" dirty="0" err="1" smtClean="0">
                <a:latin typeface="Bell MT" pitchFamily="18" charset="0"/>
              </a:rPr>
              <a:t>the</a:t>
            </a:r>
            <a:r>
              <a:rPr lang="cs-CZ" sz="2400" b="1" dirty="0" smtClean="0">
                <a:latin typeface="Bell MT" pitchFamily="18" charset="0"/>
              </a:rPr>
              <a:t>) </a:t>
            </a:r>
            <a:r>
              <a:rPr lang="cs-CZ" sz="2400" dirty="0" smtClean="0">
                <a:latin typeface="Bell MT" pitchFamily="18" charset="0"/>
              </a:rPr>
              <a:t>nebo je název </a:t>
            </a:r>
            <a:r>
              <a:rPr lang="cs-CZ" sz="2400" b="1" dirty="0" smtClean="0">
                <a:latin typeface="Bell MT" pitchFamily="18" charset="0"/>
              </a:rPr>
              <a:t>bez členu</a:t>
            </a:r>
            <a:r>
              <a:rPr lang="cs-CZ" sz="2400" dirty="0" smtClean="0">
                <a:latin typeface="Bell MT" pitchFamily="18" charset="0"/>
              </a:rPr>
              <a:t>.</a:t>
            </a:r>
            <a:endParaRPr lang="cs-CZ" sz="2400" dirty="0">
              <a:latin typeface="Bell MT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53716" y="1412776"/>
            <a:ext cx="4359863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Continents</a:t>
            </a:r>
            <a:r>
              <a:rPr lang="cs-CZ" sz="2800" dirty="0" smtClean="0">
                <a:latin typeface="Bell MT" pitchFamily="18" charset="0"/>
              </a:rPr>
              <a:t> (světadíly)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5" name="Pětiúhelník 4"/>
          <p:cNvSpPr/>
          <p:nvPr/>
        </p:nvSpPr>
        <p:spPr>
          <a:xfrm rot="20698917">
            <a:off x="1374302" y="2293577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2583" y="3961929"/>
            <a:ext cx="2027532" cy="208823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latin typeface="Bell MT" pitchFamily="18" charset="0"/>
              </a:rPr>
              <a:t>Asia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Africa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Europe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latin typeface="Bell MT" pitchFamily="18" charset="0"/>
              </a:rPr>
              <a:t>America</a:t>
            </a: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Australia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Antarctica</a:t>
            </a:r>
            <a:endParaRPr lang="cs-CZ" sz="2400" b="1" dirty="0">
              <a:latin typeface="Bell MT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36065" y="3284984"/>
            <a:ext cx="6214955" cy="3154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82664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15616" y="188640"/>
            <a:ext cx="4359863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2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States</a:t>
            </a:r>
            <a:r>
              <a:rPr lang="cs-CZ" sz="2800" dirty="0" smtClean="0">
                <a:latin typeface="Bell MT" pitchFamily="18" charset="0"/>
              </a:rPr>
              <a:t> (státy, země)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0" y="1764788"/>
            <a:ext cx="3515317" cy="1044116"/>
          </a:xfrm>
          <a:prstGeom prst="rect">
            <a:avLst/>
          </a:prstGeom>
          <a:ln w="25400">
            <a:solidFill>
              <a:srgbClr val="00B0F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jednoslovné názvy států v jednotném čísle</a:t>
            </a:r>
            <a:endParaRPr lang="cs-CZ" sz="2400" b="1" dirty="0">
              <a:latin typeface="Bell MT" pitchFamily="18" charset="0"/>
            </a:endParaRPr>
          </a:p>
        </p:txBody>
      </p:sp>
      <p:sp>
        <p:nvSpPr>
          <p:cNvPr id="8" name="Poloviční rámeček 7"/>
          <p:cNvSpPr/>
          <p:nvPr/>
        </p:nvSpPr>
        <p:spPr>
          <a:xfrm rot="2585845">
            <a:off x="2965015" y="1304398"/>
            <a:ext cx="871007" cy="873956"/>
          </a:xfrm>
          <a:prstGeom prst="halfFrame">
            <a:avLst>
              <a:gd name="adj1" fmla="val 3872"/>
              <a:gd name="adj2" fmla="val 3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834693" y="1771939"/>
            <a:ext cx="5193824" cy="1044116"/>
          </a:xfrm>
          <a:prstGeom prst="rect">
            <a:avLst/>
          </a:prstGeom>
          <a:ln w="25400">
            <a:solidFill>
              <a:srgbClr val="00B0F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víceslovné názvy států</a:t>
            </a:r>
            <a:br>
              <a:rPr lang="cs-CZ" sz="2400" b="1" dirty="0" smtClean="0">
                <a:latin typeface="Bell MT" pitchFamily="18" charset="0"/>
              </a:rPr>
            </a:br>
            <a:r>
              <a:rPr lang="cs-CZ" sz="2000" b="1" dirty="0" smtClean="0">
                <a:latin typeface="Bell MT" pitchFamily="18" charset="0"/>
              </a:rPr>
              <a:t>(které mají v názvu obecné podstatné jméno, např. republika, království...)</a:t>
            </a:r>
            <a:endParaRPr lang="cs-CZ" sz="2000" b="1" dirty="0">
              <a:latin typeface="Bell MT" pitchFamily="18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52401" y="3592715"/>
            <a:ext cx="1395264" cy="1917084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Italy</a:t>
            </a: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Mexico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Spain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Poland</a:t>
            </a:r>
            <a:endParaRPr lang="cs-CZ" sz="2400" b="1" dirty="0" smtClean="0">
              <a:latin typeface="Bell MT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945173" y="3229258"/>
            <a:ext cx="3143147" cy="1332637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Czech Republic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United </a:t>
            </a:r>
            <a:r>
              <a:rPr lang="cs-CZ" sz="2400" b="1" dirty="0" err="1" smtClean="0">
                <a:latin typeface="Bell MT" pitchFamily="18" charset="0"/>
              </a:rPr>
              <a:t>Kingdom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USA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017082" y="4848795"/>
            <a:ext cx="4041291" cy="648072"/>
          </a:xfrm>
          <a:prstGeom prst="rect">
            <a:avLst/>
          </a:prstGeom>
          <a:ln w="25400">
            <a:solidFill>
              <a:srgbClr val="00B0F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názvy států v množném čísle</a:t>
            </a:r>
            <a:br>
              <a:rPr lang="cs-CZ" sz="2400" b="1" dirty="0" smtClean="0">
                <a:latin typeface="Bell MT" pitchFamily="18" charset="0"/>
              </a:rPr>
            </a:br>
            <a:endParaRPr lang="cs-CZ" sz="2000" b="1" dirty="0">
              <a:latin typeface="Bell MT" pitchFamily="18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987093" y="5354934"/>
            <a:ext cx="3143147" cy="792088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Netherlands</a:t>
            </a:r>
            <a:endParaRPr lang="cs-CZ" sz="2400" b="1" dirty="0" smtClean="0">
              <a:latin typeface="Bell MT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01085" y="3776135"/>
            <a:ext cx="1832992" cy="1832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984582" y="3282805"/>
            <a:ext cx="2017358" cy="122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539552" y="6149191"/>
            <a:ext cx="8318372" cy="64807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!</a:t>
            </a:r>
            <a:r>
              <a:rPr lang="cs-CZ" sz="2400" dirty="0" smtClean="0">
                <a:latin typeface="Bell MT" pitchFamily="18" charset="0"/>
              </a:rPr>
              <a:t> Pozor – např. New </a:t>
            </a:r>
            <a:r>
              <a:rPr lang="cs-CZ" sz="2400" dirty="0" err="1" smtClean="0">
                <a:latin typeface="Bell MT" pitchFamily="18" charset="0"/>
              </a:rPr>
              <a:t>Zealand</a:t>
            </a:r>
            <a:r>
              <a:rPr lang="cs-CZ" sz="2400" dirty="0" smtClean="0">
                <a:latin typeface="Bell MT" pitchFamily="18" charset="0"/>
              </a:rPr>
              <a:t> je bez členu, součástí názvu není obecné podstatné jméno</a:t>
            </a:r>
            <a:r>
              <a:rPr lang="cs-CZ" sz="2400" b="1" dirty="0" smtClean="0">
                <a:latin typeface="Bell MT" pitchFamily="18" charset="0"/>
              </a:rPr>
              <a:t>!</a:t>
            </a:r>
            <a:endParaRPr lang="cs-CZ" sz="2000" b="1" dirty="0">
              <a:latin typeface="Bell MT" pitchFamily="18" charset="0"/>
            </a:endParaRPr>
          </a:p>
        </p:txBody>
      </p:sp>
      <p:sp>
        <p:nvSpPr>
          <p:cNvPr id="5" name="Pětiúhelník 4"/>
          <p:cNvSpPr/>
          <p:nvPr/>
        </p:nvSpPr>
        <p:spPr>
          <a:xfrm rot="20698917">
            <a:off x="971778" y="2771747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9" name="Pětiúhelník 18"/>
          <p:cNvSpPr/>
          <p:nvPr/>
        </p:nvSpPr>
        <p:spPr>
          <a:xfrm rot="20698917">
            <a:off x="7186375" y="2488525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20" name="Pětiúhelník 19"/>
          <p:cNvSpPr/>
          <p:nvPr/>
        </p:nvSpPr>
        <p:spPr>
          <a:xfrm rot="20698917">
            <a:off x="6740989" y="5221767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9279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8" grpId="0" animBg="1"/>
      <p:bldP spid="9" grpId="0" animBg="1"/>
      <p:bldP spid="10" grpId="0"/>
      <p:bldP spid="13" grpId="0"/>
      <p:bldP spid="14" grpId="0" animBg="1"/>
      <p:bldP spid="15" grpId="0"/>
      <p:bldP spid="18" grpId="0"/>
      <p:bldP spid="5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40862" y="116632"/>
            <a:ext cx="4359863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3"/>
            </a:pPr>
            <a:r>
              <a:rPr lang="cs-CZ" sz="28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C</a:t>
            </a:r>
            <a:r>
              <a:rPr lang="cs-CZ" sz="28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ities</a:t>
            </a:r>
            <a:r>
              <a:rPr lang="cs-CZ" sz="2800" dirty="0" smtClean="0">
                <a:solidFill>
                  <a:schemeClr val="tx2"/>
                </a:solidFill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(města a obce)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5" name="Pětiúhelník 4"/>
          <p:cNvSpPr/>
          <p:nvPr/>
        </p:nvSpPr>
        <p:spPr>
          <a:xfrm rot="20698917">
            <a:off x="2310406" y="922300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11560" y="1210333"/>
            <a:ext cx="1809233" cy="1838626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Prague</a:t>
            </a:r>
          </a:p>
          <a:p>
            <a:pPr algn="l"/>
            <a:r>
              <a:rPr lang="cs-CZ" sz="2400" b="1" dirty="0" smtClean="0">
                <a:latin typeface="Bell MT" pitchFamily="18" charset="0"/>
              </a:rPr>
              <a:t>New York</a:t>
            </a:r>
          </a:p>
          <a:p>
            <a:pPr algn="l"/>
            <a:r>
              <a:rPr lang="cs-CZ" sz="2400" b="1" dirty="0" smtClean="0">
                <a:latin typeface="Bell MT" pitchFamily="18" charset="0"/>
              </a:rPr>
              <a:t>London</a:t>
            </a:r>
          </a:p>
          <a:p>
            <a:pPr algn="l"/>
            <a:r>
              <a:rPr lang="cs-CZ" sz="2400" b="1" dirty="0" smtClean="0">
                <a:latin typeface="Bell MT" pitchFamily="18" charset="0"/>
              </a:rPr>
              <a:t>Cape </a:t>
            </a:r>
            <a:r>
              <a:rPr lang="cs-CZ" sz="2400" b="1" dirty="0" err="1" smtClean="0">
                <a:latin typeface="Bell MT" pitchFamily="18" charset="0"/>
              </a:rPr>
              <a:t>Town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latin typeface="Bell MT" pitchFamily="18" charset="0"/>
              </a:rPr>
              <a:t>Oslo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27230" y="257887"/>
            <a:ext cx="1861194" cy="1473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329189" y="1190231"/>
            <a:ext cx="1567471" cy="1567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38839" y="3082043"/>
            <a:ext cx="8149585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4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Streets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(ulice)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squares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(náměstí)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parks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(parky)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2" name="Pětiúhelník 11"/>
          <p:cNvSpPr/>
          <p:nvPr/>
        </p:nvSpPr>
        <p:spPr>
          <a:xfrm rot="20698917">
            <a:off x="1734342" y="3916351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-36511" y="4149080"/>
            <a:ext cx="3816424" cy="2564904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Bell MT" pitchFamily="18" charset="0"/>
              </a:rPr>
              <a:t>Wall Street</a:t>
            </a:r>
          </a:p>
          <a:p>
            <a:pPr algn="l"/>
            <a:r>
              <a:rPr lang="cs-CZ" sz="2400" b="1" dirty="0" smtClean="0">
                <a:latin typeface="Bell MT" pitchFamily="18" charset="0"/>
              </a:rPr>
              <a:t>Rodeo Drive</a:t>
            </a: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Trafalgar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squre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Picadilly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Circus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Times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Squre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latin typeface="Bell MT" pitchFamily="18" charset="0"/>
              </a:rPr>
              <a:t>Hyde Park</a:t>
            </a: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Yellowstone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National</a:t>
            </a:r>
            <a:r>
              <a:rPr lang="cs-CZ" sz="2400" b="1" dirty="0" smtClean="0">
                <a:latin typeface="Bell MT" pitchFamily="18" charset="0"/>
              </a:rPr>
              <a:t> Park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447034" y="5309042"/>
            <a:ext cx="1421741" cy="1421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109565" y="4149710"/>
            <a:ext cx="1345120" cy="1345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900108" y="4204383"/>
            <a:ext cx="1401232" cy="1401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9920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/>
      <p:bldP spid="10" grpId="0" animBg="1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40862" y="116632"/>
            <a:ext cx="4359863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5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Waters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(vodstva)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717427" y="764704"/>
            <a:ext cx="4247061" cy="1440074"/>
          </a:xfrm>
          <a:prstGeom prst="rect">
            <a:avLst/>
          </a:prstGeom>
          <a:ln w="25400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Oceans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(oceány), </a:t>
            </a:r>
            <a:r>
              <a:rPr lang="cs-CZ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seas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(moře), </a:t>
            </a:r>
            <a:r>
              <a:rPr lang="cs-CZ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rivers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(řeky), </a:t>
            </a:r>
            <a:r>
              <a:rPr lang="cs-CZ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bays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(zálivy), </a:t>
            </a:r>
            <a:r>
              <a:rPr lang="cs-CZ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canals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(průplavy)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8568" y="1700808"/>
            <a:ext cx="5961360" cy="2564904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Pacific</a:t>
            </a:r>
            <a:r>
              <a:rPr lang="cs-CZ" sz="2400" b="1" dirty="0" smtClean="0">
                <a:latin typeface="Bell MT" pitchFamily="18" charset="0"/>
              </a:rPr>
              <a:t> (Tichý oceán)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Mediterranean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sea</a:t>
            </a:r>
            <a:r>
              <a:rPr lang="cs-CZ" sz="2400" b="1" dirty="0" smtClean="0">
                <a:latin typeface="Bell MT" pitchFamily="18" charset="0"/>
              </a:rPr>
              <a:t> (Středozemní moře)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Thames</a:t>
            </a:r>
            <a:r>
              <a:rPr lang="cs-CZ" sz="2400" b="1" dirty="0" smtClean="0">
                <a:latin typeface="Bell MT" pitchFamily="18" charset="0"/>
              </a:rPr>
              <a:t> (Temže)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Mississippi </a:t>
            </a:r>
            <a:r>
              <a:rPr lang="cs-CZ" sz="2400" b="1" dirty="0" err="1" smtClean="0">
                <a:latin typeface="Bell MT" pitchFamily="18" charset="0"/>
              </a:rPr>
              <a:t>river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River Elbe (Labe)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Panama </a:t>
            </a:r>
            <a:r>
              <a:rPr lang="cs-CZ" sz="2400" b="1" dirty="0" err="1" smtClean="0">
                <a:latin typeface="Bell MT" pitchFamily="18" charset="0"/>
              </a:rPr>
              <a:t>Canal</a:t>
            </a:r>
            <a:r>
              <a:rPr lang="cs-CZ" sz="2400" b="1" dirty="0" smtClean="0">
                <a:latin typeface="Bell MT" pitchFamily="18" charset="0"/>
              </a:rPr>
              <a:t> (Panamský průplav)</a:t>
            </a:r>
          </a:p>
        </p:txBody>
      </p:sp>
      <p:sp>
        <p:nvSpPr>
          <p:cNvPr id="14" name="Pětiúhelník 13"/>
          <p:cNvSpPr/>
          <p:nvPr/>
        </p:nvSpPr>
        <p:spPr>
          <a:xfrm rot="20698917">
            <a:off x="3043959" y="869325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965767" y="2708920"/>
            <a:ext cx="2497200" cy="249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481" b="17292"/>
          <a:stretch/>
        </p:blipFill>
        <p:spPr bwMode="auto">
          <a:xfrm>
            <a:off x="755576" y="4269003"/>
            <a:ext cx="2830032" cy="1874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89532" y="6143237"/>
            <a:ext cx="52565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Bell MT" pitchFamily="18" charset="0"/>
              </a:rPr>
              <a:t>!</a:t>
            </a:r>
            <a:r>
              <a:rPr lang="cs-CZ" sz="2400" dirty="0" smtClean="0">
                <a:latin typeface="Bell MT" pitchFamily="18" charset="0"/>
              </a:rPr>
              <a:t> Pozor – kromě jezer, ty jsou bez členu</a:t>
            </a:r>
            <a:r>
              <a:rPr lang="cs-CZ" sz="2400" b="1" dirty="0" smtClean="0">
                <a:latin typeface="Bell MT" pitchFamily="18" charset="0"/>
              </a:rPr>
              <a:t>!</a:t>
            </a:r>
            <a:endParaRPr lang="cs-CZ" sz="2400" b="1" dirty="0"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3832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3" grpId="0"/>
      <p:bldP spid="14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9198" y="116632"/>
            <a:ext cx="6995434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6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Mountains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(pohoří),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islands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(souostroví),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deserts</a:t>
            </a:r>
            <a:r>
              <a:rPr lang="cs-CZ" sz="2800" dirty="0" smtClean="0">
                <a:solidFill>
                  <a:srgbClr val="002060"/>
                </a:solidFill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(pouště)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07504" y="1421782"/>
            <a:ext cx="3478104" cy="474352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Alps</a:t>
            </a:r>
            <a:r>
              <a:rPr lang="cs-CZ" sz="2400" b="1" dirty="0" smtClean="0">
                <a:latin typeface="Bell MT" pitchFamily="18" charset="0"/>
              </a:rPr>
              <a:t> </a:t>
            </a: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Himalayas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latin typeface="Bell MT" pitchFamily="18" charset="0"/>
              </a:rPr>
              <a:t>the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High</a:t>
            </a:r>
            <a:r>
              <a:rPr lang="cs-CZ" sz="2400" b="1" dirty="0" smtClean="0">
                <a:latin typeface="Bell MT" pitchFamily="18" charset="0"/>
              </a:rPr>
              <a:t> Tatra</a:t>
            </a: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British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Isles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Canary</a:t>
            </a:r>
            <a:r>
              <a:rPr lang="cs-CZ" sz="2400" b="1" dirty="0" smtClean="0">
                <a:latin typeface="Bell MT" pitchFamily="18" charset="0"/>
              </a:rPr>
              <a:t> </a:t>
            </a:r>
            <a:r>
              <a:rPr lang="cs-CZ" sz="2400" b="1" dirty="0" err="1" smtClean="0">
                <a:latin typeface="Bell MT" pitchFamily="18" charset="0"/>
              </a:rPr>
              <a:t>Islands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400" b="1" dirty="0" smtClean="0">
                <a:latin typeface="Bell MT" pitchFamily="18" charset="0"/>
              </a:rPr>
              <a:t>Sahara Desert</a:t>
            </a:r>
          </a:p>
        </p:txBody>
      </p:sp>
      <p:sp>
        <p:nvSpPr>
          <p:cNvPr id="14" name="Pětiúhelník 13"/>
          <p:cNvSpPr/>
          <p:nvPr/>
        </p:nvSpPr>
        <p:spPr>
          <a:xfrm rot="20698917">
            <a:off x="5213471" y="715201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585608" y="4869160"/>
            <a:ext cx="4339024" cy="170919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b="1" dirty="0" smtClean="0">
              <a:latin typeface="Bell MT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057" b="17560"/>
          <a:stretch/>
        </p:blipFill>
        <p:spPr bwMode="auto">
          <a:xfrm>
            <a:off x="2627784" y="1176398"/>
            <a:ext cx="3218398" cy="210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69" r="20120"/>
          <a:stretch/>
        </p:blipFill>
        <p:spPr bwMode="auto">
          <a:xfrm>
            <a:off x="3190164" y="3393472"/>
            <a:ext cx="1967171" cy="3218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24" r="16523"/>
          <a:stretch/>
        </p:blipFill>
        <p:spPr bwMode="auto">
          <a:xfrm>
            <a:off x="6084169" y="2060234"/>
            <a:ext cx="2297832" cy="3570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80116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9198" y="116632"/>
            <a:ext cx="6995434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7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Mountains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(jednotlivé hory),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islands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(jednotlivé ostrovy), </a:t>
            </a: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lakes</a:t>
            </a:r>
            <a:r>
              <a:rPr lang="cs-CZ" sz="2800" dirty="0" smtClean="0">
                <a:solidFill>
                  <a:srgbClr val="002060"/>
                </a:solidFill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(jezera)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6228184" y="1988346"/>
            <a:ext cx="2808312" cy="3735410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Mount Everest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Sněžka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Loch Ness</a:t>
            </a:r>
          </a:p>
          <a:p>
            <a:pPr algn="l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Great Salt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Lake</a:t>
            </a:r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endParaRPr lang="cs-CZ" sz="2400" b="1" dirty="0" smtClean="0">
              <a:latin typeface="Bell MT" pitchFamily="18" charset="0"/>
            </a:endParaRPr>
          </a:p>
          <a:p>
            <a:pPr algn="l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Madagaskar</a:t>
            </a:r>
            <a:endParaRPr lang="cs-CZ" sz="2400" b="1" dirty="0" smtClean="0">
              <a:latin typeface="Bell MT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585608" y="4869160"/>
            <a:ext cx="4339024" cy="170919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b="1" dirty="0" smtClean="0">
              <a:latin typeface="Bell MT" pitchFamily="18" charset="0"/>
            </a:endParaRPr>
          </a:p>
        </p:txBody>
      </p:sp>
      <p:sp>
        <p:nvSpPr>
          <p:cNvPr id="9" name="Pětiúhelník 8"/>
          <p:cNvSpPr/>
          <p:nvPr/>
        </p:nvSpPr>
        <p:spPr>
          <a:xfrm rot="20698917">
            <a:off x="6095148" y="925425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119108" y="1213456"/>
            <a:ext cx="2965060" cy="2223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79512" y="2654246"/>
            <a:ext cx="3209368" cy="2126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338945" y="4037934"/>
            <a:ext cx="2713540" cy="2713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0033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547664" y="122428"/>
            <a:ext cx="6102054" cy="936104"/>
          </a:xfrm>
          <a:prstGeom prst="rect">
            <a:avLst/>
          </a:prstGeom>
          <a:ln w="25400"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+mj-lt"/>
              <a:buAutoNum type="arabicParenR" startAt="8"/>
            </a:pPr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Buildings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dirty="0" smtClean="0">
                <a:latin typeface="Bell MT" pitchFamily="18" charset="0"/>
              </a:rPr>
              <a:t>(budovy a různé stavby)</a:t>
            </a:r>
            <a:endParaRPr lang="cs-CZ" sz="2800" dirty="0">
              <a:latin typeface="Bell MT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0" y="3150101"/>
            <a:ext cx="3270859" cy="1285850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smtClean="0">
                <a:latin typeface="Bell MT" pitchFamily="18" charset="0"/>
              </a:rPr>
              <a:t>Buckingham </a:t>
            </a:r>
            <a:r>
              <a:rPr lang="cs-CZ" sz="2200" b="1" dirty="0" err="1" smtClean="0">
                <a:latin typeface="Bell MT" pitchFamily="18" charset="0"/>
              </a:rPr>
              <a:t>Palace</a:t>
            </a:r>
            <a:endParaRPr lang="cs-CZ" sz="2200" b="1" dirty="0" smtClean="0">
              <a:latin typeface="Bell MT" pitchFamily="18" charset="0"/>
            </a:endParaRPr>
          </a:p>
          <a:p>
            <a:pPr algn="l"/>
            <a:r>
              <a:rPr lang="cs-CZ" sz="2200" b="1" dirty="0" err="1" smtClean="0">
                <a:latin typeface="Bell MT" pitchFamily="18" charset="0"/>
              </a:rPr>
              <a:t>Westminster</a:t>
            </a:r>
            <a:r>
              <a:rPr lang="cs-CZ" sz="2200" b="1" dirty="0" smtClean="0">
                <a:latin typeface="Bell MT" pitchFamily="18" charset="0"/>
              </a:rPr>
              <a:t> </a:t>
            </a:r>
            <a:r>
              <a:rPr lang="cs-CZ" sz="2200" b="1" dirty="0" err="1" smtClean="0">
                <a:latin typeface="Bell MT" pitchFamily="18" charset="0"/>
              </a:rPr>
              <a:t>Bridge</a:t>
            </a:r>
            <a:endParaRPr lang="cs-CZ" sz="2200" b="1" dirty="0" smtClean="0">
              <a:latin typeface="Bell MT" pitchFamily="18" charset="0"/>
            </a:endParaRPr>
          </a:p>
          <a:p>
            <a:pPr algn="l"/>
            <a:r>
              <a:rPr lang="cs-CZ" sz="2200" b="1" dirty="0" smtClean="0">
                <a:latin typeface="Bell MT" pitchFamily="18" charset="0"/>
              </a:rPr>
              <a:t>Kennedy Museum </a:t>
            </a:r>
            <a:r>
              <a:rPr lang="cs-CZ" sz="2200" b="1" dirty="0" err="1" smtClean="0">
                <a:latin typeface="Bell MT" pitchFamily="18" charset="0"/>
              </a:rPr>
              <a:t>of</a:t>
            </a:r>
            <a:r>
              <a:rPr lang="cs-CZ" sz="2200" b="1" dirty="0" smtClean="0">
                <a:latin typeface="Bell MT" pitchFamily="18" charset="0"/>
              </a:rPr>
              <a:t> Art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585608" y="4869160"/>
            <a:ext cx="4339024" cy="1709192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b="1" dirty="0" smtClean="0">
              <a:latin typeface="Bell MT" pitchFamily="18" charset="0"/>
            </a:endParaRPr>
          </a:p>
        </p:txBody>
      </p:sp>
      <p:sp>
        <p:nvSpPr>
          <p:cNvPr id="10" name="Poloviční rámeček 9"/>
          <p:cNvSpPr/>
          <p:nvPr/>
        </p:nvSpPr>
        <p:spPr>
          <a:xfrm rot="2585845">
            <a:off x="4291154" y="1244382"/>
            <a:ext cx="615073" cy="617660"/>
          </a:xfrm>
          <a:prstGeom prst="halfFrame">
            <a:avLst>
              <a:gd name="adj1" fmla="val 3872"/>
              <a:gd name="adj2" fmla="val 3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01748" y="1553213"/>
            <a:ext cx="3802615" cy="1224136"/>
          </a:xfrm>
          <a:prstGeom prst="rect">
            <a:avLst/>
          </a:prstGeom>
          <a:ln w="25400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smtClean="0">
                <a:latin typeface="Bell MT" pitchFamily="18" charset="0"/>
              </a:rPr>
              <a:t>název budovy začínající</a:t>
            </a:r>
            <a:br>
              <a:rPr lang="cs-CZ" sz="2200" b="1" dirty="0" smtClean="0">
                <a:latin typeface="Bell MT" pitchFamily="18" charset="0"/>
              </a:rPr>
            </a:br>
            <a:r>
              <a:rPr lang="cs-CZ" sz="2200" b="1" dirty="0" smtClean="0">
                <a:latin typeface="Bell MT" pitchFamily="18" charset="0"/>
              </a:rPr>
              <a:t>na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vlastní jméno </a:t>
            </a:r>
            <a:r>
              <a:rPr lang="cs-CZ" sz="2200" b="1" dirty="0" smtClean="0">
                <a:latin typeface="Bell MT" pitchFamily="18" charset="0"/>
              </a:rPr>
              <a:t>(většinou jméno člověka, nebo místa)</a:t>
            </a:r>
          </a:p>
        </p:txBody>
      </p:sp>
      <p:sp>
        <p:nvSpPr>
          <p:cNvPr id="9" name="Pětiúhelník 8"/>
          <p:cNvSpPr/>
          <p:nvPr/>
        </p:nvSpPr>
        <p:spPr>
          <a:xfrm rot="20698917">
            <a:off x="2467796" y="2725624"/>
            <a:ext cx="1872208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BEZ ČLENU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148064" y="1556885"/>
            <a:ext cx="3850584" cy="1224137"/>
          </a:xfrm>
          <a:prstGeom prst="rect">
            <a:avLst/>
          </a:prstGeom>
          <a:ln w="25400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smtClean="0">
                <a:latin typeface="Bell MT" pitchFamily="18" charset="0"/>
              </a:rPr>
              <a:t>název budovy začínající na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obecné podstatné jméno</a:t>
            </a:r>
            <a:r>
              <a:rPr lang="cs-CZ" sz="2200" b="1" dirty="0" smtClean="0">
                <a:solidFill>
                  <a:srgbClr val="002060"/>
                </a:solidFill>
                <a:latin typeface="Bell MT" pitchFamily="18" charset="0"/>
              </a:rPr>
              <a:t> </a:t>
            </a:r>
            <a:r>
              <a:rPr lang="cs-CZ" sz="2200" b="1" dirty="0" smtClean="0">
                <a:latin typeface="Bell MT" pitchFamily="18" charset="0"/>
              </a:rPr>
              <a:t>nebo</a:t>
            </a:r>
            <a:r>
              <a:rPr lang="cs-CZ" sz="2200" b="1" dirty="0" smtClean="0">
                <a:solidFill>
                  <a:srgbClr val="002060"/>
                </a:solidFill>
                <a:latin typeface="Bell MT" pitchFamily="18" charset="0"/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přídavné jméno</a:t>
            </a:r>
          </a:p>
        </p:txBody>
      </p:sp>
      <p:sp>
        <p:nvSpPr>
          <p:cNvPr id="14" name="Pětiúhelník 13"/>
          <p:cNvSpPr/>
          <p:nvPr/>
        </p:nvSpPr>
        <p:spPr>
          <a:xfrm rot="20698917">
            <a:off x="7701791" y="2307075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92126" y="4316800"/>
            <a:ext cx="2323689" cy="17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5128026" y="2891492"/>
            <a:ext cx="2969631" cy="1036417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b="1" dirty="0" smtClean="0">
                <a:latin typeface="Bell MT" pitchFamily="18" charset="0"/>
              </a:rPr>
              <a:t> Science Museum</a:t>
            </a:r>
          </a:p>
          <a:p>
            <a:pPr algn="l"/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b="1" dirty="0" smtClean="0">
                <a:latin typeface="Bell MT" pitchFamily="18" charset="0"/>
              </a:rPr>
              <a:t> Globe </a:t>
            </a:r>
            <a:r>
              <a:rPr lang="cs-CZ" sz="2200" b="1" dirty="0" err="1" smtClean="0">
                <a:latin typeface="Bell MT" pitchFamily="18" charset="0"/>
              </a:rPr>
              <a:t>Theatre</a:t>
            </a:r>
            <a:endParaRPr lang="cs-CZ" sz="2200" b="1" dirty="0" smtClean="0">
              <a:latin typeface="Bell MT" pitchFamily="18" charset="0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308679" y="4955753"/>
            <a:ext cx="2608324" cy="693214"/>
          </a:xfrm>
          <a:prstGeom prst="rect">
            <a:avLst/>
          </a:prstGeom>
          <a:ln w="25400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smtClean="0">
                <a:latin typeface="Bell MT" pitchFamily="18" charset="0"/>
              </a:rPr>
              <a:t>ve vazbě </a:t>
            </a:r>
            <a:r>
              <a:rPr lang="cs-CZ" sz="22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… </a:t>
            </a:r>
            <a:r>
              <a:rPr lang="cs-CZ" sz="22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of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…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174882" y="5667136"/>
            <a:ext cx="3693162" cy="1076136"/>
          </a:xfrm>
          <a:prstGeom prst="rect">
            <a:avLst/>
          </a:prstGeom>
          <a:ln w="25400"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b="1" dirty="0" smtClean="0">
                <a:latin typeface="Bell MT" pitchFamily="18" charset="0"/>
              </a:rPr>
              <a:t> </a:t>
            </a:r>
            <a:r>
              <a:rPr lang="cs-CZ" sz="2200" b="1" dirty="0" err="1" smtClean="0">
                <a:latin typeface="Bell MT" pitchFamily="18" charset="0"/>
              </a:rPr>
              <a:t>Houses</a:t>
            </a:r>
            <a:r>
              <a:rPr lang="cs-CZ" sz="2200" b="1" dirty="0" smtClean="0">
                <a:latin typeface="Bell MT" pitchFamily="18" charset="0"/>
              </a:rPr>
              <a:t> </a:t>
            </a:r>
            <a:r>
              <a:rPr lang="cs-CZ" sz="2200" b="1" dirty="0" err="1" smtClean="0">
                <a:latin typeface="Bell MT" pitchFamily="18" charset="0"/>
              </a:rPr>
              <a:t>of</a:t>
            </a:r>
            <a:r>
              <a:rPr lang="cs-CZ" sz="2200" b="1" dirty="0" smtClean="0">
                <a:latin typeface="Bell MT" pitchFamily="18" charset="0"/>
              </a:rPr>
              <a:t> </a:t>
            </a:r>
            <a:r>
              <a:rPr lang="cs-CZ" sz="2200" b="1" dirty="0" err="1" smtClean="0">
                <a:latin typeface="Bell MT" pitchFamily="18" charset="0"/>
              </a:rPr>
              <a:t>Parliament</a:t>
            </a:r>
            <a:endParaRPr lang="cs-CZ" sz="2200" b="1" dirty="0" smtClean="0">
              <a:latin typeface="Bell MT" pitchFamily="18" charset="0"/>
            </a:endParaRPr>
          </a:p>
          <a:p>
            <a:pPr algn="l"/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b="1" dirty="0" smtClean="0">
                <a:latin typeface="Bell MT" pitchFamily="18" charset="0"/>
              </a:rPr>
              <a:t> Tower </a:t>
            </a:r>
            <a:r>
              <a:rPr lang="cs-CZ" sz="2200" b="1" dirty="0" err="1" smtClean="0">
                <a:latin typeface="Bell MT" pitchFamily="18" charset="0"/>
              </a:rPr>
              <a:t>of</a:t>
            </a:r>
            <a:r>
              <a:rPr lang="cs-CZ" sz="2200" b="1" dirty="0" smtClean="0">
                <a:latin typeface="Bell MT" pitchFamily="18" charset="0"/>
              </a:rPr>
              <a:t> London</a:t>
            </a:r>
          </a:p>
        </p:txBody>
      </p:sp>
      <p:sp>
        <p:nvSpPr>
          <p:cNvPr id="18" name="Pětiúhelník 17"/>
          <p:cNvSpPr/>
          <p:nvPr/>
        </p:nvSpPr>
        <p:spPr>
          <a:xfrm rot="20698917">
            <a:off x="7859214" y="5243879"/>
            <a:ext cx="1083299" cy="576064"/>
          </a:xfrm>
          <a:prstGeom prst="homePlate">
            <a:avLst>
              <a:gd name="adj" fmla="val 7487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l MT" pitchFamily="18" charset="0"/>
              </a:rPr>
              <a:t>THE</a:t>
            </a:r>
            <a:endParaRPr lang="cs-CZ" b="1" dirty="0">
              <a:solidFill>
                <a:schemeClr val="tx1"/>
              </a:solidFill>
              <a:latin typeface="Bell MT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5989260"/>
            <a:ext cx="459869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latin typeface="Bell MT" pitchFamily="18" charset="0"/>
              </a:rPr>
              <a:t>!</a:t>
            </a:r>
            <a:r>
              <a:rPr lang="cs-CZ" sz="2200" dirty="0" smtClean="0">
                <a:latin typeface="Bell MT" pitchFamily="18" charset="0"/>
              </a:rPr>
              <a:t> Pozor výjimka – </a:t>
            </a:r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dirty="0" smtClean="0">
                <a:latin typeface="Bell MT" pitchFamily="18" charset="0"/>
              </a:rPr>
              <a:t> Charles </a:t>
            </a:r>
            <a:r>
              <a:rPr lang="cs-CZ" sz="2200" dirty="0" err="1" smtClean="0">
                <a:latin typeface="Bell MT" pitchFamily="18" charset="0"/>
              </a:rPr>
              <a:t>Bridge</a:t>
            </a:r>
            <a:r>
              <a:rPr lang="cs-CZ" sz="2200" dirty="0" smtClean="0">
                <a:latin typeface="Bell MT" pitchFamily="18" charset="0"/>
              </a:rPr>
              <a:t>, </a:t>
            </a:r>
            <a:r>
              <a:rPr lang="cs-CZ" sz="2200" b="1" dirty="0" err="1" smtClean="0">
                <a:latin typeface="Bell MT" pitchFamily="18" charset="0"/>
              </a:rPr>
              <a:t>the</a:t>
            </a:r>
            <a:r>
              <a:rPr lang="cs-CZ" sz="2200" dirty="0" smtClean="0">
                <a:latin typeface="Bell MT" pitchFamily="18" charset="0"/>
              </a:rPr>
              <a:t> Eiffel Tower</a:t>
            </a:r>
            <a:r>
              <a:rPr lang="cs-CZ" sz="2200" b="1" dirty="0" smtClean="0">
                <a:latin typeface="Bell MT" pitchFamily="18" charset="0"/>
              </a:rPr>
              <a:t>!</a:t>
            </a:r>
            <a:endParaRPr lang="cs-CZ" sz="2200" b="1" dirty="0">
              <a:latin typeface="Bell MT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76212" y="4005064"/>
            <a:ext cx="332823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latin typeface="Bell MT" pitchFamily="18" charset="0"/>
              </a:rPr>
              <a:t>!</a:t>
            </a:r>
            <a:r>
              <a:rPr lang="cs-CZ" sz="2200" dirty="0" smtClean="0">
                <a:latin typeface="Bell MT" pitchFamily="18" charset="0"/>
              </a:rPr>
              <a:t> Pozor výjimka – Big Ben</a:t>
            </a:r>
            <a:r>
              <a:rPr lang="cs-CZ" sz="2200" b="1" dirty="0" smtClean="0">
                <a:latin typeface="Bell MT" pitchFamily="18" charset="0"/>
              </a:rPr>
              <a:t>!</a:t>
            </a:r>
            <a:endParaRPr lang="cs-CZ" sz="2200" b="1" dirty="0"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8359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10" grpId="0" animBg="1"/>
      <p:bldP spid="11" grpId="0" animBg="1"/>
      <p:bldP spid="9" grpId="0" animBg="1"/>
      <p:bldP spid="12" grpId="0" animBg="1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136904" cy="3658418"/>
          </a:xfrm>
          <a:ln>
            <a:solidFill>
              <a:srgbClr val="0070C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softEdge rad="127000"/>
          </a:effectLst>
          <a:scene3d>
            <a:camera prst="perspectiveContrastingRightFacing" fov="2400000">
              <a:rot lat="600000" lon="21000000" rev="0"/>
            </a:camera>
            <a:lightRig rig="threePt" dir="t"/>
          </a:scene3d>
          <a:sp3d>
            <a:bevelT/>
          </a:sp3d>
        </p:spPr>
        <p:txBody>
          <a:bodyPr>
            <a:noAutofit/>
          </a:bodyPr>
          <a:lstStyle/>
          <a:p>
            <a:pPr algn="l"/>
            <a:r>
              <a:rPr lang="en-US" sz="2400" dirty="0" smtClean="0">
                <a:latin typeface="Bell MT" pitchFamily="18" charset="0"/>
              </a:rPr>
              <a:t>I'd like to go on holiday to _____ Australia. </a:t>
            </a:r>
            <a:br>
              <a:rPr lang="en-US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I went skiing in ____ Alps.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The highest mountain in New Zealand is _____ Mount Cook. 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There was a rock concert in _____ Hyde Park. 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The American president lives in _____ White House. 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The ship disappeared somewhere in _____ Pacific. 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Mark Twain wrote about _________ Mississippi River.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r>
              <a:rPr lang="en-US" sz="2400" dirty="0" smtClean="0">
                <a:latin typeface="Bell MT" pitchFamily="18" charset="0"/>
              </a:rPr>
              <a:t>The capital of _________ United Kingdom is London. </a:t>
            </a:r>
            <a:r>
              <a:rPr lang="cs-CZ" sz="2400" dirty="0" smtClean="0">
                <a:latin typeface="Bell MT" pitchFamily="18" charset="0"/>
              </a:rPr>
              <a:t/>
            </a:r>
            <a:br>
              <a:rPr lang="cs-CZ" sz="2400" dirty="0" smtClean="0">
                <a:latin typeface="Bell MT" pitchFamily="18" charset="0"/>
              </a:rPr>
            </a:br>
            <a:endParaRPr lang="cs-CZ" sz="2400" dirty="0">
              <a:latin typeface="Bell MT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28147" y="316726"/>
            <a:ext cx="3802615" cy="952034"/>
          </a:xfrm>
          <a:prstGeom prst="rect">
            <a:avLst/>
          </a:prstGeom>
          <a:ln w="25400"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or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nothing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  <a:sym typeface="Wingdings" pitchFamily="2" charset="2"/>
              </a:rPr>
              <a:t>?</a:t>
            </a:r>
            <a:endParaRPr lang="cs-CZ" sz="28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 MT" pitchFamily="18" charset="0"/>
            </a:endParaRPr>
          </a:p>
        </p:txBody>
      </p:sp>
      <p:sp>
        <p:nvSpPr>
          <p:cNvPr id="6" name="Násobení 5"/>
          <p:cNvSpPr/>
          <p:nvPr/>
        </p:nvSpPr>
        <p:spPr>
          <a:xfrm>
            <a:off x="4015817" y="1916832"/>
            <a:ext cx="325214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5796136" y="2636912"/>
            <a:ext cx="325214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4186630" y="3068960"/>
            <a:ext cx="325214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2348880"/>
            <a:ext cx="576064" cy="2880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endParaRPr lang="cs-CZ" sz="2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3429000"/>
            <a:ext cx="576064" cy="2880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endParaRPr lang="cs-CZ" sz="2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3717032"/>
            <a:ext cx="576064" cy="2880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endParaRPr lang="cs-CZ" sz="2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30762" y="4077072"/>
            <a:ext cx="576064" cy="2880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endParaRPr lang="cs-CZ" sz="2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95034" y="4509120"/>
            <a:ext cx="576064" cy="2880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endParaRPr lang="cs-CZ" sz="2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0634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3"/>
            <a:ext cx="8229600" cy="3384376"/>
          </a:xfrm>
        </p:spPr>
        <p:txBody>
          <a:bodyPr>
            <a:noAutofit/>
          </a:bodyPr>
          <a:lstStyle/>
          <a:p>
            <a:pPr algn="l"/>
            <a:r>
              <a:rPr lang="cs-CZ" sz="1700" b="1" i="1" u="sng" dirty="0" smtClean="0">
                <a:latin typeface="Bell MT" pitchFamily="18" charset="0"/>
              </a:rPr>
              <a:t>Použité odkazy</a:t>
            </a:r>
            <a:r>
              <a:rPr lang="cs-CZ" sz="17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/>
            </a:r>
            <a:br>
              <a:rPr lang="cs-CZ" sz="17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</a:br>
            <a:r>
              <a:rPr lang="cs-CZ" sz="1700" i="1" dirty="0" smtClean="0">
                <a:latin typeface="Bell MT" pitchFamily="18" charset="0"/>
              </a:rPr>
              <a:t/>
            </a:r>
            <a:br>
              <a:rPr lang="cs-CZ" sz="1700" i="1" dirty="0" smtClean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http://en.wikipedia.org/wiki/Continent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http://cs.wikipedia.org/wiki/Soubor:Relief_Map_of_Czech_Republic.png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http://cs.wikipedia.org/wiki/Sn%C4%9B%C5%Beka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http://en.wikipedia.org/wiki/Loch_Ness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http://en.wikipedia.org/wiki/Madagaskar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http://cs.wikipedia.org/wiki/Karl%C5%AFv_most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http://office.microsoft.com/en-us/images</a:t>
            </a:r>
            <a:br>
              <a:rPr lang="cs-CZ" sz="1700" i="1" dirty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>http://</a:t>
            </a:r>
            <a:r>
              <a:rPr lang="cs-CZ" sz="1700" i="1" dirty="0" smtClean="0">
                <a:latin typeface="Bell MT" pitchFamily="18" charset="0"/>
              </a:rPr>
              <a:t>office.microsoft.com/cs-cz/images</a:t>
            </a:r>
            <a:br>
              <a:rPr lang="cs-CZ" sz="1700" i="1" dirty="0" smtClean="0">
                <a:latin typeface="Bell MT" pitchFamily="18" charset="0"/>
              </a:rPr>
            </a:br>
            <a:r>
              <a:rPr lang="cs-CZ" sz="1700" i="1" dirty="0" smtClean="0">
                <a:latin typeface="Bell MT" pitchFamily="18" charset="0"/>
              </a:rPr>
              <a:t/>
            </a:r>
            <a:br>
              <a:rPr lang="cs-CZ" sz="1700" i="1" dirty="0" smtClean="0">
                <a:latin typeface="Bell MT" pitchFamily="18" charset="0"/>
              </a:rPr>
            </a:br>
            <a:r>
              <a:rPr lang="cs-CZ" sz="1700" i="1" dirty="0">
                <a:latin typeface="Bell MT" pitchFamily="18" charset="0"/>
              </a:rPr>
              <a:t/>
            </a:r>
            <a:br>
              <a:rPr lang="cs-CZ" sz="1700" i="1" dirty="0">
                <a:latin typeface="Bell MT" pitchFamily="18" charset="0"/>
              </a:rPr>
            </a:br>
            <a:endParaRPr lang="cs-CZ" sz="1700" i="1" dirty="0">
              <a:latin typeface="Bell MT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3861048"/>
            <a:ext cx="4176464" cy="158417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7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7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937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438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Articles with names of places</vt:lpstr>
      <vt:lpstr>U názvů míst používáme člen určitý (the) nebo je název bez členu.</vt:lpstr>
      <vt:lpstr>Snímek 4</vt:lpstr>
      <vt:lpstr>Snímek 5</vt:lpstr>
      <vt:lpstr>Snímek 6</vt:lpstr>
      <vt:lpstr>Snímek 7</vt:lpstr>
      <vt:lpstr>Snímek 8</vt:lpstr>
      <vt:lpstr>Snímek 9</vt:lpstr>
      <vt:lpstr>I'd like to go on holiday to _____ Australia.  I went skiing in ____ Alps. The highest mountain in New Zealand is _____ Mount Cook.  There was a rock concert in _____ Hyde Park.  The American president lives in _____ White House.  The ship disappeared somewhere in _____ Pacific.  Mark Twain wrote about _________ Mississippi River. The capital of _________ United Kingdom is London.  </vt:lpstr>
      <vt:lpstr>Použité odkazy  http://en.wikipedia.org/wiki/Continent http://cs.wikipedia.org/wiki/Soubor:Relief_Map_of_Czech_Republic.png http://cs.wikipedia.org/wiki/Sn%C4%9B%C5%Beka http://en.wikipedia.org/wiki/Loch_Ness http://en.wikipedia.org/wiki/Madagaskar http://cs.wikipedia.org/wiki/Karl%C5%AFv_most http://office.microsoft.com/en-us/images http://office.microsoft.com/cs-cz/images   </vt:lpstr>
    </vt:vector>
  </TitlesOfParts>
  <Company>Andy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 with place names</dc:title>
  <dc:creator>Andy</dc:creator>
  <cp:lastModifiedBy>Šárka</cp:lastModifiedBy>
  <cp:revision>41</cp:revision>
  <dcterms:created xsi:type="dcterms:W3CDTF">2012-01-29T20:33:56Z</dcterms:created>
  <dcterms:modified xsi:type="dcterms:W3CDTF">2012-05-30T10:06:57Z</dcterms:modified>
</cp:coreProperties>
</file>