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26B68-2721-42B9-A4A2-6DE9F2F0D20C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026B68-2721-42B9-A4A2-6DE9F2F0D20C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6ED245-1F9B-49B0-85D6-4210531E21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Cy9AA2FnCMo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76886765"/>
              </p:ext>
            </p:extLst>
          </p:nvPr>
        </p:nvGraphicFramePr>
        <p:xfrm>
          <a:off x="1368425" y="2924944"/>
          <a:ext cx="6405925" cy="278892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VY_32_INOVACE_12B_20_Vývin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jedince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 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29.5.2012 ve 8.A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jednotlivými fázemi vývinu nového jedince. 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VÝVIN NOVÉHO JEDINCE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OD VAJÍČKA K DOSPĚLÉMU ČLOVĚKU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POHLAVNÍ BUŇKY</a:t>
            </a:r>
          </a:p>
          <a:p>
            <a:r>
              <a:rPr lang="cs-CZ" dirty="0" smtClean="0"/>
              <a:t>POHLAVNÍ ORGÁNY</a:t>
            </a:r>
          </a:p>
          <a:p>
            <a:r>
              <a:rPr lang="cs-CZ" dirty="0" smtClean="0"/>
              <a:t>OPLOZENÍ</a:t>
            </a:r>
          </a:p>
          <a:p>
            <a:r>
              <a:rPr lang="cs-CZ" dirty="0" smtClean="0"/>
              <a:t>ZYGOTA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EMBRYONÁLNÍ VÝVOJ</a:t>
            </a:r>
            <a:endParaRPr lang="cs-CZ" dirty="0"/>
          </a:p>
        </p:txBody>
      </p:sp>
      <p:pic>
        <p:nvPicPr>
          <p:cNvPr id="7" name="Zástupný symbol pro obsah 6" descr="Embryo,_8_cell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31507" y="1772816"/>
            <a:ext cx="4408420" cy="3456384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ZYGOTA SE PO OPLOZENÍ IHNED ZAČNE DĚLIT, PUTUJE VEJCOVODEM </a:t>
            </a:r>
            <a:r>
              <a:rPr lang="cs-CZ" dirty="0" smtClean="0"/>
              <a:t>  K </a:t>
            </a:r>
            <a:r>
              <a:rPr lang="cs-CZ" dirty="0" smtClean="0"/>
              <a:t>DĚLOZE, KDE SE BĚHEM PRVNÍHO TÝDNE ZAHNÍZDÍ</a:t>
            </a:r>
          </a:p>
          <a:p>
            <a:pPr>
              <a:buNone/>
            </a:pPr>
            <a:r>
              <a:rPr lang="cs-CZ" dirty="0" smtClean="0"/>
              <a:t>VZNIKÁ EMBRYO = ZÁRODEK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220px-Tubal_Pregnancy_with_embryo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89208" y="2060848"/>
            <a:ext cx="3100941" cy="331236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39952" y="1700808"/>
            <a:ext cx="4546848" cy="4425355"/>
          </a:xfrm>
        </p:spPr>
        <p:txBody>
          <a:bodyPr/>
          <a:lstStyle/>
          <a:p>
            <a:r>
              <a:rPr lang="cs-CZ" dirty="0" smtClean="0"/>
              <a:t>STÁŘÍ – 5 TÝDNŮ – ZAKLÁDAJÍ SE ORGÁNY</a:t>
            </a:r>
          </a:p>
          <a:p>
            <a:r>
              <a:rPr lang="cs-CZ" dirty="0" smtClean="0"/>
              <a:t>ŽENĚ VYNECHÁ MENSTRUACE - TĚHOTENSTVÍ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sah 4" descr="220px-Human_Embryo_-_Approximately_8_weeks_estimated_gestational_ag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17966" y="2420888"/>
            <a:ext cx="4202916" cy="2808312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6 TÝDNŮ</a:t>
            </a:r>
          </a:p>
          <a:p>
            <a:r>
              <a:rPr lang="cs-CZ" dirty="0" smtClean="0"/>
              <a:t>KE KONCI 2. MĚSÍCE JE ZÁRODEK PODOBNÝ ČLOVĚKU – LIDSKÝ PLOD</a:t>
            </a:r>
          </a:p>
          <a:p>
            <a:r>
              <a:rPr lang="cs-CZ" dirty="0" smtClean="0"/>
              <a:t>PLOD JE VYŽIVOVÁN PLACENTOU –SPOJENÍ PUPEČNÍ ŠŇŮROU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dirty="0" smtClean="0"/>
              <a:t>NITRODĚLOŽNÍ VÝVOJ – 280 DNÍ, UKONČEN PORODEM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?v=Cy9AA2FnCMo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 NAROZENÍ DÍTĚTE VYPUZENA I PLACENTA</a:t>
            </a:r>
          </a:p>
          <a:p>
            <a:r>
              <a:rPr lang="cs-CZ" dirty="0" smtClean="0"/>
              <a:t>OBDOBÍ ŠESTINEDĚLÍ – MATKA I DÍTĚ VELMI CITLIVÍ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NOVOROZENEC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 NĚKTERÉ VROZENÉ REFLEXY – SACÍ, DÝCHACÍ, POLYKACÍ</a:t>
            </a:r>
          </a:p>
          <a:p>
            <a:r>
              <a:rPr lang="cs-CZ" dirty="0" smtClean="0"/>
              <a:t>PŘIJÍMÁ POTRAVU KOJENÍM</a:t>
            </a:r>
          </a:p>
          <a:p>
            <a:r>
              <a:rPr lang="cs-CZ" dirty="0" smtClean="0"/>
              <a:t>DO 6 TÝDNŮ SE ZAHOJÍ PUPEČNÍK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FÁZE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KOJENEC – DO 1 ROKU</a:t>
            </a:r>
          </a:p>
          <a:p>
            <a:r>
              <a:rPr lang="cs-CZ" dirty="0" smtClean="0"/>
              <a:t>BATOLE – 1 AŽ 3 ROKY</a:t>
            </a:r>
          </a:p>
          <a:p>
            <a:r>
              <a:rPr lang="cs-CZ" dirty="0" smtClean="0"/>
              <a:t>PŘEDŠKOLÁK – 4 AŽ 6 LET</a:t>
            </a:r>
          </a:p>
          <a:p>
            <a:r>
              <a:rPr lang="cs-CZ" dirty="0" smtClean="0"/>
              <a:t>MLADŠÍ ŠKOLNÍ VĚK – 6 AŽ 11 LET</a:t>
            </a:r>
          </a:p>
          <a:p>
            <a:r>
              <a:rPr lang="cs-CZ" dirty="0" smtClean="0"/>
              <a:t>STARŠÍ ŠKOLNÍ VĚK – 11 AŽ 15 LET</a:t>
            </a:r>
          </a:p>
          <a:p>
            <a:r>
              <a:rPr lang="cs-CZ" dirty="0" smtClean="0"/>
              <a:t>PUBERTA – 12 AŽ 15 LET</a:t>
            </a:r>
          </a:p>
          <a:p>
            <a:r>
              <a:rPr lang="cs-CZ" dirty="0" smtClean="0"/>
              <a:t>DOSPÍVAJÍCÍ (DOROST) – 16 AŽ 18 LET</a:t>
            </a:r>
          </a:p>
          <a:p>
            <a:r>
              <a:rPr lang="cs-CZ" dirty="0" smtClean="0"/>
              <a:t>PLNÁ DOSPĚLOST – DO 30 LET</a:t>
            </a:r>
          </a:p>
          <a:p>
            <a:r>
              <a:rPr lang="cs-CZ" dirty="0" smtClean="0"/>
              <a:t>ZRALOST – 30 AŽ 50 LET</a:t>
            </a:r>
          </a:p>
          <a:p>
            <a:r>
              <a:rPr lang="cs-CZ" dirty="0" smtClean="0"/>
              <a:t>STŘEDNÍ VĚK – 50 AŽ 65 LET</a:t>
            </a:r>
          </a:p>
          <a:p>
            <a:r>
              <a:rPr lang="cs-CZ" dirty="0" smtClean="0"/>
              <a:t>STÁŘÍ – OD 65 LET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12976"/>
          <a:ext cx="6405925" cy="231190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28543"/>
                <a:gridCol w="5075169"/>
              </a:tblGrid>
              <a:tr h="136188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100" dirty="0" smtClean="0"/>
                        <a:t>COURTESY: RWJMS IVF PROGRAM.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&lt;http://cs.wikipedia.org/wiki/Soubor:Embryo,_8_cells.jpg&gt;. </a:t>
                      </a:r>
                    </a:p>
                    <a:p>
                      <a:pPr algn="l" fontAlgn="ctr"/>
                      <a:r>
                        <a:rPr lang="cs-CZ" sz="1100" dirty="0" smtClean="0"/>
                        <a:t>ED UTHMAN, MD.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Dostupný na WWW: &lt;http://cs.wikipedia.org/wiki/Soubor:Tubal_Pregnancy_with_embryo.jpg&gt;. </a:t>
                      </a:r>
                    </a:p>
                    <a:p>
                      <a:pPr algn="l" fontAlgn="ctr"/>
                      <a:r>
                        <a:rPr lang="cs-CZ" sz="1100" dirty="0" smtClean="0"/>
                        <a:t>LUNAR CAUSTIC. 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22.5.2012]. </a:t>
                      </a:r>
                      <a:r>
                        <a:rPr lang="cs-CZ" sz="1100" smtClean="0"/>
                        <a:t>Dostupný na WWW: &lt;http://cs.wikipedia.org/wiki/Soubor:Human_Embryo_-_Approximately_8_weeks_estimated_gestational_age.jpg&gt;. </a:t>
                      </a:r>
                      <a:endParaRPr lang="cs-CZ" sz="1100" b="0" i="0" u="none" strike="noStrike" dirty="0" smtClean="0">
                        <a:solidFill>
                          <a:srgbClr val="000000"/>
                        </a:solidFill>
                        <a:latin typeface="+mn-lt"/>
                      </a:endParaRPr>
                    </a:p>
                    <a:p>
                      <a:pPr algn="l" fontAlgn="ctr"/>
                      <a:endParaRPr lang="cs-CZ" sz="11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ctr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ctr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346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VÝVIN NOVÉHO JEDINCE</vt:lpstr>
      <vt:lpstr>ZOPAKUJ SI POJMY</vt:lpstr>
      <vt:lpstr>EMBRYONÁLNÍ VÝVOJ</vt:lpstr>
      <vt:lpstr>Snímek 5</vt:lpstr>
      <vt:lpstr>Snímek 6</vt:lpstr>
      <vt:lpstr>Snímek 7</vt:lpstr>
      <vt:lpstr>NOVOROZENEC</vt:lpstr>
      <vt:lpstr>DALŠÍ FÁZE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15</cp:revision>
  <dcterms:created xsi:type="dcterms:W3CDTF">2012-05-21T20:09:52Z</dcterms:created>
  <dcterms:modified xsi:type="dcterms:W3CDTF">2012-05-30T09:57:23Z</dcterms:modified>
</cp:coreProperties>
</file>