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313" r:id="rId2"/>
    <p:sldId id="256" r:id="rId3"/>
    <p:sldId id="257" r:id="rId4"/>
    <p:sldId id="258" r:id="rId5"/>
    <p:sldId id="259" r:id="rId6"/>
    <p:sldId id="260" r:id="rId7"/>
    <p:sldId id="261" r:id="rId8"/>
    <p:sldId id="291" r:id="rId9"/>
    <p:sldId id="263" r:id="rId10"/>
    <p:sldId id="262" r:id="rId11"/>
    <p:sldId id="268" r:id="rId12"/>
    <p:sldId id="266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89" r:id="rId33"/>
    <p:sldId id="290" r:id="rId34"/>
    <p:sldId id="292" r:id="rId35"/>
    <p:sldId id="293" r:id="rId36"/>
    <p:sldId id="294" r:id="rId37"/>
    <p:sldId id="295" r:id="rId38"/>
    <p:sldId id="297" r:id="rId39"/>
    <p:sldId id="298" r:id="rId40"/>
    <p:sldId id="299" r:id="rId41"/>
    <p:sldId id="300" r:id="rId42"/>
    <p:sldId id="301" r:id="rId43"/>
    <p:sldId id="302" r:id="rId44"/>
    <p:sldId id="303" r:id="rId45"/>
    <p:sldId id="304" r:id="rId46"/>
    <p:sldId id="305" r:id="rId47"/>
    <p:sldId id="306" r:id="rId48"/>
    <p:sldId id="310" r:id="rId49"/>
    <p:sldId id="311" r:id="rId50"/>
    <p:sldId id="307" r:id="rId51"/>
    <p:sldId id="308" r:id="rId52"/>
    <p:sldId id="309" r:id="rId53"/>
    <p:sldId id="312" r:id="rId54"/>
    <p:sldId id="280" r:id="rId55"/>
    <p:sldId id="296" r:id="rId5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B499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C3373-1299-4E4E-9634-D270543F9F02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F2727-A02D-45D1-A876-A3462D9221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C3373-1299-4E4E-9634-D270543F9F02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F2727-A02D-45D1-A876-A3462D9221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C3373-1299-4E4E-9634-D270543F9F02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F2727-A02D-45D1-A876-A3462D9221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C3373-1299-4E4E-9634-D270543F9F02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F2727-A02D-45D1-A876-A3462D9221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C3373-1299-4E4E-9634-D270543F9F02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F2727-A02D-45D1-A876-A3462D9221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C3373-1299-4E4E-9634-D270543F9F02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F2727-A02D-45D1-A876-A3462D9221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C3373-1299-4E4E-9634-D270543F9F02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F2727-A02D-45D1-A876-A3462D9221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C3373-1299-4E4E-9634-D270543F9F02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F2727-A02D-45D1-A876-A3462D9221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C3373-1299-4E4E-9634-D270543F9F02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75CF2727-A02D-45D1-A876-A3462D9221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C3373-1299-4E4E-9634-D270543F9F02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F2727-A02D-45D1-A876-A3462D9221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C3373-1299-4E4E-9634-D270543F9F02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F2727-A02D-45D1-A876-A3462D9221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1AC3373-1299-4E4E-9634-D270543F9F02}" type="datetimeFigureOut">
              <a:rPr lang="cs-CZ" smtClean="0"/>
              <a:t>2.9.2011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75CF2727-A02D-45D1-A876-A3462D9221B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40.xml"/><Relationship Id="rId13" Type="http://schemas.openxmlformats.org/officeDocument/2006/relationships/slide" Target="slide48.xml"/><Relationship Id="rId18" Type="http://schemas.openxmlformats.org/officeDocument/2006/relationships/slide" Target="slide34.xml"/><Relationship Id="rId26" Type="http://schemas.openxmlformats.org/officeDocument/2006/relationships/slide" Target="slide6.xml"/><Relationship Id="rId3" Type="http://schemas.openxmlformats.org/officeDocument/2006/relationships/slide" Target="slide32.xml"/><Relationship Id="rId21" Type="http://schemas.openxmlformats.org/officeDocument/2006/relationships/slide" Target="slide20.xml"/><Relationship Id="rId7" Type="http://schemas.openxmlformats.org/officeDocument/2006/relationships/slide" Target="slide42.xml"/><Relationship Id="rId12" Type="http://schemas.openxmlformats.org/officeDocument/2006/relationships/slide" Target="slide50.xml"/><Relationship Id="rId17" Type="http://schemas.openxmlformats.org/officeDocument/2006/relationships/slide" Target="slide24.xml"/><Relationship Id="rId25" Type="http://schemas.openxmlformats.org/officeDocument/2006/relationships/slide" Target="slide8.xml"/><Relationship Id="rId2" Type="http://schemas.openxmlformats.org/officeDocument/2006/relationships/slide" Target="slide16.xml"/><Relationship Id="rId16" Type="http://schemas.openxmlformats.org/officeDocument/2006/relationships/slide" Target="slide14.xml"/><Relationship Id="rId20" Type="http://schemas.openxmlformats.org/officeDocument/2006/relationships/slide" Target="slide18.xml"/><Relationship Id="rId1" Type="http://schemas.openxmlformats.org/officeDocument/2006/relationships/slideLayout" Target="../slideLayouts/slideLayout2.xml"/><Relationship Id="rId6" Type="http://schemas.openxmlformats.org/officeDocument/2006/relationships/slide" Target="slide26.xml"/><Relationship Id="rId11" Type="http://schemas.openxmlformats.org/officeDocument/2006/relationships/slide" Target="slide52.xml"/><Relationship Id="rId24" Type="http://schemas.openxmlformats.org/officeDocument/2006/relationships/slide" Target="slide10.xml"/><Relationship Id="rId5" Type="http://schemas.openxmlformats.org/officeDocument/2006/relationships/slide" Target="slide28.xml"/><Relationship Id="rId15" Type="http://schemas.openxmlformats.org/officeDocument/2006/relationships/slide" Target="slide4.xml"/><Relationship Id="rId23" Type="http://schemas.openxmlformats.org/officeDocument/2006/relationships/slide" Target="slide12.xml"/><Relationship Id="rId10" Type="http://schemas.openxmlformats.org/officeDocument/2006/relationships/slide" Target="slide36.xml"/><Relationship Id="rId19" Type="http://schemas.openxmlformats.org/officeDocument/2006/relationships/slide" Target="slide44.xml"/><Relationship Id="rId4" Type="http://schemas.openxmlformats.org/officeDocument/2006/relationships/slide" Target="slide30.xml"/><Relationship Id="rId9" Type="http://schemas.openxmlformats.org/officeDocument/2006/relationships/slide" Target="slide38.xml"/><Relationship Id="rId14" Type="http://schemas.openxmlformats.org/officeDocument/2006/relationships/slide" Target="slide46.xml"/><Relationship Id="rId22" Type="http://schemas.openxmlformats.org/officeDocument/2006/relationships/slide" Target="slide2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borovna.cz/kniznica.php?action=show_version&amp;id=57023&amp;hit=56484" TargetMode="External"/><Relationship Id="rId2" Type="http://schemas.openxmlformats.org/officeDocument/2006/relationships/hyperlink" Target="http://www.meszhidrat.hu/mess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geologie.vsb.cz/gp/stud.php" TargetMode="External"/><Relationship Id="rId4" Type="http://schemas.openxmlformats.org/officeDocument/2006/relationships/hyperlink" Target="http://www2.montes.upm.es/Dptos/DptoSilvopascicultura/Edafologia/aplicaciones/GUIA%20MINERALES/Galeria/galenaG.html" TargetMode="Externa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eszhidrat.hu/mess.html" TargetMode="External"/><Relationship Id="rId2" Type="http://schemas.openxmlformats.org/officeDocument/2006/relationships/hyperlink" Target="http://www.komenskeho66.cz/materialy/chemie/WEB-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theannoyingcokecan.webs.com/apps/photos/photo?photoid=72743675" TargetMode="External"/><Relationship Id="rId4" Type="http://schemas.openxmlformats.org/officeDocument/2006/relationships/hyperlink" Target="http://edu.uhk.cz/titrace/laborator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3" y="188639"/>
            <a:ext cx="5472608" cy="1023787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1" y="1412776"/>
            <a:ext cx="3888432" cy="357941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8708245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Chemie 8. – 9.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VY_32_INOVACE_20_Riskuj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Melicharová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56423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Riskuj - </a:t>
            </a:r>
            <a:br>
              <a:rPr lang="cs-CZ" dirty="0" smtClean="0"/>
            </a:br>
            <a:r>
              <a:rPr lang="cs-CZ" dirty="0" smtClean="0"/>
              <a:t>Anorganické sloučeniny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Jana Melicharová, 2. ZŠ Dobříš</a:t>
            </a: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1153748" y="5069971"/>
            <a:ext cx="914400" cy="914400"/>
          </a:xfrm>
          <a:prstGeom prst="smileyFac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392146" y="5069971"/>
            <a:ext cx="914400" cy="914400"/>
          </a:xfrm>
          <a:prstGeom prst="smileyFace">
            <a:avLst>
              <a:gd name="adj" fmla="val -4653"/>
            </a:avLst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082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33400"/>
            <a:ext cx="8219256" cy="584792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467544" y="928124"/>
            <a:ext cx="1584176" cy="693373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halogenidy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128055" y="928124"/>
            <a:ext cx="1584176" cy="693373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oxidy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799044" y="928124"/>
            <a:ext cx="1584176" cy="693373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sulfidy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425958" y="928124"/>
            <a:ext cx="1584176" cy="693373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hydroxidy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063750" y="928124"/>
            <a:ext cx="1584176" cy="693373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kyseliny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23488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1" name="10cípá hvězda 10">
            <a:hlinkClick r:id="rId2" action="ppaction://hlinksldjump"/>
          </p:cNvPr>
          <p:cNvSpPr/>
          <p:nvPr/>
        </p:nvSpPr>
        <p:spPr>
          <a:xfrm>
            <a:off x="2482483" y="2631569"/>
            <a:ext cx="914400" cy="914400"/>
          </a:xfrm>
          <a:prstGeom prst="star10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solidFill>
                  <a:schemeClr val="bg1"/>
                </a:solidFill>
              </a:rPr>
              <a:t>200</a:t>
            </a:r>
            <a:endParaRPr lang="cs-CZ" u="sng" dirty="0">
              <a:solidFill>
                <a:schemeClr val="bg1"/>
              </a:solidFill>
            </a:endParaRPr>
          </a:p>
        </p:txBody>
      </p:sp>
      <p:sp>
        <p:nvSpPr>
          <p:cNvPr id="38" name="10cípá hvězda 37">
            <a:hlinkClick r:id="rId3" action="ppaction://hlinksldjump"/>
          </p:cNvPr>
          <p:cNvSpPr/>
          <p:nvPr/>
        </p:nvSpPr>
        <p:spPr>
          <a:xfrm>
            <a:off x="4133932" y="5447588"/>
            <a:ext cx="914400" cy="914400"/>
          </a:xfrm>
          <a:prstGeom prst="star10">
            <a:avLst/>
          </a:prstGeom>
          <a:solidFill>
            <a:schemeClr val="accent2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solidFill>
                  <a:schemeClr val="bg1"/>
                </a:solidFill>
              </a:rPr>
              <a:t>500</a:t>
            </a:r>
            <a:endParaRPr lang="cs-CZ" u="sng" dirty="0">
              <a:solidFill>
                <a:schemeClr val="bg1"/>
              </a:solidFill>
            </a:endParaRPr>
          </a:p>
        </p:txBody>
      </p:sp>
      <p:sp>
        <p:nvSpPr>
          <p:cNvPr id="39" name="10cípá hvězda 38">
            <a:hlinkClick r:id="rId4" action="ppaction://hlinksldjump"/>
          </p:cNvPr>
          <p:cNvSpPr/>
          <p:nvPr/>
        </p:nvSpPr>
        <p:spPr>
          <a:xfrm>
            <a:off x="4146508" y="4533188"/>
            <a:ext cx="914400" cy="914400"/>
          </a:xfrm>
          <a:prstGeom prst="star10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solidFill>
                  <a:schemeClr val="bg1"/>
                </a:solidFill>
              </a:rPr>
              <a:t>400</a:t>
            </a:r>
            <a:endParaRPr lang="cs-CZ" u="sng" dirty="0">
              <a:solidFill>
                <a:schemeClr val="bg1"/>
              </a:solidFill>
            </a:endParaRPr>
          </a:p>
        </p:txBody>
      </p:sp>
      <p:sp>
        <p:nvSpPr>
          <p:cNvPr id="40" name="10cípá hvězda 39">
            <a:hlinkClick r:id="rId5" action="ppaction://hlinksldjump"/>
          </p:cNvPr>
          <p:cNvSpPr/>
          <p:nvPr/>
        </p:nvSpPr>
        <p:spPr>
          <a:xfrm>
            <a:off x="4133932" y="3577680"/>
            <a:ext cx="914400" cy="914400"/>
          </a:xfrm>
          <a:prstGeom prst="star10">
            <a:avLst/>
          </a:prstGeom>
          <a:solidFill>
            <a:srgbClr val="00B0F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solidFill>
                  <a:schemeClr val="bg1"/>
                </a:solidFill>
              </a:rPr>
              <a:t>300</a:t>
            </a:r>
            <a:endParaRPr lang="cs-CZ" u="sng" dirty="0">
              <a:solidFill>
                <a:schemeClr val="bg1"/>
              </a:solidFill>
            </a:endParaRPr>
          </a:p>
        </p:txBody>
      </p:sp>
      <p:sp>
        <p:nvSpPr>
          <p:cNvPr id="41" name="10cípá hvězda 40">
            <a:hlinkClick r:id="rId6" action="ppaction://hlinksldjump"/>
          </p:cNvPr>
          <p:cNvSpPr/>
          <p:nvPr/>
        </p:nvSpPr>
        <p:spPr>
          <a:xfrm>
            <a:off x="4133932" y="2631569"/>
            <a:ext cx="914400" cy="914400"/>
          </a:xfrm>
          <a:prstGeom prst="star10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solidFill>
                  <a:schemeClr val="bg1"/>
                </a:solidFill>
              </a:rPr>
              <a:t>200</a:t>
            </a:r>
            <a:endParaRPr lang="cs-CZ" u="sng" dirty="0">
              <a:solidFill>
                <a:schemeClr val="bg1"/>
              </a:solidFill>
            </a:endParaRPr>
          </a:p>
        </p:txBody>
      </p:sp>
      <p:sp>
        <p:nvSpPr>
          <p:cNvPr id="42" name="10cípá hvězda 41">
            <a:hlinkClick r:id="rId7" action="ppaction://hlinksldjump"/>
          </p:cNvPr>
          <p:cNvSpPr/>
          <p:nvPr/>
        </p:nvSpPr>
        <p:spPr>
          <a:xfrm>
            <a:off x="5760846" y="5414390"/>
            <a:ext cx="914400" cy="914400"/>
          </a:xfrm>
          <a:prstGeom prst="star10">
            <a:avLst/>
          </a:prstGeom>
          <a:solidFill>
            <a:schemeClr val="accent2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solidFill>
                  <a:schemeClr val="bg1"/>
                </a:solidFill>
              </a:rPr>
              <a:t>500</a:t>
            </a:r>
            <a:endParaRPr lang="cs-CZ" u="sng" dirty="0">
              <a:solidFill>
                <a:schemeClr val="bg1"/>
              </a:solidFill>
            </a:endParaRPr>
          </a:p>
        </p:txBody>
      </p:sp>
      <p:sp>
        <p:nvSpPr>
          <p:cNvPr id="43" name="10cípá hvězda 42">
            <a:hlinkClick r:id="rId8" action="ppaction://hlinksldjump"/>
          </p:cNvPr>
          <p:cNvSpPr/>
          <p:nvPr/>
        </p:nvSpPr>
        <p:spPr>
          <a:xfrm>
            <a:off x="5760846" y="4499990"/>
            <a:ext cx="914400" cy="914400"/>
          </a:xfrm>
          <a:prstGeom prst="star10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solidFill>
                  <a:schemeClr val="bg1"/>
                </a:solidFill>
              </a:rPr>
              <a:t>400</a:t>
            </a:r>
            <a:endParaRPr lang="cs-CZ" u="sng" dirty="0">
              <a:solidFill>
                <a:schemeClr val="bg1"/>
              </a:solidFill>
            </a:endParaRPr>
          </a:p>
        </p:txBody>
      </p:sp>
      <p:sp>
        <p:nvSpPr>
          <p:cNvPr id="44" name="10cípá hvězda 43">
            <a:hlinkClick r:id="rId9" action="ppaction://hlinksldjump"/>
          </p:cNvPr>
          <p:cNvSpPr/>
          <p:nvPr/>
        </p:nvSpPr>
        <p:spPr>
          <a:xfrm>
            <a:off x="5760846" y="3568080"/>
            <a:ext cx="914400" cy="914400"/>
          </a:xfrm>
          <a:prstGeom prst="star10">
            <a:avLst/>
          </a:prstGeom>
          <a:solidFill>
            <a:srgbClr val="00B0F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solidFill>
                  <a:schemeClr val="bg1"/>
                </a:solidFill>
              </a:rPr>
              <a:t>300</a:t>
            </a:r>
            <a:endParaRPr lang="cs-CZ" u="sng" dirty="0">
              <a:solidFill>
                <a:schemeClr val="bg1"/>
              </a:solidFill>
            </a:endParaRPr>
          </a:p>
        </p:txBody>
      </p:sp>
      <p:sp>
        <p:nvSpPr>
          <p:cNvPr id="45" name="10cípá hvězda 44">
            <a:hlinkClick r:id="rId10" action="ppaction://hlinksldjump"/>
          </p:cNvPr>
          <p:cNvSpPr/>
          <p:nvPr/>
        </p:nvSpPr>
        <p:spPr>
          <a:xfrm>
            <a:off x="5760846" y="2631569"/>
            <a:ext cx="914400" cy="914400"/>
          </a:xfrm>
          <a:prstGeom prst="star10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solidFill>
                  <a:schemeClr val="bg1"/>
                </a:solidFill>
              </a:rPr>
              <a:t>200</a:t>
            </a:r>
            <a:endParaRPr lang="cs-CZ" u="sng" dirty="0">
              <a:solidFill>
                <a:schemeClr val="bg1"/>
              </a:solidFill>
            </a:endParaRPr>
          </a:p>
        </p:txBody>
      </p:sp>
      <p:sp>
        <p:nvSpPr>
          <p:cNvPr id="46" name="10cípá hvězda 45">
            <a:hlinkClick r:id="rId11" action="ppaction://hlinksldjump"/>
          </p:cNvPr>
          <p:cNvSpPr/>
          <p:nvPr/>
        </p:nvSpPr>
        <p:spPr>
          <a:xfrm>
            <a:off x="7398638" y="5447588"/>
            <a:ext cx="914400" cy="914400"/>
          </a:xfrm>
          <a:prstGeom prst="star10">
            <a:avLst/>
          </a:prstGeom>
          <a:solidFill>
            <a:schemeClr val="accent2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solidFill>
                  <a:schemeClr val="bg1"/>
                </a:solidFill>
              </a:rPr>
              <a:t>500</a:t>
            </a:r>
            <a:endParaRPr lang="cs-CZ" u="sng" dirty="0">
              <a:solidFill>
                <a:schemeClr val="bg1"/>
              </a:solidFill>
            </a:endParaRPr>
          </a:p>
        </p:txBody>
      </p:sp>
      <p:sp>
        <p:nvSpPr>
          <p:cNvPr id="47" name="10cípá hvězda 46">
            <a:hlinkClick r:id="rId12" action="ppaction://hlinksldjump"/>
          </p:cNvPr>
          <p:cNvSpPr/>
          <p:nvPr/>
        </p:nvSpPr>
        <p:spPr>
          <a:xfrm>
            <a:off x="7398638" y="4482480"/>
            <a:ext cx="914400" cy="914400"/>
          </a:xfrm>
          <a:prstGeom prst="star10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solidFill>
                  <a:schemeClr val="bg1"/>
                </a:solidFill>
              </a:rPr>
              <a:t>400</a:t>
            </a:r>
            <a:endParaRPr lang="cs-CZ" u="sng" dirty="0">
              <a:solidFill>
                <a:schemeClr val="bg1"/>
              </a:solidFill>
            </a:endParaRPr>
          </a:p>
        </p:txBody>
      </p:sp>
      <p:sp>
        <p:nvSpPr>
          <p:cNvPr id="48" name="10cípá hvězda 47">
            <a:hlinkClick r:id="rId13" action="ppaction://hlinksldjump"/>
          </p:cNvPr>
          <p:cNvSpPr/>
          <p:nvPr/>
        </p:nvSpPr>
        <p:spPr>
          <a:xfrm>
            <a:off x="7398638" y="3545969"/>
            <a:ext cx="914400" cy="914400"/>
          </a:xfrm>
          <a:prstGeom prst="star10">
            <a:avLst/>
          </a:prstGeom>
          <a:solidFill>
            <a:srgbClr val="00B0F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solidFill>
                  <a:schemeClr val="bg1"/>
                </a:solidFill>
              </a:rPr>
              <a:t>300</a:t>
            </a:r>
            <a:endParaRPr lang="cs-CZ" u="sng" dirty="0">
              <a:solidFill>
                <a:schemeClr val="bg1"/>
              </a:solidFill>
            </a:endParaRPr>
          </a:p>
        </p:txBody>
      </p:sp>
      <p:sp>
        <p:nvSpPr>
          <p:cNvPr id="49" name="10cípá hvězda 48">
            <a:hlinkClick r:id="rId14" action="ppaction://hlinksldjump"/>
          </p:cNvPr>
          <p:cNvSpPr/>
          <p:nvPr/>
        </p:nvSpPr>
        <p:spPr>
          <a:xfrm>
            <a:off x="7411416" y="2631569"/>
            <a:ext cx="914400" cy="914400"/>
          </a:xfrm>
          <a:prstGeom prst="star10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solidFill>
                  <a:schemeClr val="bg1"/>
                </a:solidFill>
              </a:rPr>
              <a:t>200</a:t>
            </a:r>
            <a:endParaRPr lang="cs-CZ" u="sng" dirty="0">
              <a:solidFill>
                <a:schemeClr val="bg1"/>
              </a:solidFill>
            </a:endParaRPr>
          </a:p>
        </p:txBody>
      </p:sp>
      <p:sp>
        <p:nvSpPr>
          <p:cNvPr id="50" name="10cípá hvězda 49">
            <a:hlinkClick r:id="rId15" action="ppaction://hlinksldjump"/>
          </p:cNvPr>
          <p:cNvSpPr/>
          <p:nvPr/>
        </p:nvSpPr>
        <p:spPr>
          <a:xfrm>
            <a:off x="802432" y="1717169"/>
            <a:ext cx="914400" cy="914400"/>
          </a:xfrm>
          <a:prstGeom prst="star10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solidFill>
                  <a:schemeClr val="bg1"/>
                </a:solidFill>
              </a:rPr>
              <a:t>100</a:t>
            </a:r>
            <a:endParaRPr lang="cs-CZ" u="sng" dirty="0">
              <a:solidFill>
                <a:schemeClr val="bg1"/>
              </a:solidFill>
            </a:endParaRPr>
          </a:p>
        </p:txBody>
      </p:sp>
      <p:sp>
        <p:nvSpPr>
          <p:cNvPr id="51" name="10cípá hvězda 50">
            <a:hlinkClick r:id="rId16" action="ppaction://hlinksldjump"/>
          </p:cNvPr>
          <p:cNvSpPr/>
          <p:nvPr/>
        </p:nvSpPr>
        <p:spPr>
          <a:xfrm>
            <a:off x="2482483" y="1682417"/>
            <a:ext cx="914400" cy="914400"/>
          </a:xfrm>
          <a:prstGeom prst="star10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solidFill>
                  <a:schemeClr val="bg1"/>
                </a:solidFill>
              </a:rPr>
              <a:t>100</a:t>
            </a:r>
            <a:endParaRPr lang="cs-CZ" u="sng" dirty="0">
              <a:solidFill>
                <a:schemeClr val="bg1"/>
              </a:solidFill>
            </a:endParaRPr>
          </a:p>
        </p:txBody>
      </p:sp>
      <p:sp>
        <p:nvSpPr>
          <p:cNvPr id="52" name="10cípá hvězda 51">
            <a:hlinkClick r:id="rId17" action="ppaction://hlinksldjump"/>
          </p:cNvPr>
          <p:cNvSpPr/>
          <p:nvPr/>
        </p:nvSpPr>
        <p:spPr>
          <a:xfrm>
            <a:off x="4107831" y="1682417"/>
            <a:ext cx="914400" cy="914400"/>
          </a:xfrm>
          <a:prstGeom prst="star10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solidFill>
                  <a:schemeClr val="bg1"/>
                </a:solidFill>
              </a:rPr>
              <a:t>100</a:t>
            </a:r>
            <a:endParaRPr lang="cs-CZ" u="sng" dirty="0">
              <a:solidFill>
                <a:schemeClr val="bg1"/>
              </a:solidFill>
            </a:endParaRPr>
          </a:p>
        </p:txBody>
      </p:sp>
      <p:sp>
        <p:nvSpPr>
          <p:cNvPr id="53" name="10cípá hvězda 52">
            <a:hlinkClick r:id="rId18" action="ppaction://hlinksldjump"/>
          </p:cNvPr>
          <p:cNvSpPr/>
          <p:nvPr/>
        </p:nvSpPr>
        <p:spPr>
          <a:xfrm>
            <a:off x="5760846" y="1682417"/>
            <a:ext cx="914400" cy="914400"/>
          </a:xfrm>
          <a:prstGeom prst="star10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solidFill>
                  <a:schemeClr val="bg1"/>
                </a:solidFill>
              </a:rPr>
              <a:t>100</a:t>
            </a:r>
            <a:endParaRPr lang="cs-CZ" u="sng" dirty="0">
              <a:solidFill>
                <a:schemeClr val="bg1"/>
              </a:solidFill>
            </a:endParaRPr>
          </a:p>
        </p:txBody>
      </p:sp>
      <p:sp>
        <p:nvSpPr>
          <p:cNvPr id="54" name="10cípá hvězda 53">
            <a:hlinkClick r:id="rId19" action="ppaction://hlinksldjump"/>
          </p:cNvPr>
          <p:cNvSpPr/>
          <p:nvPr/>
        </p:nvSpPr>
        <p:spPr>
          <a:xfrm>
            <a:off x="7398638" y="1717169"/>
            <a:ext cx="914400" cy="914400"/>
          </a:xfrm>
          <a:prstGeom prst="star10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solidFill>
                  <a:schemeClr val="bg1"/>
                </a:solidFill>
              </a:rPr>
              <a:t>100</a:t>
            </a:r>
            <a:endParaRPr lang="cs-CZ" u="sng" dirty="0">
              <a:solidFill>
                <a:schemeClr val="bg1"/>
              </a:solidFill>
            </a:endParaRPr>
          </a:p>
        </p:txBody>
      </p:sp>
      <p:sp>
        <p:nvSpPr>
          <p:cNvPr id="56" name="10cípá hvězda 55">
            <a:hlinkClick r:id="rId20" action="ppaction://hlinksldjump"/>
          </p:cNvPr>
          <p:cNvSpPr/>
          <p:nvPr/>
        </p:nvSpPr>
        <p:spPr>
          <a:xfrm>
            <a:off x="2489312" y="3577680"/>
            <a:ext cx="914400" cy="914400"/>
          </a:xfrm>
          <a:prstGeom prst="star10">
            <a:avLst/>
          </a:prstGeom>
          <a:solidFill>
            <a:srgbClr val="00B0F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solidFill>
                  <a:schemeClr val="bg1"/>
                </a:solidFill>
              </a:rPr>
              <a:t>300</a:t>
            </a:r>
            <a:endParaRPr lang="cs-CZ" u="sng" dirty="0">
              <a:solidFill>
                <a:schemeClr val="bg1"/>
              </a:solidFill>
            </a:endParaRPr>
          </a:p>
        </p:txBody>
      </p:sp>
      <p:sp>
        <p:nvSpPr>
          <p:cNvPr id="82" name="10cípá hvězda 81">
            <a:hlinkClick r:id="rId21" action="ppaction://hlinksldjump"/>
          </p:cNvPr>
          <p:cNvSpPr/>
          <p:nvPr/>
        </p:nvSpPr>
        <p:spPr>
          <a:xfrm>
            <a:off x="2489312" y="4482480"/>
            <a:ext cx="914400" cy="914400"/>
          </a:xfrm>
          <a:prstGeom prst="star10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solidFill>
                  <a:schemeClr val="bg1"/>
                </a:solidFill>
              </a:rPr>
              <a:t>400</a:t>
            </a:r>
            <a:endParaRPr lang="cs-CZ" u="sng" dirty="0">
              <a:solidFill>
                <a:schemeClr val="bg1"/>
              </a:solidFill>
            </a:endParaRPr>
          </a:p>
        </p:txBody>
      </p:sp>
      <p:sp>
        <p:nvSpPr>
          <p:cNvPr id="83" name="10cípá hvězda 82">
            <a:hlinkClick r:id="rId22" action="ppaction://hlinksldjump"/>
          </p:cNvPr>
          <p:cNvSpPr/>
          <p:nvPr/>
        </p:nvSpPr>
        <p:spPr>
          <a:xfrm>
            <a:off x="2489312" y="5414390"/>
            <a:ext cx="914400" cy="914400"/>
          </a:xfrm>
          <a:prstGeom prst="star10">
            <a:avLst/>
          </a:prstGeom>
          <a:solidFill>
            <a:schemeClr val="accent2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solidFill>
                  <a:schemeClr val="bg1"/>
                </a:solidFill>
              </a:rPr>
              <a:t>500</a:t>
            </a:r>
            <a:endParaRPr lang="cs-CZ" u="sng" dirty="0">
              <a:solidFill>
                <a:schemeClr val="bg1"/>
              </a:solidFill>
            </a:endParaRPr>
          </a:p>
        </p:txBody>
      </p:sp>
      <p:sp>
        <p:nvSpPr>
          <p:cNvPr id="84" name="10cípá hvězda 83">
            <a:hlinkClick r:id="rId23" action="ppaction://hlinksldjump"/>
          </p:cNvPr>
          <p:cNvSpPr/>
          <p:nvPr/>
        </p:nvSpPr>
        <p:spPr>
          <a:xfrm>
            <a:off x="802432" y="5447588"/>
            <a:ext cx="914400" cy="914400"/>
          </a:xfrm>
          <a:prstGeom prst="star10">
            <a:avLst/>
          </a:prstGeom>
          <a:solidFill>
            <a:schemeClr val="accent2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solidFill>
                  <a:schemeClr val="bg1"/>
                </a:solidFill>
              </a:rPr>
              <a:t>500</a:t>
            </a:r>
            <a:endParaRPr lang="cs-CZ" u="sng" dirty="0">
              <a:solidFill>
                <a:schemeClr val="bg1"/>
              </a:solidFill>
            </a:endParaRPr>
          </a:p>
        </p:txBody>
      </p:sp>
      <p:sp>
        <p:nvSpPr>
          <p:cNvPr id="85" name="10cípá hvězda 84">
            <a:hlinkClick r:id="rId24" action="ppaction://hlinksldjump"/>
          </p:cNvPr>
          <p:cNvSpPr/>
          <p:nvPr/>
        </p:nvSpPr>
        <p:spPr>
          <a:xfrm>
            <a:off x="802432" y="4499990"/>
            <a:ext cx="914400" cy="914400"/>
          </a:xfrm>
          <a:prstGeom prst="star10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solidFill>
                  <a:schemeClr val="bg1"/>
                </a:solidFill>
              </a:rPr>
              <a:t>400</a:t>
            </a:r>
            <a:endParaRPr lang="cs-CZ" u="sng" dirty="0">
              <a:solidFill>
                <a:schemeClr val="bg1"/>
              </a:solidFill>
            </a:endParaRPr>
          </a:p>
        </p:txBody>
      </p:sp>
      <p:sp>
        <p:nvSpPr>
          <p:cNvPr id="86" name="10cípá hvězda 85">
            <a:hlinkClick r:id="rId25" action="ppaction://hlinksldjump"/>
          </p:cNvPr>
          <p:cNvSpPr/>
          <p:nvPr/>
        </p:nvSpPr>
        <p:spPr>
          <a:xfrm>
            <a:off x="802432" y="3577680"/>
            <a:ext cx="914400" cy="914400"/>
          </a:xfrm>
          <a:prstGeom prst="star10">
            <a:avLst/>
          </a:prstGeom>
          <a:solidFill>
            <a:srgbClr val="00B0F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solidFill>
                  <a:schemeClr val="bg1"/>
                </a:solidFill>
              </a:rPr>
              <a:t>300</a:t>
            </a:r>
            <a:endParaRPr lang="cs-CZ" u="sng" dirty="0">
              <a:solidFill>
                <a:schemeClr val="bg1"/>
              </a:solidFill>
            </a:endParaRPr>
          </a:p>
        </p:txBody>
      </p:sp>
      <p:sp>
        <p:nvSpPr>
          <p:cNvPr id="87" name="10cípá hvězda 86">
            <a:hlinkClick r:id="rId26" action="ppaction://hlinksldjump"/>
          </p:cNvPr>
          <p:cNvSpPr/>
          <p:nvPr/>
        </p:nvSpPr>
        <p:spPr>
          <a:xfrm>
            <a:off x="802432" y="2668081"/>
            <a:ext cx="914400" cy="914400"/>
          </a:xfrm>
          <a:prstGeom prst="star10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solidFill>
                  <a:schemeClr val="bg1"/>
                </a:solidFill>
              </a:rPr>
              <a:t>200</a:t>
            </a:r>
            <a:endParaRPr lang="cs-CZ" u="sng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4426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Halogenidy za 100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 oxidační číslo mají halogeny v halogenidech?</a:t>
            </a:r>
            <a:endParaRPr lang="cs-CZ" dirty="0"/>
          </a:p>
        </p:txBody>
      </p:sp>
      <p:sp>
        <p:nvSpPr>
          <p:cNvPr id="4" name="Výbuch 1 3"/>
          <p:cNvSpPr/>
          <p:nvPr/>
        </p:nvSpPr>
        <p:spPr>
          <a:xfrm>
            <a:off x="3923928" y="3933056"/>
            <a:ext cx="2448272" cy="1562472"/>
          </a:xfrm>
          <a:prstGeom prst="irregularSeal1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7286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132856"/>
            <a:ext cx="8229600" cy="411480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zpět</a:t>
            </a:r>
          </a:p>
        </p:txBody>
      </p:sp>
      <p:sp>
        <p:nvSpPr>
          <p:cNvPr id="8" name="Dvojitá vlna 7"/>
          <p:cNvSpPr/>
          <p:nvPr/>
        </p:nvSpPr>
        <p:spPr>
          <a:xfrm>
            <a:off x="5580112" y="3129037"/>
            <a:ext cx="1944216" cy="914400"/>
          </a:xfrm>
          <a:prstGeom prst="doubleWav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F</a:t>
            </a:r>
            <a:r>
              <a:rPr lang="cs-CZ" baseline="30000" dirty="0" smtClean="0">
                <a:solidFill>
                  <a:schemeClr val="bg1"/>
                </a:solidFill>
              </a:rPr>
              <a:t>-l      </a:t>
            </a:r>
            <a:r>
              <a:rPr lang="cs-CZ" dirty="0" smtClean="0">
                <a:solidFill>
                  <a:schemeClr val="bg1"/>
                </a:solidFill>
              </a:rPr>
              <a:t>Cl</a:t>
            </a:r>
            <a:r>
              <a:rPr lang="cs-CZ" baseline="30000" dirty="0" smtClean="0">
                <a:solidFill>
                  <a:schemeClr val="bg1"/>
                </a:solidFill>
              </a:rPr>
              <a:t>-I</a:t>
            </a:r>
            <a:r>
              <a:rPr lang="cs-CZ" dirty="0" smtClean="0">
                <a:solidFill>
                  <a:schemeClr val="bg1"/>
                </a:solidFill>
              </a:rPr>
              <a:t>   Br</a:t>
            </a:r>
            <a:r>
              <a:rPr lang="cs-CZ" baseline="30000" dirty="0" smtClean="0">
                <a:solidFill>
                  <a:schemeClr val="bg1"/>
                </a:solidFill>
              </a:rPr>
              <a:t>-I</a:t>
            </a:r>
            <a:r>
              <a:rPr lang="cs-CZ" dirty="0" smtClean="0">
                <a:solidFill>
                  <a:schemeClr val="bg1"/>
                </a:solidFill>
              </a:rPr>
              <a:t>  I</a:t>
            </a:r>
            <a:r>
              <a:rPr lang="cs-CZ" baseline="30000" dirty="0" smtClean="0">
                <a:solidFill>
                  <a:schemeClr val="bg1"/>
                </a:solidFill>
              </a:rPr>
              <a:t>-I</a:t>
            </a:r>
            <a:endParaRPr lang="cs-CZ" baseline="30000" dirty="0">
              <a:solidFill>
                <a:schemeClr val="bg1"/>
              </a:solidFill>
            </a:endParaRPr>
          </a:p>
        </p:txBody>
      </p:sp>
      <p:sp>
        <p:nvSpPr>
          <p:cNvPr id="11" name="Zahnutá šipka doleva 10">
            <a:hlinkClick r:id="rId2" action="ppaction://hlinksldjump"/>
          </p:cNvPr>
          <p:cNvSpPr/>
          <p:nvPr/>
        </p:nvSpPr>
        <p:spPr>
          <a:xfrm>
            <a:off x="5148064" y="4725144"/>
            <a:ext cx="731520" cy="1216152"/>
          </a:xfrm>
          <a:prstGeom prst="curved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Mrak 4"/>
          <p:cNvSpPr/>
          <p:nvPr/>
        </p:nvSpPr>
        <p:spPr>
          <a:xfrm>
            <a:off x="2555776" y="2636912"/>
            <a:ext cx="1584176" cy="120243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-I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3986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Halogenidy za 200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 prvky patří do halogenů?</a:t>
            </a:r>
          </a:p>
          <a:p>
            <a:r>
              <a:rPr lang="cs-CZ" dirty="0" smtClean="0"/>
              <a:t>Název a značka.</a:t>
            </a:r>
            <a:endParaRPr lang="cs-CZ" dirty="0"/>
          </a:p>
        </p:txBody>
      </p:sp>
      <p:sp>
        <p:nvSpPr>
          <p:cNvPr id="4" name="Výbuch 1 3"/>
          <p:cNvSpPr/>
          <p:nvPr/>
        </p:nvSpPr>
        <p:spPr>
          <a:xfrm>
            <a:off x="5004048" y="4509120"/>
            <a:ext cx="2016224" cy="1058416"/>
          </a:xfrm>
          <a:prstGeom prst="irregularSeal1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855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132856"/>
            <a:ext cx="8229600" cy="411480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zpět</a:t>
            </a:r>
          </a:p>
        </p:txBody>
      </p:sp>
      <p:sp>
        <p:nvSpPr>
          <p:cNvPr id="11" name="Zahnutá šipka doleva 10">
            <a:hlinkClick r:id="rId2" action="ppaction://hlinksldjump"/>
          </p:cNvPr>
          <p:cNvSpPr/>
          <p:nvPr/>
        </p:nvSpPr>
        <p:spPr>
          <a:xfrm>
            <a:off x="5148064" y="4725144"/>
            <a:ext cx="731520" cy="1216152"/>
          </a:xfrm>
          <a:prstGeom prst="curved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Mrak 4"/>
          <p:cNvSpPr/>
          <p:nvPr/>
        </p:nvSpPr>
        <p:spPr>
          <a:xfrm>
            <a:off x="2010814" y="2537352"/>
            <a:ext cx="2088232" cy="1130424"/>
          </a:xfrm>
          <a:prstGeom prst="cloud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F - fluor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6228184" y="3919736"/>
            <a:ext cx="2520280" cy="1130424"/>
          </a:xfrm>
          <a:prstGeom prst="cloud">
            <a:avLst/>
          </a:prstGeom>
          <a:solidFill>
            <a:schemeClr val="tx2">
              <a:lumMod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Br - brom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Mrak 7"/>
          <p:cNvSpPr/>
          <p:nvPr/>
        </p:nvSpPr>
        <p:spPr>
          <a:xfrm>
            <a:off x="1043608" y="4258949"/>
            <a:ext cx="1872208" cy="1130424"/>
          </a:xfrm>
          <a:prstGeom prst="cloud">
            <a:avLst/>
          </a:prstGeom>
          <a:solidFill>
            <a:schemeClr val="bg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I - jod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Mrak 8"/>
          <p:cNvSpPr/>
          <p:nvPr/>
        </p:nvSpPr>
        <p:spPr>
          <a:xfrm>
            <a:off x="5724128" y="2529779"/>
            <a:ext cx="2304256" cy="1130424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Cl - chlor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398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524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Halogenidy za 300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Který halogenid se získává z mořské vody?</a:t>
            </a:r>
          </a:p>
          <a:p>
            <a:r>
              <a:rPr lang="cs-CZ" sz="3600" dirty="0" smtClean="0"/>
              <a:t>Vytvoř jeho vzorec</a:t>
            </a:r>
          </a:p>
          <a:p>
            <a:r>
              <a:rPr lang="cs-CZ" sz="3600" dirty="0" smtClean="0"/>
              <a:t>K čemu se používá?</a:t>
            </a:r>
            <a:endParaRPr lang="cs-CZ" sz="3600" dirty="0"/>
          </a:p>
        </p:txBody>
      </p:sp>
      <p:sp>
        <p:nvSpPr>
          <p:cNvPr id="4" name="Výbuch 1 3"/>
          <p:cNvSpPr/>
          <p:nvPr/>
        </p:nvSpPr>
        <p:spPr>
          <a:xfrm>
            <a:off x="5004048" y="4509120"/>
            <a:ext cx="2016224" cy="1058416"/>
          </a:xfrm>
          <a:prstGeom prst="irregularSeal1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0857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132856"/>
            <a:ext cx="8229600" cy="411480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</a:t>
            </a:r>
            <a:r>
              <a:rPr lang="cs-CZ" dirty="0" smtClean="0">
                <a:solidFill>
                  <a:srgbClr val="FF0000"/>
                </a:solidFill>
              </a:rPr>
              <a:t>zpět</a:t>
            </a:r>
          </a:p>
        </p:txBody>
      </p:sp>
      <p:sp>
        <p:nvSpPr>
          <p:cNvPr id="11" name="Zahnutá šipka doleva 10">
            <a:hlinkClick r:id="rId2" action="ppaction://hlinksldjump"/>
          </p:cNvPr>
          <p:cNvSpPr/>
          <p:nvPr/>
        </p:nvSpPr>
        <p:spPr>
          <a:xfrm>
            <a:off x="3059832" y="4853781"/>
            <a:ext cx="731520" cy="1216152"/>
          </a:xfrm>
          <a:prstGeom prst="curved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Mrak 3"/>
          <p:cNvSpPr/>
          <p:nvPr/>
        </p:nvSpPr>
        <p:spPr>
          <a:xfrm>
            <a:off x="827584" y="2290192"/>
            <a:ext cx="2858616" cy="1676400"/>
          </a:xfrm>
          <a:prstGeom prst="cloud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Chlorid sodný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4211960" y="3789040"/>
            <a:ext cx="4536504" cy="2515209"/>
          </a:xfrm>
          <a:prstGeom prst="cloud">
            <a:avLst/>
          </a:prstGeom>
          <a:solidFill>
            <a:schemeClr val="tx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Příprava pokrmů, konzervace masa a zeleniny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Mrak 7"/>
          <p:cNvSpPr/>
          <p:nvPr/>
        </p:nvSpPr>
        <p:spPr>
          <a:xfrm>
            <a:off x="4552366" y="2519671"/>
            <a:ext cx="1675818" cy="914400"/>
          </a:xfrm>
          <a:prstGeom prst="cloud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bg1"/>
                </a:solidFill>
              </a:rPr>
              <a:t>NaCl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003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524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Halogenidy za 400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atomům ve sloučeninách doplň oxidační čísla a pojmenuj:       </a:t>
            </a:r>
            <a:r>
              <a:rPr lang="cs-CZ" sz="3600" dirty="0" smtClean="0"/>
              <a:t>ZnI</a:t>
            </a:r>
            <a:r>
              <a:rPr lang="cs-CZ" sz="3600" baseline="-25000" dirty="0" smtClean="0"/>
              <a:t>2</a:t>
            </a:r>
          </a:p>
          <a:p>
            <a:pPr marL="0" indent="0">
              <a:buNone/>
            </a:pPr>
            <a:r>
              <a:rPr lang="cs-CZ" sz="3600" dirty="0" smtClean="0"/>
              <a:t>                          </a:t>
            </a:r>
            <a:r>
              <a:rPr lang="cs-CZ" sz="3600" dirty="0" err="1" smtClean="0"/>
              <a:t>AgCl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        SnCl</a:t>
            </a:r>
            <a:r>
              <a:rPr lang="cs-CZ" sz="3600" baseline="-25000" dirty="0" smtClean="0"/>
              <a:t>4</a:t>
            </a:r>
            <a:endParaRPr lang="cs-CZ" sz="3600" baseline="-25000" dirty="0"/>
          </a:p>
        </p:txBody>
      </p:sp>
      <p:sp>
        <p:nvSpPr>
          <p:cNvPr id="4" name="Výbuch 1 3"/>
          <p:cNvSpPr/>
          <p:nvPr/>
        </p:nvSpPr>
        <p:spPr>
          <a:xfrm>
            <a:off x="5004048" y="4509120"/>
            <a:ext cx="2016224" cy="1058416"/>
          </a:xfrm>
          <a:prstGeom prst="irregularSeal1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1316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err="1" smtClean="0"/>
                  <a:t>Zn</a:t>
                </a:r>
                <a:r>
                  <a:rPr lang="cs-CZ" baseline="30000" dirty="0" err="1" smtClean="0"/>
                  <a:t>+II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cs-CZ" i="1">
                            <a:latin typeface="Cambria Math"/>
                          </a:rPr>
                        </m:ctrlPr>
                      </m:sSubSupPr>
                      <m:e>
                        <m:r>
                          <a:rPr lang="cs-CZ" i="1">
                            <a:latin typeface="Cambria Math"/>
                          </a:rPr>
                          <m:t>𝐼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b>
                      <m:sup>
                        <m:r>
                          <a:rPr lang="cs-CZ" i="1">
                            <a:latin typeface="Cambria Math"/>
                          </a:rPr>
                          <m:t>−</m:t>
                        </m:r>
                        <m:r>
                          <a:rPr lang="cs-CZ" i="1">
                            <a:latin typeface="Cambria Math"/>
                          </a:rPr>
                          <m:t>𝐼</m:t>
                        </m:r>
                      </m:sup>
                    </m:sSubSup>
                  </m:oMath>
                </a14:m>
                <a:r>
                  <a:rPr lang="cs-CZ" dirty="0" smtClean="0"/>
                  <a:t> - jodid zinečnatý</a:t>
                </a:r>
              </a:p>
              <a:p>
                <a:r>
                  <a:rPr lang="cs-CZ" dirty="0" err="1" smtClean="0"/>
                  <a:t>Ag</a:t>
                </a:r>
                <a:r>
                  <a:rPr lang="cs-CZ" baseline="30000" dirty="0" err="1" smtClean="0"/>
                  <a:t>+I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cs-CZ" i="1">
                            <a:latin typeface="Cambria Math"/>
                          </a:rPr>
                        </m:ctrlPr>
                      </m:sSubSupPr>
                      <m:e>
                        <m:r>
                          <a:rPr lang="cs-CZ" i="1">
                            <a:latin typeface="Cambria Math"/>
                          </a:rPr>
                          <m:t>𝐶𝑙</m:t>
                        </m:r>
                      </m:e>
                      <m:sub/>
                      <m:sup>
                        <m:r>
                          <a:rPr lang="cs-CZ" i="1">
                            <a:latin typeface="Cambria Math"/>
                          </a:rPr>
                          <m:t>−</m:t>
                        </m:r>
                        <m:r>
                          <a:rPr lang="cs-CZ" i="1">
                            <a:latin typeface="Cambria Math"/>
                          </a:rPr>
                          <m:t>𝐼</m:t>
                        </m:r>
                      </m:sup>
                    </m:sSubSup>
                  </m:oMath>
                </a14:m>
                <a:r>
                  <a:rPr lang="cs-CZ" dirty="0" smtClean="0"/>
                  <a:t> - chlorid stříbrný</a:t>
                </a:r>
              </a:p>
              <a:p>
                <a:r>
                  <a:rPr lang="cs-CZ" dirty="0" err="1" smtClean="0"/>
                  <a:t>Sn</a:t>
                </a:r>
                <a:r>
                  <a:rPr lang="cs-CZ" baseline="30000" dirty="0" err="1" smtClean="0"/>
                  <a:t>+IV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cs-CZ" i="1">
                            <a:latin typeface="Cambria Math"/>
                          </a:rPr>
                        </m:ctrlPr>
                      </m:sSubSupPr>
                      <m:e>
                        <m:r>
                          <a:rPr lang="cs-CZ" i="1">
                            <a:latin typeface="Cambria Math"/>
                          </a:rPr>
                          <m:t>𝐼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4</m:t>
                        </m:r>
                      </m:sub>
                      <m:sup>
                        <m:r>
                          <a:rPr lang="cs-CZ" i="1">
                            <a:latin typeface="Cambria Math"/>
                          </a:rPr>
                          <m:t>−</m:t>
                        </m:r>
                        <m:r>
                          <a:rPr lang="cs-CZ" i="1">
                            <a:latin typeface="Cambria Math"/>
                          </a:rPr>
                          <m:t>𝐼</m:t>
                        </m:r>
                      </m:sup>
                    </m:sSubSup>
                  </m:oMath>
                </a14:m>
                <a:r>
                  <a:rPr lang="cs-CZ" dirty="0" smtClean="0"/>
                  <a:t> - jodid cíničitý</a:t>
                </a:r>
                <a:endParaRPr lang="cs-CZ" dirty="0"/>
              </a:p>
              <a:p>
                <a:endParaRPr lang="cs-CZ" dirty="0"/>
              </a:p>
              <a:p>
                <a:pPr marL="0" indent="0">
                  <a:buNone/>
                </a:pPr>
                <a:endParaRPr lang="cs-CZ" i="1" baseline="30000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593" t="-8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ahnutá šipka doleva 3">
            <a:hlinkClick r:id="rId3" action="ppaction://hlinksldjump"/>
          </p:cNvPr>
          <p:cNvSpPr/>
          <p:nvPr/>
        </p:nvSpPr>
        <p:spPr>
          <a:xfrm>
            <a:off x="4211960" y="4725144"/>
            <a:ext cx="731520" cy="1216152"/>
          </a:xfrm>
          <a:prstGeom prst="curved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83768" y="5333220"/>
            <a:ext cx="95039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zpět</a:t>
            </a:r>
          </a:p>
        </p:txBody>
      </p:sp>
    </p:spTree>
    <p:extLst>
      <p:ext uri="{BB962C8B-B14F-4D97-AF65-F5344CB8AC3E}">
        <p14:creationId xmlns:p14="http://schemas.microsoft.com/office/powerpoint/2010/main" val="4158021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524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Halogenidy za </a:t>
            </a:r>
            <a:r>
              <a:rPr lang="cs-CZ" dirty="0">
                <a:solidFill>
                  <a:srgbClr val="FF0000"/>
                </a:solidFill>
              </a:rPr>
              <a:t>5</a:t>
            </a:r>
            <a:r>
              <a:rPr lang="cs-CZ" dirty="0" smtClean="0">
                <a:solidFill>
                  <a:srgbClr val="FF0000"/>
                </a:solidFill>
              </a:rPr>
              <a:t>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Který halogenid je citlivý na světlo?</a:t>
            </a:r>
          </a:p>
          <a:p>
            <a:r>
              <a:rPr lang="cs-CZ" sz="3600" dirty="0" smtClean="0"/>
              <a:t>Vytvoř jeho vzorec:</a:t>
            </a:r>
          </a:p>
          <a:p>
            <a:r>
              <a:rPr lang="cs-CZ" sz="3600" dirty="0" smtClean="0"/>
              <a:t>K čemu se používá?</a:t>
            </a:r>
          </a:p>
          <a:p>
            <a:endParaRPr lang="cs-CZ" sz="3600" baseline="-25000" dirty="0"/>
          </a:p>
        </p:txBody>
      </p:sp>
      <p:sp>
        <p:nvSpPr>
          <p:cNvPr id="4" name="Výbuch 1 3"/>
          <p:cNvSpPr/>
          <p:nvPr/>
        </p:nvSpPr>
        <p:spPr>
          <a:xfrm>
            <a:off x="5004048" y="4509120"/>
            <a:ext cx="2016224" cy="1058416"/>
          </a:xfrm>
          <a:prstGeom prst="irregularSeal1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3738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Bromid stříbrný</a:t>
            </a:r>
          </a:p>
          <a:p>
            <a:r>
              <a:rPr lang="cs-CZ" dirty="0" err="1" smtClean="0"/>
              <a:t>AgBr</a:t>
            </a:r>
            <a:endParaRPr lang="cs-CZ" dirty="0" smtClean="0"/>
          </a:p>
          <a:p>
            <a:r>
              <a:rPr lang="cs-CZ" dirty="0" smtClean="0"/>
              <a:t>Výroba fotografických materiálů</a:t>
            </a:r>
            <a:endParaRPr lang="cs-CZ" dirty="0"/>
          </a:p>
          <a:p>
            <a:pPr marL="0" indent="0">
              <a:buNone/>
            </a:pPr>
            <a:endParaRPr lang="cs-CZ" i="1" baseline="30000" dirty="0" smtClean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211960" y="4725144"/>
            <a:ext cx="731520" cy="1216152"/>
          </a:xfrm>
          <a:prstGeom prst="curved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83768" y="5333220"/>
            <a:ext cx="95039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zpět</a:t>
            </a:r>
          </a:p>
        </p:txBody>
      </p:sp>
    </p:spTree>
    <p:extLst>
      <p:ext uri="{BB962C8B-B14F-4D97-AF65-F5344CB8AC3E}">
        <p14:creationId xmlns:p14="http://schemas.microsoft.com/office/powerpoint/2010/main" val="839148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524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Oxidy za 100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Oxidační číslo kyslíku v oxidech</a:t>
            </a:r>
            <a:endParaRPr lang="cs-CZ" sz="3600" dirty="0"/>
          </a:p>
        </p:txBody>
      </p:sp>
      <p:sp>
        <p:nvSpPr>
          <p:cNvPr id="4" name="Výbuch 1 3"/>
          <p:cNvSpPr/>
          <p:nvPr/>
        </p:nvSpPr>
        <p:spPr>
          <a:xfrm>
            <a:off x="5004048" y="4509120"/>
            <a:ext cx="2016224" cy="1058416"/>
          </a:xfrm>
          <a:prstGeom prst="irregularSeal1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8888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i="1" baseline="30000" dirty="0" smtClean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211960" y="4725144"/>
            <a:ext cx="731520" cy="1216152"/>
          </a:xfrm>
          <a:prstGeom prst="curved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83768" y="5333220"/>
            <a:ext cx="95039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zpět</a:t>
            </a:r>
          </a:p>
        </p:txBody>
      </p:sp>
      <p:sp>
        <p:nvSpPr>
          <p:cNvPr id="6" name="Mrak 5"/>
          <p:cNvSpPr/>
          <p:nvPr/>
        </p:nvSpPr>
        <p:spPr>
          <a:xfrm>
            <a:off x="3203848" y="2780928"/>
            <a:ext cx="2016224" cy="914400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-II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6089848" y="4077072"/>
            <a:ext cx="1434480" cy="986408"/>
          </a:xfrm>
          <a:prstGeom prst="cloud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O</a:t>
            </a:r>
            <a:r>
              <a:rPr lang="cs-CZ" sz="3600" baseline="30000" dirty="0" smtClean="0">
                <a:solidFill>
                  <a:schemeClr val="bg1"/>
                </a:solidFill>
              </a:rPr>
              <a:t>-II</a:t>
            </a:r>
            <a:endParaRPr lang="cs-CZ" sz="3600" baseline="30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0289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524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Oxidy za 200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Oxid, který je smrtelně jedovatý, jeho název a vzorec</a:t>
            </a:r>
            <a:endParaRPr lang="cs-CZ" sz="3600" dirty="0"/>
          </a:p>
        </p:txBody>
      </p:sp>
      <p:sp>
        <p:nvSpPr>
          <p:cNvPr id="4" name="Výbuch 1 3"/>
          <p:cNvSpPr/>
          <p:nvPr/>
        </p:nvSpPr>
        <p:spPr>
          <a:xfrm>
            <a:off x="5004048" y="4509120"/>
            <a:ext cx="2016224" cy="1058416"/>
          </a:xfrm>
          <a:prstGeom prst="irregularSeal1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9880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i="1" dirty="0" smtClean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211960" y="4725144"/>
            <a:ext cx="731520" cy="1216152"/>
          </a:xfrm>
          <a:prstGeom prst="curved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83768" y="5333220"/>
            <a:ext cx="95039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zpět</a:t>
            </a:r>
          </a:p>
        </p:txBody>
      </p:sp>
      <p:sp>
        <p:nvSpPr>
          <p:cNvPr id="8" name="Mrak 7"/>
          <p:cNvSpPr/>
          <p:nvPr/>
        </p:nvSpPr>
        <p:spPr>
          <a:xfrm>
            <a:off x="2339752" y="2852936"/>
            <a:ext cx="2736304" cy="1346448"/>
          </a:xfrm>
          <a:prstGeom prst="cloud">
            <a:avLst/>
          </a:prstGeom>
          <a:solidFill>
            <a:schemeClr val="tx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Oxid uhelnatý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Mrak 8"/>
          <p:cNvSpPr/>
          <p:nvPr/>
        </p:nvSpPr>
        <p:spPr>
          <a:xfrm>
            <a:off x="6300192" y="3717032"/>
            <a:ext cx="1346448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CO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92570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524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Oxidy za 300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Které oxidy se uvolňují při spalování uhlí a co způsobují?</a:t>
            </a:r>
            <a:endParaRPr lang="cs-CZ" sz="3600" dirty="0"/>
          </a:p>
        </p:txBody>
      </p:sp>
      <p:sp>
        <p:nvSpPr>
          <p:cNvPr id="4" name="Výbuch 1 3"/>
          <p:cNvSpPr/>
          <p:nvPr/>
        </p:nvSpPr>
        <p:spPr>
          <a:xfrm>
            <a:off x="5004048" y="4509120"/>
            <a:ext cx="2016224" cy="1058416"/>
          </a:xfrm>
          <a:prstGeom prst="irregularSeal1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6596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i="1" dirty="0" smtClean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211960" y="4725144"/>
            <a:ext cx="731520" cy="1216152"/>
          </a:xfrm>
          <a:prstGeom prst="curved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83768" y="5333221"/>
            <a:ext cx="129614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   zpět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Mrak 7"/>
          <p:cNvSpPr/>
          <p:nvPr/>
        </p:nvSpPr>
        <p:spPr>
          <a:xfrm>
            <a:off x="2339752" y="2852936"/>
            <a:ext cx="2736304" cy="1346448"/>
          </a:xfrm>
          <a:prstGeom prst="cloud">
            <a:avLst/>
          </a:prstGeom>
          <a:solidFill>
            <a:schemeClr val="tx1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Oxid uhličitý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Mrak 8"/>
          <p:cNvSpPr/>
          <p:nvPr/>
        </p:nvSpPr>
        <p:spPr>
          <a:xfrm>
            <a:off x="5436096" y="2852936"/>
            <a:ext cx="1346448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CO</a:t>
            </a:r>
            <a:r>
              <a:rPr lang="cs-CZ" sz="3200" baseline="-25000" dirty="0" smtClean="0"/>
              <a:t>2</a:t>
            </a:r>
            <a:endParaRPr lang="cs-CZ" sz="3200" baseline="-25000" dirty="0"/>
          </a:p>
        </p:txBody>
      </p:sp>
      <p:sp>
        <p:nvSpPr>
          <p:cNvPr id="6" name="Mrak 5"/>
          <p:cNvSpPr/>
          <p:nvPr/>
        </p:nvSpPr>
        <p:spPr>
          <a:xfrm>
            <a:off x="5077070" y="3896072"/>
            <a:ext cx="2088232" cy="1490464"/>
          </a:xfrm>
          <a:prstGeom prst="cloud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Oxid siřičitý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7308304" y="4437112"/>
            <a:ext cx="122413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SO</a:t>
            </a:r>
            <a:r>
              <a:rPr lang="cs-CZ" sz="2800" baseline="-25000" dirty="0" smtClean="0"/>
              <a:t>2</a:t>
            </a:r>
            <a:endParaRPr lang="cs-CZ" sz="2800" baseline="-25000" dirty="0"/>
          </a:p>
        </p:txBody>
      </p:sp>
      <p:sp>
        <p:nvSpPr>
          <p:cNvPr id="10" name="Mrak 9"/>
          <p:cNvSpPr/>
          <p:nvPr/>
        </p:nvSpPr>
        <p:spPr>
          <a:xfrm>
            <a:off x="827584" y="4077072"/>
            <a:ext cx="2088232" cy="1346448"/>
          </a:xfrm>
          <a:prstGeom prst="cloud">
            <a:avLst/>
          </a:prstGeom>
          <a:solidFill>
            <a:schemeClr val="tx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Kyselé deště</a:t>
            </a:r>
            <a:endParaRPr lang="cs-CZ" sz="2800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1115616" y="5333220"/>
            <a:ext cx="0" cy="1461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475656" y="5479414"/>
            <a:ext cx="0" cy="2538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979712" y="5479414"/>
            <a:ext cx="0" cy="2538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1691680" y="5917996"/>
            <a:ext cx="0" cy="2724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2483768" y="5479414"/>
            <a:ext cx="0" cy="2538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2195736" y="5733256"/>
            <a:ext cx="0" cy="184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1597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524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Oxidy za 400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K atomům ve sloučeninách doplň oxidační čísla a pojmenuj:</a:t>
            </a:r>
          </a:p>
          <a:p>
            <a:r>
              <a:rPr lang="cs-CZ" sz="3600" dirty="0" smtClean="0"/>
              <a:t>SO</a:t>
            </a:r>
            <a:r>
              <a:rPr lang="cs-CZ" sz="3600" baseline="-25000" dirty="0" smtClean="0"/>
              <a:t>2</a:t>
            </a:r>
          </a:p>
          <a:p>
            <a:r>
              <a:rPr lang="cs-CZ" sz="3600" dirty="0" smtClean="0"/>
              <a:t>N</a:t>
            </a:r>
            <a:r>
              <a:rPr lang="cs-CZ" sz="3600" baseline="-25000" dirty="0" smtClean="0"/>
              <a:t>2</a:t>
            </a:r>
            <a:r>
              <a:rPr lang="cs-CZ" sz="3600" dirty="0" smtClean="0"/>
              <a:t>O</a:t>
            </a:r>
            <a:r>
              <a:rPr lang="cs-CZ" sz="3600" baseline="-25000" dirty="0" smtClean="0"/>
              <a:t>5</a:t>
            </a:r>
          </a:p>
          <a:p>
            <a:r>
              <a:rPr lang="cs-CZ" sz="3600" dirty="0" err="1" smtClean="0"/>
              <a:t>ZnO</a:t>
            </a:r>
            <a:endParaRPr lang="cs-CZ" sz="3600" dirty="0" smtClean="0"/>
          </a:p>
        </p:txBody>
      </p:sp>
      <p:sp>
        <p:nvSpPr>
          <p:cNvPr id="4" name="Výbuch 1 3"/>
          <p:cNvSpPr/>
          <p:nvPr/>
        </p:nvSpPr>
        <p:spPr>
          <a:xfrm>
            <a:off x="5004048" y="4509120"/>
            <a:ext cx="2016224" cy="1058416"/>
          </a:xfrm>
          <a:prstGeom prst="irregularSeal1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482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i="1" dirty="0" smtClean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211960" y="4725144"/>
            <a:ext cx="731520" cy="1216152"/>
          </a:xfrm>
          <a:prstGeom prst="curved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83768" y="5333221"/>
            <a:ext cx="129614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   zpět</a:t>
            </a:r>
            <a:endParaRPr lang="cs-CZ" sz="32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aoblený obdélník 10"/>
              <p:cNvSpPr/>
              <p:nvPr/>
            </p:nvSpPr>
            <p:spPr>
              <a:xfrm>
                <a:off x="1042120" y="2582516"/>
                <a:ext cx="2665784" cy="1278532"/>
              </a:xfrm>
              <a:prstGeom prst="roundRect">
                <a:avLst/>
              </a:prstGeom>
              <a:solidFill>
                <a:schemeClr val="bg2">
                  <a:lumMod val="75000"/>
                </a:schemeClr>
              </a:solidFill>
              <a:ln>
                <a:solidFill>
                  <a:schemeClr val="bg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/>
                  <a:t>S</a:t>
                </a:r>
                <a:r>
                  <a:rPr lang="cs-CZ" sz="2800" baseline="30000" dirty="0" smtClean="0"/>
                  <a:t>+IV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cs-CZ" sz="2800" i="1">
                            <a:latin typeface="Cambria Math"/>
                          </a:rPr>
                        </m:ctrlPr>
                      </m:sSubSupPr>
                      <m:e>
                        <m:r>
                          <a:rPr lang="cs-CZ" sz="2800" i="1">
                            <a:latin typeface="Cambria Math"/>
                          </a:rPr>
                          <m:t>𝑂</m:t>
                        </m:r>
                      </m:e>
                      <m:sub>
                        <m:r>
                          <a:rPr lang="cs-CZ" sz="2800" i="1">
                            <a:latin typeface="Cambria Math"/>
                          </a:rPr>
                          <m:t>2</m:t>
                        </m:r>
                      </m:sub>
                      <m:sup>
                        <m:r>
                          <a:rPr lang="cs-CZ" sz="2800" i="1">
                            <a:latin typeface="Cambria Math"/>
                          </a:rPr>
                          <m:t>−</m:t>
                        </m:r>
                        <m:r>
                          <a:rPr lang="cs-CZ" sz="2800" i="1">
                            <a:latin typeface="Cambria Math"/>
                          </a:rPr>
                          <m:t>𝐼𝐼</m:t>
                        </m:r>
                      </m:sup>
                    </m:sSubSup>
                  </m:oMath>
                </a14:m>
                <a:endParaRPr lang="cs-CZ" sz="2800" dirty="0"/>
              </a:p>
              <a:p>
                <a:pPr algn="ctr"/>
                <a:r>
                  <a:rPr lang="cs-CZ" sz="2800" dirty="0" smtClean="0"/>
                  <a:t>Oxid siřičitý</a:t>
                </a:r>
                <a:endParaRPr lang="cs-CZ" sz="2800" dirty="0"/>
              </a:p>
            </p:txBody>
          </p:sp>
        </mc:Choice>
        <mc:Fallback xmlns="">
          <p:sp>
            <p:nvSpPr>
              <p:cNvPr id="11" name="Zaoblený 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2120" y="2582516"/>
                <a:ext cx="2665784" cy="1278532"/>
              </a:xfrm>
              <a:prstGeom prst="roundRect">
                <a:avLst/>
              </a:prstGeom>
              <a:blipFill rotWithShape="1">
                <a:blip r:embed="rId3"/>
                <a:stretch>
                  <a:fillRect b="-1408"/>
                </a:stretch>
              </a:blipFill>
              <a:ln>
                <a:solidFill>
                  <a:schemeClr val="bg2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Zaoblený obdélník 17"/>
          <p:cNvSpPr/>
          <p:nvPr/>
        </p:nvSpPr>
        <p:spPr>
          <a:xfrm>
            <a:off x="913992" y="4077072"/>
            <a:ext cx="2505879" cy="1204138"/>
          </a:xfrm>
          <a:prstGeom prst="round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Zn</a:t>
            </a:r>
            <a:r>
              <a:rPr lang="cs-CZ" sz="2800" baseline="30000" dirty="0" err="1" smtClean="0"/>
              <a:t>+II</a:t>
            </a:r>
            <a:r>
              <a:rPr lang="cs-CZ" sz="2800" dirty="0" err="1" smtClean="0"/>
              <a:t>O</a:t>
            </a:r>
            <a:r>
              <a:rPr lang="cs-CZ" sz="2800" baseline="30000" dirty="0" err="1" smtClean="0"/>
              <a:t>-II</a:t>
            </a:r>
            <a:endParaRPr lang="cs-CZ" sz="2800" baseline="30000" dirty="0" smtClean="0"/>
          </a:p>
          <a:p>
            <a:pPr algn="ctr"/>
            <a:r>
              <a:rPr lang="cs-CZ" sz="2800" dirty="0" smtClean="0"/>
              <a:t>oxid zinečnatý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aoblený obdélník 18"/>
              <p:cNvSpPr/>
              <p:nvPr/>
            </p:nvSpPr>
            <p:spPr>
              <a:xfrm>
                <a:off x="4716016" y="2582516"/>
                <a:ext cx="2520280" cy="1278532"/>
              </a:xfrm>
              <a:prstGeom prst="roundRect">
                <a:avLst/>
              </a:prstGeom>
              <a:solidFill>
                <a:schemeClr val="accent2">
                  <a:lumMod val="75000"/>
                </a:schemeClr>
              </a:solidFill>
              <a:ln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cs-CZ" sz="2800" i="1">
                              <a:latin typeface="Cambria Math"/>
                            </a:rPr>
                          </m:ctrlPr>
                        </m:sSubSupPr>
                        <m:e>
                          <m:sSubSup>
                            <m:sSubSupPr>
                              <m:ctrlPr>
                                <a:rPr lang="cs-CZ" sz="2800" i="1">
                                  <a:latin typeface="Cambria Math"/>
                                </a:rPr>
                              </m:ctrlPr>
                            </m:sSubSupPr>
                            <m:e>
                              <m:r>
                                <a:rPr lang="cs-CZ" sz="2800" i="1">
                                  <a:latin typeface="Cambria Math"/>
                                </a:rPr>
                                <m:t>𝑁</m:t>
                              </m:r>
                            </m:e>
                            <m:sub>
                              <m:r>
                                <a:rPr lang="cs-CZ" sz="2800" i="1">
                                  <a:latin typeface="Cambria Math"/>
                                </a:rPr>
                                <m:t>2</m:t>
                              </m:r>
                            </m:sub>
                            <m:sup>
                              <m:r>
                                <a:rPr lang="cs-CZ" sz="2800" i="1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800" i="1">
                                  <a:latin typeface="Cambria Math"/>
                                </a:rPr>
                                <m:t>𝑉</m:t>
                              </m:r>
                            </m:sup>
                          </m:sSubSup>
                          <m:r>
                            <m:rPr>
                              <m:nor/>
                            </m:rPr>
                            <a:rPr lang="cs-CZ" sz="2800"/>
                            <m:t> </m:t>
                          </m:r>
                          <m:r>
                            <a:rPr lang="cs-CZ" sz="2800" i="1">
                              <a:latin typeface="Cambria Math"/>
                            </a:rPr>
                            <m:t>𝑂</m:t>
                          </m:r>
                        </m:e>
                        <m:sub>
                          <m:r>
                            <a:rPr lang="cs-CZ" sz="2800" i="1">
                              <a:latin typeface="Cambria Math"/>
                            </a:rPr>
                            <m:t>5</m:t>
                          </m:r>
                        </m:sub>
                        <m:sup>
                          <m:r>
                            <a:rPr lang="cs-CZ" sz="2800" i="1">
                              <a:latin typeface="Cambria Math"/>
                            </a:rPr>
                            <m:t>−</m:t>
                          </m:r>
                          <m:r>
                            <a:rPr lang="cs-CZ" sz="2800" i="1">
                              <a:latin typeface="Cambria Math"/>
                            </a:rPr>
                            <m:t>𝐼𝐼</m:t>
                          </m:r>
                        </m:sup>
                      </m:sSubSup>
                    </m:oMath>
                  </m:oMathPara>
                </a14:m>
                <a:endParaRPr lang="cs-CZ" sz="2800" dirty="0"/>
              </a:p>
              <a:p>
                <a:pPr algn="ctr"/>
                <a:r>
                  <a:rPr lang="cs-CZ" sz="2800" dirty="0" smtClean="0"/>
                  <a:t>Oxid dusičný</a:t>
                </a:r>
                <a:endParaRPr lang="cs-CZ" sz="2800" dirty="0"/>
              </a:p>
            </p:txBody>
          </p:sp>
        </mc:Choice>
        <mc:Fallback xmlns="">
          <p:sp>
            <p:nvSpPr>
              <p:cNvPr id="19" name="Zaoblený obdélník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16" y="2582516"/>
                <a:ext cx="2520280" cy="1278532"/>
              </a:xfrm>
              <a:prstGeom prst="roundRect">
                <a:avLst/>
              </a:prstGeom>
              <a:blipFill rotWithShape="1">
                <a:blip r:embed="rId4"/>
                <a:stretch>
                  <a:fillRect b="-7042"/>
                </a:stretch>
              </a:blipFill>
              <a:ln>
                <a:solidFill>
                  <a:schemeClr val="accent2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27595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524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Oxidy za 500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Jmenuj 2 oxidy potřebné ve stavebnictví, uveď jejich vzorce:</a:t>
            </a:r>
          </a:p>
        </p:txBody>
      </p:sp>
      <p:sp>
        <p:nvSpPr>
          <p:cNvPr id="4" name="Výbuch 1 3"/>
          <p:cNvSpPr/>
          <p:nvPr/>
        </p:nvSpPr>
        <p:spPr>
          <a:xfrm>
            <a:off x="5004048" y="4509120"/>
            <a:ext cx="2016224" cy="1058416"/>
          </a:xfrm>
          <a:prstGeom prst="irregularSeal1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7137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i="1" dirty="0" smtClean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3635896" y="4789678"/>
            <a:ext cx="731520" cy="1216152"/>
          </a:xfrm>
          <a:prstGeom prst="curved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83768" y="5333221"/>
            <a:ext cx="129614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zpět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2411760" y="2323728"/>
            <a:ext cx="3600400" cy="1681336"/>
          </a:xfrm>
          <a:prstGeom prst="cloud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SiO</a:t>
            </a:r>
            <a:r>
              <a:rPr lang="cs-CZ" sz="2800" baseline="-25000" dirty="0" smtClean="0">
                <a:solidFill>
                  <a:schemeClr val="bg1"/>
                </a:solidFill>
              </a:rPr>
              <a:t>2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oxid křemičitý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4577720" y="3501008"/>
            <a:ext cx="4026728" cy="189674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CaO</a:t>
            </a:r>
            <a:endParaRPr lang="cs-CZ" sz="2800" dirty="0" smtClean="0"/>
          </a:p>
          <a:p>
            <a:pPr algn="ctr"/>
            <a:r>
              <a:rPr lang="cs-CZ" sz="2800" dirty="0" smtClean="0"/>
              <a:t>Oxid vápenatý- pálené vápno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635629"/>
            <a:ext cx="2400300" cy="176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8726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524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Sulfidy za 100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Oxidační číslo síry v sulfidech?</a:t>
            </a:r>
          </a:p>
        </p:txBody>
      </p:sp>
      <p:sp>
        <p:nvSpPr>
          <p:cNvPr id="4" name="Výbuch 1 3"/>
          <p:cNvSpPr/>
          <p:nvPr/>
        </p:nvSpPr>
        <p:spPr>
          <a:xfrm>
            <a:off x="5004048" y="4509120"/>
            <a:ext cx="2016224" cy="1058416"/>
          </a:xfrm>
          <a:prstGeom prst="irregularSeal1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2228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i="1" dirty="0" smtClean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211960" y="4725144"/>
            <a:ext cx="731520" cy="1216152"/>
          </a:xfrm>
          <a:prstGeom prst="curved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83768" y="5333220"/>
            <a:ext cx="95039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zpět</a:t>
            </a:r>
          </a:p>
        </p:txBody>
      </p:sp>
      <p:sp>
        <p:nvSpPr>
          <p:cNvPr id="8" name="Mrak 7"/>
          <p:cNvSpPr/>
          <p:nvPr/>
        </p:nvSpPr>
        <p:spPr>
          <a:xfrm>
            <a:off x="6012160" y="3922204"/>
            <a:ext cx="2016224" cy="1130424"/>
          </a:xfrm>
          <a:prstGeom prst="cloud">
            <a:avLst/>
          </a:prstGeom>
          <a:solidFill>
            <a:srgbClr val="00B0F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bg1"/>
                </a:solidFill>
              </a:rPr>
              <a:t>S</a:t>
            </a:r>
            <a:r>
              <a:rPr lang="cs-CZ" sz="4400" baseline="30000" dirty="0" smtClean="0">
                <a:solidFill>
                  <a:schemeClr val="bg1"/>
                </a:solidFill>
              </a:rPr>
              <a:t>-II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9" name="Mrak 8"/>
          <p:cNvSpPr/>
          <p:nvPr/>
        </p:nvSpPr>
        <p:spPr>
          <a:xfrm>
            <a:off x="1763688" y="3429000"/>
            <a:ext cx="1666152" cy="105841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-II</a:t>
            </a:r>
            <a:endParaRPr lang="cs-CZ" sz="4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8967" y="836712"/>
            <a:ext cx="2837169" cy="23461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7835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524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Sulfidy za </a:t>
            </a:r>
            <a:r>
              <a:rPr lang="cs-CZ" dirty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Oxidační číslo olova v galenitu</a:t>
            </a:r>
          </a:p>
        </p:txBody>
      </p:sp>
      <p:sp>
        <p:nvSpPr>
          <p:cNvPr id="4" name="Výbuch 1 3"/>
          <p:cNvSpPr/>
          <p:nvPr/>
        </p:nvSpPr>
        <p:spPr>
          <a:xfrm>
            <a:off x="5004048" y="4509120"/>
            <a:ext cx="2016224" cy="1058416"/>
          </a:xfrm>
          <a:prstGeom prst="irregularSeal1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9143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i="1" dirty="0" smtClean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3635896" y="4733726"/>
            <a:ext cx="731520" cy="1216152"/>
          </a:xfrm>
          <a:prstGeom prst="curved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83768" y="5333220"/>
            <a:ext cx="95039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zpět</a:t>
            </a:r>
          </a:p>
        </p:txBody>
      </p:sp>
      <p:sp>
        <p:nvSpPr>
          <p:cNvPr id="9" name="Mrak 8"/>
          <p:cNvSpPr/>
          <p:nvPr/>
        </p:nvSpPr>
        <p:spPr>
          <a:xfrm>
            <a:off x="611560" y="2708920"/>
            <a:ext cx="2818280" cy="1778496"/>
          </a:xfrm>
          <a:prstGeom prst="cloud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Pb</a:t>
            </a:r>
            <a:r>
              <a:rPr lang="cs-CZ" sz="4000" baseline="30000" dirty="0" err="1" smtClean="0"/>
              <a:t>+II</a:t>
            </a:r>
            <a:endParaRPr lang="cs-CZ" sz="4000" baseline="30000" dirty="0"/>
          </a:p>
        </p:txBody>
      </p:sp>
      <p:sp>
        <p:nvSpPr>
          <p:cNvPr id="6" name="10cípá hvězda 5"/>
          <p:cNvSpPr/>
          <p:nvPr/>
        </p:nvSpPr>
        <p:spPr>
          <a:xfrm>
            <a:off x="4943480" y="3284984"/>
            <a:ext cx="3516952" cy="1944216"/>
          </a:xfrm>
          <a:prstGeom prst="star10">
            <a:avLst>
              <a:gd name="adj" fmla="val 50000"/>
              <a:gd name="hf" fmla="val 105146"/>
            </a:avLst>
          </a:prstGeom>
          <a:solidFill>
            <a:schemeClr val="tx2">
              <a:lumMod val="25000"/>
            </a:schemeClr>
          </a:solidFill>
          <a:ln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PbS</a:t>
            </a:r>
            <a:endParaRPr lang="cs-CZ" sz="3200" dirty="0" smtClean="0"/>
          </a:p>
          <a:p>
            <a:pPr algn="ctr"/>
            <a:r>
              <a:rPr lang="cs-CZ" sz="3200" dirty="0" smtClean="0"/>
              <a:t>Sulfid olovnatý </a:t>
            </a:r>
            <a:endParaRPr lang="cs-CZ" sz="3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5853" y="565795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0790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524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Sulfidy za 300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Co je to sfalerit?</a:t>
            </a:r>
          </a:p>
          <a:p>
            <a:r>
              <a:rPr lang="cs-CZ" sz="3600" dirty="0" smtClean="0"/>
              <a:t>Uveď jeho vzorec a chemický název:</a:t>
            </a:r>
          </a:p>
        </p:txBody>
      </p:sp>
      <p:sp>
        <p:nvSpPr>
          <p:cNvPr id="4" name="Výbuch 1 3"/>
          <p:cNvSpPr/>
          <p:nvPr/>
        </p:nvSpPr>
        <p:spPr>
          <a:xfrm>
            <a:off x="5004048" y="4509120"/>
            <a:ext cx="2016224" cy="1058416"/>
          </a:xfrm>
          <a:prstGeom prst="irregularSeal1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4256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i="1" dirty="0" smtClean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3635896" y="4733726"/>
            <a:ext cx="731520" cy="1216152"/>
          </a:xfrm>
          <a:prstGeom prst="curved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83768" y="5333220"/>
            <a:ext cx="95039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zpět</a:t>
            </a:r>
          </a:p>
        </p:txBody>
      </p:sp>
      <p:sp>
        <p:nvSpPr>
          <p:cNvPr id="7" name="7cípá hvězda 6"/>
          <p:cNvSpPr/>
          <p:nvPr/>
        </p:nvSpPr>
        <p:spPr>
          <a:xfrm>
            <a:off x="1632579" y="3315270"/>
            <a:ext cx="1667624" cy="1418456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ZnS</a:t>
            </a:r>
            <a:endParaRPr lang="cs-CZ" sz="3200" dirty="0"/>
          </a:p>
        </p:txBody>
      </p:sp>
      <p:sp>
        <p:nvSpPr>
          <p:cNvPr id="8" name="6cípá hvězda 7"/>
          <p:cNvSpPr/>
          <p:nvPr/>
        </p:nvSpPr>
        <p:spPr>
          <a:xfrm>
            <a:off x="5508104" y="1988840"/>
            <a:ext cx="2808312" cy="2744886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Sulfid zinečnatý</a:t>
            </a:r>
            <a:endParaRPr lang="cs-CZ" sz="3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6683" y="938131"/>
            <a:ext cx="2638425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2740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524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Sulfidy za </a:t>
            </a:r>
            <a:r>
              <a:rPr lang="cs-CZ" dirty="0">
                <a:solidFill>
                  <a:srgbClr val="FF0000"/>
                </a:solidFill>
              </a:rPr>
              <a:t>4</a:t>
            </a:r>
            <a:r>
              <a:rPr lang="cs-CZ" dirty="0" smtClean="0">
                <a:solidFill>
                  <a:srgbClr val="FF0000"/>
                </a:solidFill>
              </a:rPr>
              <a:t>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K atomům ve sloučeninách doplň oxidační čísla a pojmenuj je:</a:t>
            </a:r>
          </a:p>
          <a:p>
            <a:r>
              <a:rPr lang="cs-CZ" sz="3600" dirty="0" smtClean="0"/>
              <a:t>Na</a:t>
            </a:r>
            <a:r>
              <a:rPr lang="cs-CZ" sz="3600" baseline="-25000" dirty="0" smtClean="0"/>
              <a:t>2</a:t>
            </a:r>
            <a:r>
              <a:rPr lang="cs-CZ" sz="3600" dirty="0" smtClean="0"/>
              <a:t>S</a:t>
            </a:r>
          </a:p>
          <a:p>
            <a:r>
              <a:rPr lang="cs-CZ" sz="3600" dirty="0" smtClean="0"/>
              <a:t>Al</a:t>
            </a:r>
            <a:r>
              <a:rPr lang="cs-CZ" sz="3600" baseline="-25000" dirty="0" smtClean="0"/>
              <a:t>2</a:t>
            </a:r>
            <a:r>
              <a:rPr lang="cs-CZ" sz="3600" dirty="0" smtClean="0"/>
              <a:t>S</a:t>
            </a:r>
            <a:r>
              <a:rPr lang="cs-CZ" sz="3600" baseline="-25000" dirty="0" smtClean="0"/>
              <a:t>3</a:t>
            </a:r>
          </a:p>
          <a:p>
            <a:r>
              <a:rPr lang="cs-CZ" sz="3600" dirty="0" smtClean="0"/>
              <a:t>CS</a:t>
            </a:r>
            <a:r>
              <a:rPr lang="cs-CZ" sz="3600" baseline="-25000" dirty="0" smtClean="0"/>
              <a:t>2</a:t>
            </a:r>
          </a:p>
        </p:txBody>
      </p:sp>
      <p:sp>
        <p:nvSpPr>
          <p:cNvPr id="4" name="Výbuch 1 3"/>
          <p:cNvSpPr/>
          <p:nvPr/>
        </p:nvSpPr>
        <p:spPr>
          <a:xfrm>
            <a:off x="5004048" y="4509120"/>
            <a:ext cx="2016224" cy="1058416"/>
          </a:xfrm>
          <a:prstGeom prst="irregularSeal1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0186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i="1" dirty="0" smtClean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211960" y="4725144"/>
            <a:ext cx="731520" cy="1216152"/>
          </a:xfrm>
          <a:prstGeom prst="curved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83768" y="5333221"/>
            <a:ext cx="129614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   zpět</a:t>
            </a:r>
            <a:endParaRPr lang="cs-CZ" sz="32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aoblený obdélník 10"/>
              <p:cNvSpPr/>
              <p:nvPr/>
            </p:nvSpPr>
            <p:spPr>
              <a:xfrm>
                <a:off x="2699792" y="1700808"/>
                <a:ext cx="2665784" cy="1278532"/>
              </a:xfrm>
              <a:prstGeom prst="roundRect">
                <a:avLst/>
              </a:prstGeom>
              <a:solidFill>
                <a:schemeClr val="bg2">
                  <a:lumMod val="75000"/>
                </a:schemeClr>
              </a:solidFill>
              <a:ln>
                <a:solidFill>
                  <a:schemeClr val="bg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sSubSup>
                      <m:sSubSupPr>
                        <m:ctrlPr>
                          <a:rPr lang="cs-CZ" sz="2800" i="1">
                            <a:latin typeface="Cambria Math"/>
                          </a:rPr>
                        </m:ctrlPr>
                      </m:sSubSupPr>
                      <m:e>
                        <m:r>
                          <a:rPr lang="cs-CZ" sz="2800" i="1">
                            <a:latin typeface="Cambria Math"/>
                          </a:rPr>
                          <m:t>𝑁𝑎</m:t>
                        </m:r>
                      </m:e>
                      <m:sub>
                        <m:r>
                          <a:rPr lang="cs-CZ" sz="2800" i="1">
                            <a:latin typeface="Cambria Math"/>
                          </a:rPr>
                          <m:t>2</m:t>
                        </m:r>
                      </m:sub>
                      <m:sup>
                        <m:r>
                          <a:rPr lang="cs-CZ" sz="2800" i="1">
                            <a:latin typeface="Cambria Math"/>
                          </a:rPr>
                          <m:t>+</m:t>
                        </m:r>
                        <m:r>
                          <a:rPr lang="cs-CZ" sz="2800" i="1">
                            <a:latin typeface="Cambria Math"/>
                          </a:rPr>
                          <m:t>𝐼</m:t>
                        </m:r>
                      </m:sup>
                    </m:sSubSup>
                  </m:oMath>
                </a14:m>
                <a:r>
                  <a:rPr lang="cs-CZ" sz="2800" dirty="0" smtClean="0"/>
                  <a:t>S</a:t>
                </a:r>
                <a:r>
                  <a:rPr lang="cs-CZ" sz="2800" baseline="30000" dirty="0" smtClean="0"/>
                  <a:t>-II</a:t>
                </a:r>
              </a:p>
              <a:p>
                <a:pPr algn="ctr"/>
                <a:r>
                  <a:rPr lang="cs-CZ" sz="2800" dirty="0" smtClean="0"/>
                  <a:t>Sulfid sodný</a:t>
                </a:r>
                <a:endParaRPr lang="cs-CZ" sz="2800" dirty="0"/>
              </a:p>
            </p:txBody>
          </p:sp>
        </mc:Choice>
        <mc:Fallback xmlns="">
          <p:sp>
            <p:nvSpPr>
              <p:cNvPr id="11" name="Zaoblený 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9792" y="1700808"/>
                <a:ext cx="2665784" cy="1278532"/>
              </a:xfrm>
              <a:prstGeom prst="roundRect">
                <a:avLst/>
              </a:prstGeom>
              <a:blipFill rotWithShape="1">
                <a:blip r:embed="rId3"/>
                <a:stretch>
                  <a:fillRect b="-935"/>
                </a:stretch>
              </a:blipFill>
              <a:ln>
                <a:solidFill>
                  <a:schemeClr val="bg2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aoblený obdélník 17"/>
              <p:cNvSpPr/>
              <p:nvPr/>
            </p:nvSpPr>
            <p:spPr>
              <a:xfrm>
                <a:off x="913992" y="3717032"/>
                <a:ext cx="2505879" cy="1296144"/>
              </a:xfrm>
              <a:prstGeom prst="roundRect">
                <a:avLst/>
              </a:prstGeom>
              <a:solidFill>
                <a:schemeClr val="tx2">
                  <a:lumMod val="50000"/>
                </a:schemeClr>
              </a:solidFill>
              <a:ln>
                <a:solidFill>
                  <a:schemeClr val="tx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cs-CZ" sz="2800" i="1">
                              <a:latin typeface="Cambria Math"/>
                            </a:rPr>
                          </m:ctrlPr>
                        </m:sSubSupPr>
                        <m:e>
                          <m:r>
                            <a:rPr lang="cs-CZ" sz="2800" i="1">
                              <a:latin typeface="Cambria Math"/>
                            </a:rPr>
                            <m:t>𝐴𝑙</m:t>
                          </m:r>
                        </m:e>
                        <m:sub>
                          <m:r>
                            <a:rPr lang="cs-CZ" sz="2800" i="1">
                              <a:latin typeface="Cambria Math"/>
                            </a:rPr>
                            <m:t>2</m:t>
                          </m:r>
                        </m:sub>
                        <m:sup>
                          <m:r>
                            <a:rPr lang="cs-CZ" sz="2800" i="1">
                              <a:latin typeface="Cambria Math"/>
                            </a:rPr>
                            <m:t>+</m:t>
                          </m:r>
                          <m:r>
                            <a:rPr lang="cs-CZ" sz="2800" i="1">
                              <a:latin typeface="Cambria Math"/>
                            </a:rPr>
                            <m:t>𝐼𝐼𝐼</m:t>
                          </m:r>
                        </m:sup>
                      </m:sSubSup>
                      <m:sSubSup>
                        <m:sSubSupPr>
                          <m:ctrlPr>
                            <a:rPr lang="cs-CZ" sz="2800" i="1">
                              <a:latin typeface="Cambria Math"/>
                            </a:rPr>
                          </m:ctrlPr>
                        </m:sSubSupPr>
                        <m:e>
                          <m:r>
                            <a:rPr lang="cs-CZ" sz="2800" i="1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i="1">
                              <a:latin typeface="Cambria Math"/>
                            </a:rPr>
                            <m:t>3</m:t>
                          </m:r>
                        </m:sub>
                        <m:sup>
                          <m:r>
                            <a:rPr lang="cs-CZ" sz="2800" i="1">
                              <a:latin typeface="Cambria Math"/>
                            </a:rPr>
                            <m:t>−</m:t>
                          </m:r>
                          <m:r>
                            <a:rPr lang="cs-CZ" sz="2800" i="1">
                              <a:latin typeface="Cambria Math"/>
                            </a:rPr>
                            <m:t>𝐼𝐼</m:t>
                          </m:r>
                        </m:sup>
                      </m:sSubSup>
                    </m:oMath>
                  </m:oMathPara>
                </a14:m>
                <a:endParaRPr lang="cs-CZ" sz="2800" dirty="0"/>
              </a:p>
              <a:p>
                <a:pPr algn="ctr"/>
                <a:r>
                  <a:rPr lang="cs-CZ" sz="2800" dirty="0" smtClean="0"/>
                  <a:t>Sulfid hlinitý</a:t>
                </a:r>
                <a:endParaRPr lang="cs-CZ" sz="2800" dirty="0"/>
              </a:p>
              <a:p>
                <a:pPr algn="ctr"/>
                <a:endParaRPr lang="cs-CZ" sz="2800" dirty="0"/>
              </a:p>
            </p:txBody>
          </p:sp>
        </mc:Choice>
        <mc:Fallback xmlns="">
          <p:sp>
            <p:nvSpPr>
              <p:cNvPr id="18" name="Zaoblený 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13992" y="3717032"/>
                <a:ext cx="2505879" cy="1296144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solidFill>
                  <a:schemeClr val="tx2">
                    <a:lumMod val="5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aoblený obdélník 18"/>
              <p:cNvSpPr/>
              <p:nvPr/>
            </p:nvSpPr>
            <p:spPr>
              <a:xfrm>
                <a:off x="5668686" y="3284984"/>
                <a:ext cx="2520280" cy="1278532"/>
              </a:xfrm>
              <a:prstGeom prst="roundRect">
                <a:avLst/>
              </a:prstGeom>
              <a:solidFill>
                <a:schemeClr val="accent2">
                  <a:lumMod val="75000"/>
                </a:schemeClr>
              </a:solidFill>
              <a:ln>
                <a:solidFill>
                  <a:schemeClr val="accent2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dirty="0" smtClean="0"/>
                  <a:t>C</a:t>
                </a:r>
                <a:r>
                  <a:rPr lang="cs-CZ" sz="2800" baseline="30000" dirty="0" smtClean="0"/>
                  <a:t>+IV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cs-CZ" sz="2800" i="1">
                            <a:latin typeface="Cambria Math"/>
                          </a:rPr>
                        </m:ctrlPr>
                      </m:sSubSupPr>
                      <m:e>
                        <m:r>
                          <a:rPr lang="cs-CZ" sz="2800" i="1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800" i="1">
                            <a:latin typeface="Cambria Math"/>
                          </a:rPr>
                          <m:t>2</m:t>
                        </m:r>
                      </m:sub>
                      <m:sup>
                        <m:r>
                          <a:rPr lang="cs-CZ" sz="2800" i="1">
                            <a:latin typeface="Cambria Math"/>
                          </a:rPr>
                          <m:t>−</m:t>
                        </m:r>
                        <m:r>
                          <a:rPr lang="cs-CZ" sz="2800" i="1">
                            <a:latin typeface="Cambria Math"/>
                          </a:rPr>
                          <m:t>𝐼𝐼</m:t>
                        </m:r>
                      </m:sup>
                    </m:sSubSup>
                  </m:oMath>
                </a14:m>
                <a:endParaRPr lang="cs-CZ" sz="2800" dirty="0" smtClean="0"/>
              </a:p>
              <a:p>
                <a:r>
                  <a:rPr lang="cs-CZ" sz="2800" dirty="0" smtClean="0"/>
                  <a:t>Sulfid uhličitý</a:t>
                </a:r>
                <a:endParaRPr lang="cs-CZ" sz="2800" dirty="0"/>
              </a:p>
              <a:p>
                <a:endParaRPr lang="cs-CZ" sz="2800" dirty="0"/>
              </a:p>
            </p:txBody>
          </p:sp>
        </mc:Choice>
        <mc:Fallback xmlns="">
          <p:sp>
            <p:nvSpPr>
              <p:cNvPr id="19" name="Zaoblený obdélník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68686" y="3284984"/>
                <a:ext cx="2520280" cy="1278532"/>
              </a:xfrm>
              <a:prstGeom prst="roundRect">
                <a:avLst/>
              </a:prstGeom>
              <a:blipFill rotWithShape="1">
                <a:blip r:embed="rId5"/>
                <a:stretch>
                  <a:fillRect l="-1918" t="-5607"/>
                </a:stretch>
              </a:blipFill>
              <a:ln>
                <a:solidFill>
                  <a:schemeClr val="accent2">
                    <a:lumMod val="7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73331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524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Sulfidy za 500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Který sulfid je v hnědém uhlí jako „kočičí zlato“, co vzniká jeho spalováním?</a:t>
            </a:r>
          </a:p>
          <a:p>
            <a:r>
              <a:rPr lang="cs-CZ" sz="3600" dirty="0" smtClean="0"/>
              <a:t>Vytvoř jeho vzorec</a:t>
            </a:r>
            <a:endParaRPr lang="cs-CZ" sz="3600" baseline="-25000" dirty="0" smtClean="0"/>
          </a:p>
        </p:txBody>
      </p:sp>
      <p:sp>
        <p:nvSpPr>
          <p:cNvPr id="4" name="Výbuch 1 3"/>
          <p:cNvSpPr/>
          <p:nvPr/>
        </p:nvSpPr>
        <p:spPr>
          <a:xfrm>
            <a:off x="5004048" y="4509120"/>
            <a:ext cx="2016224" cy="1058416"/>
          </a:xfrm>
          <a:prstGeom prst="irregularSeal1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4998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i="1" dirty="0" smtClean="0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4211960" y="4725144"/>
            <a:ext cx="731520" cy="1216152"/>
          </a:xfrm>
          <a:prstGeom prst="curved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83768" y="5333221"/>
            <a:ext cx="129614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   zpět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Výbuch 2 5"/>
          <p:cNvSpPr/>
          <p:nvPr/>
        </p:nvSpPr>
        <p:spPr>
          <a:xfrm>
            <a:off x="467544" y="3202124"/>
            <a:ext cx="3024336" cy="2088232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pyrit</a:t>
            </a:r>
            <a:endParaRPr lang="cs-CZ" sz="3200" dirty="0"/>
          </a:p>
        </p:txBody>
      </p:sp>
      <p:sp>
        <p:nvSpPr>
          <p:cNvPr id="8" name="Výbuch 1 7"/>
          <p:cNvSpPr/>
          <p:nvPr/>
        </p:nvSpPr>
        <p:spPr>
          <a:xfrm>
            <a:off x="5590964" y="2420888"/>
            <a:ext cx="1778496" cy="1562472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FeS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9" name="Výbuch 2 8"/>
          <p:cNvSpPr/>
          <p:nvPr/>
        </p:nvSpPr>
        <p:spPr>
          <a:xfrm>
            <a:off x="6156176" y="4047793"/>
            <a:ext cx="1944216" cy="1418456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SO</a:t>
            </a:r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772502"/>
            <a:ext cx="3087461" cy="236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71769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Hydroxidy za 100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    Oxidační číslo</a:t>
            </a:r>
          </a:p>
          <a:p>
            <a:r>
              <a:rPr lang="cs-CZ" dirty="0" smtClean="0"/>
              <a:t> hydroxidového aniontu</a:t>
            </a:r>
          </a:p>
          <a:p>
            <a:pPr marL="0" indent="0">
              <a:buNone/>
            </a:pPr>
            <a:r>
              <a:rPr lang="cs-CZ" dirty="0" smtClean="0"/>
              <a:t>                 v hydroxidech</a:t>
            </a:r>
            <a:endParaRPr lang="cs-CZ" dirty="0"/>
          </a:p>
        </p:txBody>
      </p:sp>
      <p:sp>
        <p:nvSpPr>
          <p:cNvPr id="4" name="Výbuch 1 3"/>
          <p:cNvSpPr/>
          <p:nvPr/>
        </p:nvSpPr>
        <p:spPr>
          <a:xfrm>
            <a:off x="3923928" y="3933056"/>
            <a:ext cx="2448272" cy="1562472"/>
          </a:xfrm>
          <a:prstGeom prst="irregularSeal1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4292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132856"/>
            <a:ext cx="8229600" cy="411480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zpět</a:t>
            </a:r>
          </a:p>
        </p:txBody>
      </p:sp>
      <p:sp>
        <p:nvSpPr>
          <p:cNvPr id="8" name="Dvojitá vlna 7"/>
          <p:cNvSpPr/>
          <p:nvPr/>
        </p:nvSpPr>
        <p:spPr>
          <a:xfrm>
            <a:off x="5580112" y="2636912"/>
            <a:ext cx="1800200" cy="1406525"/>
          </a:xfrm>
          <a:prstGeom prst="doubleWave">
            <a:avLst>
              <a:gd name="adj1" fmla="val 6250"/>
              <a:gd name="adj2" fmla="val -5336"/>
            </a:avLst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OH</a:t>
            </a:r>
            <a:r>
              <a:rPr lang="cs-CZ" sz="3200" baseline="30000" dirty="0" smtClean="0">
                <a:solidFill>
                  <a:schemeClr val="bg1"/>
                </a:solidFill>
              </a:rPr>
              <a:t>-I</a:t>
            </a:r>
            <a:endParaRPr lang="cs-CZ" sz="3200" baseline="30000" dirty="0">
              <a:solidFill>
                <a:schemeClr val="bg1"/>
              </a:solidFill>
            </a:endParaRPr>
          </a:p>
        </p:txBody>
      </p:sp>
      <p:sp>
        <p:nvSpPr>
          <p:cNvPr id="11" name="Zahnutá šipka doleva 10">
            <a:hlinkClick r:id="rId2" action="ppaction://hlinksldjump"/>
          </p:cNvPr>
          <p:cNvSpPr/>
          <p:nvPr/>
        </p:nvSpPr>
        <p:spPr>
          <a:xfrm>
            <a:off x="5148064" y="4725144"/>
            <a:ext cx="731520" cy="1216152"/>
          </a:xfrm>
          <a:prstGeom prst="curved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Mrak 4"/>
          <p:cNvSpPr/>
          <p:nvPr/>
        </p:nvSpPr>
        <p:spPr>
          <a:xfrm>
            <a:off x="1187624" y="2636912"/>
            <a:ext cx="2952328" cy="1872208"/>
          </a:xfrm>
          <a:prstGeom prst="cloud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-</a:t>
            </a:r>
            <a:r>
              <a:rPr lang="cs-CZ" sz="4000" dirty="0" smtClean="0">
                <a:solidFill>
                  <a:schemeClr val="bg1"/>
                </a:solidFill>
              </a:rPr>
              <a:t>I</a:t>
            </a:r>
            <a:endParaRPr lang="cs-CZ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38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Hydroxidy za 200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Vysvětli: hydroxidy jsou hygroskopické  </a:t>
            </a:r>
          </a:p>
          <a:p>
            <a:pPr marL="0" indent="0">
              <a:buNone/>
            </a:pPr>
            <a:r>
              <a:rPr lang="cs-CZ" sz="3600" dirty="0" smtClean="0"/>
              <a:t>                            látky</a:t>
            </a:r>
            <a:endParaRPr lang="cs-CZ" sz="3600" dirty="0"/>
          </a:p>
        </p:txBody>
      </p:sp>
      <p:sp>
        <p:nvSpPr>
          <p:cNvPr id="4" name="Výbuch 1 3"/>
          <p:cNvSpPr/>
          <p:nvPr/>
        </p:nvSpPr>
        <p:spPr>
          <a:xfrm>
            <a:off x="3923928" y="3933056"/>
            <a:ext cx="2448272" cy="1562472"/>
          </a:xfrm>
          <a:prstGeom prst="irregularSeal1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8522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132856"/>
            <a:ext cx="8229600" cy="411480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3600" dirty="0" smtClean="0">
                <a:solidFill>
                  <a:srgbClr val="FF0000"/>
                </a:solidFill>
              </a:rPr>
              <a:t>Jsou to látky, které pohlcují </a:t>
            </a:r>
          </a:p>
          <a:p>
            <a:pPr marL="0" indent="0">
              <a:buNone/>
            </a:pPr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   vlhkost ze vzduchu</a:t>
            </a:r>
            <a:endParaRPr lang="cs-CZ" sz="3600" dirty="0">
              <a:solidFill>
                <a:srgbClr val="FF0000"/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zpět</a:t>
            </a:r>
          </a:p>
        </p:txBody>
      </p:sp>
      <p:sp>
        <p:nvSpPr>
          <p:cNvPr id="11" name="Zahnutá šipka doleva 10">
            <a:hlinkClick r:id="rId2" action="ppaction://hlinksldjump"/>
          </p:cNvPr>
          <p:cNvSpPr/>
          <p:nvPr/>
        </p:nvSpPr>
        <p:spPr>
          <a:xfrm>
            <a:off x="5148064" y="4725144"/>
            <a:ext cx="731520" cy="1216152"/>
          </a:xfrm>
          <a:prstGeom prst="curved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492963"/>
            <a:ext cx="2286000" cy="22573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0502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Hydroxidy za 300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První pomoc při poleptání hydroxidem</a:t>
            </a:r>
            <a:endParaRPr lang="cs-CZ" dirty="0"/>
          </a:p>
        </p:txBody>
      </p:sp>
      <p:sp>
        <p:nvSpPr>
          <p:cNvPr id="4" name="Výbuch 1 3"/>
          <p:cNvSpPr/>
          <p:nvPr/>
        </p:nvSpPr>
        <p:spPr>
          <a:xfrm>
            <a:off x="2987824" y="4293096"/>
            <a:ext cx="2448272" cy="1562472"/>
          </a:xfrm>
          <a:prstGeom prst="irregularSeal1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6407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132856"/>
            <a:ext cx="8229600" cy="411480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Omýt prudkým proudem vody a neutralizovat roztokem octa nebo citronové šťávy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zpět</a:t>
            </a:r>
          </a:p>
        </p:txBody>
      </p:sp>
      <p:sp>
        <p:nvSpPr>
          <p:cNvPr id="11" name="Zahnutá šipka doleva 10">
            <a:hlinkClick r:id="rId2" action="ppaction://hlinksldjump"/>
          </p:cNvPr>
          <p:cNvSpPr/>
          <p:nvPr/>
        </p:nvSpPr>
        <p:spPr>
          <a:xfrm>
            <a:off x="5148064" y="4725144"/>
            <a:ext cx="731520" cy="1216152"/>
          </a:xfrm>
          <a:prstGeom prst="curved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908720"/>
            <a:ext cx="152400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273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Hydroxidy za </a:t>
            </a:r>
            <a:r>
              <a:rPr lang="cs-CZ" dirty="0">
                <a:solidFill>
                  <a:srgbClr val="FF0000"/>
                </a:solidFill>
              </a:rPr>
              <a:t>4</a:t>
            </a:r>
            <a:r>
              <a:rPr lang="cs-CZ" dirty="0" smtClean="0">
                <a:solidFill>
                  <a:srgbClr val="FF0000"/>
                </a:solidFill>
              </a:rPr>
              <a:t>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atomům ve sloučeninách doplň oxidační čísla a pojmenuj:</a:t>
            </a:r>
          </a:p>
          <a:p>
            <a:r>
              <a:rPr lang="cs-CZ" dirty="0" smtClean="0"/>
              <a:t>Si(OH)</a:t>
            </a:r>
            <a:r>
              <a:rPr lang="cs-CZ" baseline="-25000" dirty="0" smtClean="0"/>
              <a:t>4</a:t>
            </a:r>
          </a:p>
          <a:p>
            <a:r>
              <a:rPr lang="cs-CZ" dirty="0" smtClean="0"/>
              <a:t>KOH</a:t>
            </a:r>
          </a:p>
          <a:p>
            <a:r>
              <a:rPr lang="cs-CZ" dirty="0" err="1" smtClean="0"/>
              <a:t>Pb</a:t>
            </a:r>
            <a:r>
              <a:rPr lang="cs-CZ" dirty="0" smtClean="0"/>
              <a:t>(OH)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4" name="Výbuch 1 3"/>
          <p:cNvSpPr/>
          <p:nvPr/>
        </p:nvSpPr>
        <p:spPr>
          <a:xfrm>
            <a:off x="2987824" y="4293096"/>
            <a:ext cx="2448272" cy="1562472"/>
          </a:xfrm>
          <a:prstGeom prst="irregularSeal1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7824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539552" y="2132856"/>
                <a:ext cx="8229600" cy="4114800"/>
              </a:xfrm>
            </p:spPr>
            <p:txBody>
              <a:bodyPr>
                <a:normAutofit fontScale="92500"/>
              </a:bodyPr>
              <a:lstStyle/>
              <a:p>
                <a:r>
                  <a:rPr lang="cs-CZ" dirty="0" err="1" smtClean="0"/>
                  <a:t>Si</a:t>
                </a:r>
                <a:r>
                  <a:rPr lang="cs-CZ" baseline="30000" dirty="0" err="1" smtClean="0"/>
                  <a:t>+IV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cs-CZ" i="1">
                            <a:latin typeface="Cambria Math"/>
                          </a:rPr>
                        </m:ctrlPr>
                      </m:sSubSupPr>
                      <m:e>
                        <m:r>
                          <a:rPr lang="cs-CZ" i="1">
                            <a:latin typeface="Cambria Math"/>
                          </a:rPr>
                          <m:t>(</m:t>
                        </m:r>
                        <m:r>
                          <a:rPr lang="cs-CZ" i="1">
                            <a:latin typeface="Cambria Math"/>
                          </a:rPr>
                          <m:t>𝑂𝐻</m:t>
                        </m:r>
                        <m:r>
                          <a:rPr lang="cs-CZ" i="1">
                            <a:latin typeface="Cambria Math"/>
                          </a:rPr>
                          <m:t>)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4</m:t>
                        </m:r>
                      </m:sub>
                      <m:sup>
                        <m:r>
                          <a:rPr lang="cs-CZ" i="1">
                            <a:latin typeface="Cambria Math"/>
                          </a:rPr>
                          <m:t>−</m:t>
                        </m:r>
                        <m:r>
                          <a:rPr lang="cs-CZ" i="1">
                            <a:latin typeface="Cambria Math"/>
                          </a:rPr>
                          <m:t>𝐼</m:t>
                        </m:r>
                      </m:sup>
                    </m:sSubSup>
                  </m:oMath>
                </a14:m>
                <a:r>
                  <a:rPr lang="cs-CZ" dirty="0" smtClean="0"/>
                  <a:t> </a:t>
                </a:r>
              </a:p>
              <a:p>
                <a:pPr marL="0" indent="0">
                  <a:buNone/>
                </a:pPr>
                <a:r>
                  <a:rPr lang="cs-CZ" dirty="0" smtClean="0"/>
                  <a:t> hydroxid křemičitý                          K</a:t>
                </a:r>
                <a:r>
                  <a:rPr lang="cs-CZ" baseline="30000" dirty="0" smtClean="0"/>
                  <a:t>+I</a:t>
                </a:r>
                <a:r>
                  <a:rPr lang="cs-CZ" dirty="0" smtClean="0"/>
                  <a:t>OH</a:t>
                </a:r>
                <a:r>
                  <a:rPr lang="cs-CZ" baseline="30000" dirty="0" smtClean="0"/>
                  <a:t>-I</a:t>
                </a:r>
                <a:r>
                  <a:rPr lang="cs-CZ" dirty="0" smtClean="0"/>
                  <a:t>  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                                          hydroxid draselný                  </a:t>
                </a:r>
                <a:endParaRPr lang="cs-CZ" dirty="0"/>
              </a:p>
              <a:p>
                <a:endParaRPr lang="cs-CZ" baseline="30000" dirty="0" smtClean="0"/>
              </a:p>
              <a:p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          </a:t>
                </a:r>
                <a:r>
                  <a:rPr lang="cs-CZ" dirty="0" err="1" smtClean="0"/>
                  <a:t>Pb</a:t>
                </a:r>
                <a:r>
                  <a:rPr lang="cs-CZ" baseline="30000" dirty="0" err="1" smtClean="0"/>
                  <a:t>+II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cs-CZ" i="1">
                            <a:latin typeface="Cambria Math"/>
                          </a:rPr>
                        </m:ctrlPr>
                      </m:sSubSupPr>
                      <m:e>
                        <m:r>
                          <a:rPr lang="cs-CZ" i="1">
                            <a:latin typeface="Cambria Math"/>
                          </a:rPr>
                          <m:t>(</m:t>
                        </m:r>
                        <m:r>
                          <a:rPr lang="cs-CZ" i="1">
                            <a:latin typeface="Cambria Math"/>
                          </a:rPr>
                          <m:t>𝑂𝐻</m:t>
                        </m:r>
                        <m:r>
                          <a:rPr lang="cs-CZ" i="1">
                            <a:latin typeface="Cambria Math"/>
                          </a:rPr>
                          <m:t>)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b>
                      <m:sup>
                        <m:r>
                          <a:rPr lang="cs-CZ" i="1">
                            <a:latin typeface="Cambria Math"/>
                          </a:rPr>
                          <m:t>−</m:t>
                        </m:r>
                        <m:r>
                          <a:rPr lang="cs-CZ" i="1">
                            <a:latin typeface="Cambria Math"/>
                          </a:rPr>
                          <m:t>𝐼</m:t>
                        </m:r>
                      </m:sup>
                    </m:sSubSup>
                  </m:oMath>
                </a14:m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  Hydroxid olovnatý                                      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zpět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9552" y="2132856"/>
                <a:ext cx="8229600" cy="4114800"/>
              </a:xfrm>
              <a:blipFill rotWithShape="1">
                <a:blip r:embed="rId2"/>
                <a:stretch>
                  <a:fillRect l="-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ahnutá šipka doleva 10">
            <a:hlinkClick r:id="rId3" action="ppaction://hlinksldjump"/>
          </p:cNvPr>
          <p:cNvSpPr/>
          <p:nvPr/>
        </p:nvSpPr>
        <p:spPr>
          <a:xfrm>
            <a:off x="5148064" y="4725144"/>
            <a:ext cx="731520" cy="1216152"/>
          </a:xfrm>
          <a:prstGeom prst="curved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434954" y="1988840"/>
            <a:ext cx="3384376" cy="1656184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Rámeček 8"/>
          <p:cNvSpPr/>
          <p:nvPr/>
        </p:nvSpPr>
        <p:spPr>
          <a:xfrm>
            <a:off x="446109" y="4285112"/>
            <a:ext cx="3384376" cy="1656184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Rámeček 9"/>
          <p:cNvSpPr/>
          <p:nvPr/>
        </p:nvSpPr>
        <p:spPr>
          <a:xfrm>
            <a:off x="4283968" y="2492896"/>
            <a:ext cx="3384376" cy="1656184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0801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Hydroxidy za 500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sz="3200" dirty="0" smtClean="0"/>
              <a:t>Jaký hydroxid vzniká reakcí páleného </a:t>
            </a:r>
          </a:p>
          <a:p>
            <a:pPr marL="0" indent="0">
              <a:buNone/>
            </a:pPr>
            <a:r>
              <a:rPr lang="cs-CZ" sz="3200" dirty="0" smtClean="0"/>
              <a:t>           vápna (</a:t>
            </a:r>
            <a:r>
              <a:rPr lang="cs-CZ" sz="3200" dirty="0" err="1" smtClean="0"/>
              <a:t>CaO</a:t>
            </a:r>
            <a:r>
              <a:rPr lang="cs-CZ" sz="3200" dirty="0" smtClean="0"/>
              <a:t>) s vodou?</a:t>
            </a:r>
          </a:p>
          <a:p>
            <a:r>
              <a:rPr lang="cs-CZ" sz="3200" dirty="0" smtClean="0"/>
              <a:t>  Zapiš chemickou rovnicí</a:t>
            </a:r>
          </a:p>
          <a:p>
            <a:r>
              <a:rPr lang="cs-CZ" sz="3200" dirty="0" smtClean="0"/>
              <a:t>  Jaké je použití tohoto hydroxidu?</a:t>
            </a:r>
            <a:endParaRPr lang="cs-CZ" sz="3200" dirty="0"/>
          </a:p>
        </p:txBody>
      </p:sp>
      <p:sp>
        <p:nvSpPr>
          <p:cNvPr id="4" name="Výbuch 1 3"/>
          <p:cNvSpPr/>
          <p:nvPr/>
        </p:nvSpPr>
        <p:spPr>
          <a:xfrm>
            <a:off x="2987824" y="4509120"/>
            <a:ext cx="2448272" cy="1562472"/>
          </a:xfrm>
          <a:prstGeom prst="irregularSeal1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6498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132856"/>
            <a:ext cx="8229600" cy="41148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 </a:t>
            </a:r>
            <a:r>
              <a:rPr lang="cs-CZ" sz="3200" dirty="0" smtClean="0"/>
              <a:t>hydroxid vápenatý (hašené vápno) – Ca(OH)</a:t>
            </a:r>
            <a:r>
              <a:rPr lang="cs-CZ" sz="3200" baseline="-25000" dirty="0" smtClean="0"/>
              <a:t>2</a:t>
            </a:r>
          </a:p>
          <a:p>
            <a:r>
              <a:rPr lang="cs-CZ" sz="3200" dirty="0" err="1" smtClean="0"/>
              <a:t>CaO</a:t>
            </a:r>
            <a:r>
              <a:rPr lang="cs-CZ" sz="3200" dirty="0" smtClean="0"/>
              <a:t> +H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O                          Ca(OH)</a:t>
            </a:r>
            <a:r>
              <a:rPr lang="cs-CZ" sz="3200" baseline="-25000" dirty="0" smtClean="0"/>
              <a:t>2</a:t>
            </a:r>
          </a:p>
          <a:p>
            <a:r>
              <a:rPr lang="cs-CZ" sz="3200" dirty="0" smtClean="0"/>
              <a:t>Ve stavebnictví, v zemědělství a lesnictví, při výrobě cukru</a:t>
            </a:r>
            <a:endParaRPr lang="cs-CZ" sz="3200" baseline="-25000" dirty="0" smtClean="0"/>
          </a:p>
          <a:p>
            <a:endParaRPr lang="cs-CZ" baseline="30000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</a:t>
            </a:r>
            <a:endParaRPr lang="cs-CZ" dirty="0"/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zpět</a:t>
            </a:r>
          </a:p>
        </p:txBody>
      </p:sp>
      <p:sp>
        <p:nvSpPr>
          <p:cNvPr id="11" name="Zahnutá šipka doleva 10">
            <a:hlinkClick r:id="rId2" action="ppaction://hlinksldjump"/>
          </p:cNvPr>
          <p:cNvSpPr/>
          <p:nvPr/>
        </p:nvSpPr>
        <p:spPr>
          <a:xfrm>
            <a:off x="4440750" y="4869160"/>
            <a:ext cx="731520" cy="1216152"/>
          </a:xfrm>
          <a:prstGeom prst="curved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915816" y="2996952"/>
            <a:ext cx="115212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48680"/>
            <a:ext cx="1914525" cy="1409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8504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Kyseliny za </a:t>
            </a:r>
            <a:r>
              <a:rPr lang="cs-CZ" dirty="0">
                <a:solidFill>
                  <a:srgbClr val="FF0000"/>
                </a:solidFill>
              </a:rPr>
              <a:t>1</a:t>
            </a:r>
            <a:r>
              <a:rPr lang="cs-CZ" dirty="0" smtClean="0">
                <a:solidFill>
                  <a:srgbClr val="FF0000"/>
                </a:solidFill>
              </a:rPr>
              <a:t>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       Na jaké 2 skupiny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se dělí kyseliny?</a:t>
            </a:r>
          </a:p>
        </p:txBody>
      </p:sp>
      <p:sp>
        <p:nvSpPr>
          <p:cNvPr id="4" name="Výbuch 1 3"/>
          <p:cNvSpPr/>
          <p:nvPr/>
        </p:nvSpPr>
        <p:spPr>
          <a:xfrm>
            <a:off x="2987824" y="4293096"/>
            <a:ext cx="2448272" cy="1562472"/>
          </a:xfrm>
          <a:prstGeom prst="irregularSeal1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1424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132856"/>
            <a:ext cx="8229600" cy="4114800"/>
          </a:xfrm>
        </p:spPr>
        <p:txBody>
          <a:bodyPr>
            <a:normAutofit/>
          </a:bodyPr>
          <a:lstStyle/>
          <a:p>
            <a:endParaRPr lang="cs-CZ" baseline="30000" dirty="0" smtClean="0"/>
          </a:p>
          <a:p>
            <a:endParaRPr lang="cs-CZ" baseline="30000" dirty="0"/>
          </a:p>
          <a:p>
            <a:pPr marL="0" indent="0">
              <a:buNone/>
            </a:pPr>
            <a:endParaRPr lang="cs-CZ" baseline="300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</a:t>
            </a:r>
            <a:endParaRPr lang="cs-CZ" dirty="0"/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zpět</a:t>
            </a:r>
          </a:p>
        </p:txBody>
      </p:sp>
      <p:sp>
        <p:nvSpPr>
          <p:cNvPr id="11" name="Zahnutá šipka doleva 10">
            <a:hlinkClick r:id="rId2" action="ppaction://hlinksldjump"/>
          </p:cNvPr>
          <p:cNvSpPr/>
          <p:nvPr/>
        </p:nvSpPr>
        <p:spPr>
          <a:xfrm>
            <a:off x="4440750" y="4869160"/>
            <a:ext cx="731520" cy="1216152"/>
          </a:xfrm>
          <a:prstGeom prst="curved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3943" y="908720"/>
            <a:ext cx="2286000" cy="189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Vývojový diagram: děrná páska 4"/>
          <p:cNvSpPr/>
          <p:nvPr/>
        </p:nvSpPr>
        <p:spPr>
          <a:xfrm>
            <a:off x="1187624" y="3284984"/>
            <a:ext cx="2808312" cy="1429477"/>
          </a:xfrm>
          <a:prstGeom prst="flowChartPunchedTape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Bezkyslíkaté</a:t>
            </a:r>
          </a:p>
          <a:p>
            <a:pPr algn="ctr"/>
            <a:r>
              <a:rPr lang="cs-CZ" sz="3200" dirty="0" err="1" smtClean="0"/>
              <a:t>HCl</a:t>
            </a:r>
            <a:r>
              <a:rPr lang="cs-CZ" sz="3200" dirty="0" smtClean="0"/>
              <a:t>, HF</a:t>
            </a:r>
            <a:endParaRPr lang="cs-CZ" sz="3200" dirty="0"/>
          </a:p>
        </p:txBody>
      </p:sp>
      <p:sp>
        <p:nvSpPr>
          <p:cNvPr id="7" name="Vývojový diagram: děrná páska 6"/>
          <p:cNvSpPr/>
          <p:nvPr/>
        </p:nvSpPr>
        <p:spPr>
          <a:xfrm>
            <a:off x="5035725" y="3284984"/>
            <a:ext cx="3096344" cy="1429477"/>
          </a:xfrm>
          <a:prstGeom prst="flowChartPunchedTape">
            <a:avLst/>
          </a:prstGeom>
          <a:solidFill>
            <a:schemeClr val="bg2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Kyslíkaté </a:t>
            </a:r>
          </a:p>
          <a:p>
            <a:pPr algn="ctr"/>
            <a:r>
              <a:rPr lang="cs-CZ" sz="2800" dirty="0" smtClean="0"/>
              <a:t>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SO</a:t>
            </a:r>
            <a:r>
              <a:rPr lang="cs-CZ" sz="2800" baseline="-25000" dirty="0" smtClean="0"/>
              <a:t>4</a:t>
            </a:r>
            <a:r>
              <a:rPr lang="cs-CZ" sz="2800" dirty="0" smtClean="0"/>
              <a:t>, HNO</a:t>
            </a:r>
            <a:r>
              <a:rPr lang="cs-CZ" sz="2800" baseline="-25000" dirty="0" smtClean="0"/>
              <a:t>3</a:t>
            </a:r>
            <a:endParaRPr lang="cs-CZ" sz="2800" baseline="-25000" dirty="0"/>
          </a:p>
        </p:txBody>
      </p:sp>
    </p:spTree>
    <p:extLst>
      <p:ext uri="{BB962C8B-B14F-4D97-AF65-F5344CB8AC3E}">
        <p14:creationId xmlns:p14="http://schemas.microsoft.com/office/powerpoint/2010/main" val="2192122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Kyseliny za 200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Jak ředíme kyseliny?</a:t>
            </a:r>
          </a:p>
        </p:txBody>
      </p:sp>
      <p:sp>
        <p:nvSpPr>
          <p:cNvPr id="4" name="Výbuch 1 3"/>
          <p:cNvSpPr/>
          <p:nvPr/>
        </p:nvSpPr>
        <p:spPr>
          <a:xfrm>
            <a:off x="2987824" y="4293096"/>
            <a:ext cx="2448272" cy="1562472"/>
          </a:xfrm>
          <a:prstGeom prst="irregularSeal1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2961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959496"/>
          </a:xfrm>
        </p:spPr>
        <p:txBody>
          <a:bodyPr>
            <a:noAutofit/>
          </a:bodyPr>
          <a:lstStyle/>
          <a:p>
            <a:r>
              <a:rPr lang="cs-CZ" sz="5400" u="sng" dirty="0">
                <a:solidFill>
                  <a:srgbClr val="FF0000"/>
                </a:solidFill>
              </a:rPr>
              <a:t>Vždy opatrně</a:t>
            </a:r>
            <a:br>
              <a:rPr lang="cs-CZ" sz="5400" u="sng" dirty="0">
                <a:solidFill>
                  <a:srgbClr val="FF0000"/>
                </a:solidFill>
              </a:rPr>
            </a:br>
            <a:r>
              <a:rPr lang="cs-CZ" sz="5400" dirty="0">
                <a:solidFill>
                  <a:srgbClr val="FF0000"/>
                </a:solidFill>
              </a:rPr>
              <a:t>   </a:t>
            </a:r>
            <a:r>
              <a:rPr lang="cs-CZ" sz="5400" u="sng" dirty="0">
                <a:solidFill>
                  <a:srgbClr val="FF0000"/>
                </a:solidFill>
              </a:rPr>
              <a:t>lijeme kyselinu do vody</a:t>
            </a:r>
            <a:r>
              <a:rPr lang="cs-CZ" sz="5400" u="sng" dirty="0" smtClean="0">
                <a:solidFill>
                  <a:srgbClr val="FF0000"/>
                </a:solidFill>
              </a:rPr>
              <a:t>!!</a:t>
            </a:r>
            <a:r>
              <a:rPr lang="cs-CZ" sz="5400" dirty="0" smtClean="0">
                <a:solidFill>
                  <a:srgbClr val="FF0000"/>
                </a:solidFill>
              </a:rPr>
              <a:t>!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132856"/>
            <a:ext cx="8229600" cy="4114800"/>
          </a:xfrm>
        </p:spPr>
        <p:txBody>
          <a:bodyPr>
            <a:normAutofit/>
          </a:bodyPr>
          <a:lstStyle/>
          <a:p>
            <a:endParaRPr lang="cs-CZ" baseline="30000" dirty="0" smtClean="0"/>
          </a:p>
          <a:p>
            <a:pPr marL="0" indent="0">
              <a:buNone/>
            </a:pPr>
            <a:endParaRPr lang="cs-CZ" baseline="300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</a:t>
            </a:r>
            <a:endParaRPr lang="cs-CZ" dirty="0"/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zpět</a:t>
            </a:r>
          </a:p>
        </p:txBody>
      </p:sp>
      <p:sp>
        <p:nvSpPr>
          <p:cNvPr id="11" name="Zahnutá šipka doleva 10">
            <a:hlinkClick r:id="rId2" action="ppaction://hlinksldjump"/>
          </p:cNvPr>
          <p:cNvSpPr/>
          <p:nvPr/>
        </p:nvSpPr>
        <p:spPr>
          <a:xfrm>
            <a:off x="4440750" y="4869160"/>
            <a:ext cx="731520" cy="1216152"/>
          </a:xfrm>
          <a:prstGeom prst="curved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26" name="Picture 2" descr="C:\Users\OEM\AppData\Local\Microsoft\Windows\Temporary Internet Files\Content.IE5\FPDIPVYW\MC9002808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867401"/>
            <a:ext cx="3528392" cy="3014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4561964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voda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 rot="1745879">
            <a:off x="2582223" y="2992194"/>
            <a:ext cx="1596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kyselina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32946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Kyseliny za 300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 smtClean="0">
                <a:solidFill>
                  <a:schemeClr val="bg1"/>
                </a:solidFill>
              </a:rPr>
              <a:t>Kyselina obsažena v </a:t>
            </a:r>
            <a:r>
              <a:rPr lang="cs-CZ" sz="4000" dirty="0" err="1" smtClean="0">
                <a:solidFill>
                  <a:schemeClr val="bg1"/>
                </a:solidFill>
              </a:rPr>
              <a:t>Coca</a:t>
            </a:r>
            <a:r>
              <a:rPr lang="cs-CZ" sz="4000" dirty="0" smtClean="0">
                <a:solidFill>
                  <a:schemeClr val="bg1"/>
                </a:solidFill>
              </a:rPr>
              <a:t> – </a:t>
            </a:r>
            <a:r>
              <a:rPr lang="cs-CZ" sz="4000" dirty="0" err="1" smtClean="0">
                <a:solidFill>
                  <a:schemeClr val="bg1"/>
                </a:solidFill>
              </a:rPr>
              <a:t>Cole</a:t>
            </a:r>
            <a:r>
              <a:rPr lang="cs-CZ" sz="4000" dirty="0">
                <a:solidFill>
                  <a:schemeClr val="bg1"/>
                </a:solidFill>
              </a:rPr>
              <a:t> </a:t>
            </a:r>
            <a:r>
              <a:rPr lang="cs-CZ" sz="4000" dirty="0" smtClean="0">
                <a:solidFill>
                  <a:schemeClr val="bg1"/>
                </a:solidFill>
              </a:rPr>
              <a:t> </a:t>
            </a:r>
          </a:p>
          <a:p>
            <a:r>
              <a:rPr lang="cs-CZ" sz="4000" dirty="0">
                <a:solidFill>
                  <a:schemeClr val="bg1"/>
                </a:solidFill>
              </a:rPr>
              <a:t> </a:t>
            </a:r>
            <a:r>
              <a:rPr lang="cs-CZ" sz="4000" dirty="0" smtClean="0">
                <a:solidFill>
                  <a:schemeClr val="bg1"/>
                </a:solidFill>
              </a:rPr>
              <a:t>uveď její vzorec a název</a:t>
            </a:r>
          </a:p>
        </p:txBody>
      </p:sp>
      <p:sp>
        <p:nvSpPr>
          <p:cNvPr id="4" name="Výbuch 1 3"/>
          <p:cNvSpPr/>
          <p:nvPr/>
        </p:nvSpPr>
        <p:spPr>
          <a:xfrm>
            <a:off x="2987824" y="4293096"/>
            <a:ext cx="2448272" cy="1562472"/>
          </a:xfrm>
          <a:prstGeom prst="irregularSeal1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0333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132856"/>
            <a:ext cx="8229600" cy="4114800"/>
          </a:xfrm>
        </p:spPr>
        <p:txBody>
          <a:bodyPr>
            <a:normAutofit lnSpcReduction="10000"/>
          </a:bodyPr>
          <a:lstStyle/>
          <a:p>
            <a:endParaRPr lang="cs-CZ" baseline="30000" dirty="0" smtClean="0"/>
          </a:p>
          <a:p>
            <a:pPr marL="0" indent="0">
              <a:buNone/>
            </a:pPr>
            <a:r>
              <a:rPr lang="cs-CZ" baseline="30000" dirty="0" smtClean="0"/>
              <a:t>   </a:t>
            </a:r>
          </a:p>
          <a:p>
            <a:pPr marL="0"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Kyselina </a:t>
            </a:r>
            <a:r>
              <a:rPr lang="cs-CZ" sz="4400" dirty="0" err="1" smtClean="0">
                <a:solidFill>
                  <a:srgbClr val="FF0000"/>
                </a:solidFill>
              </a:rPr>
              <a:t>trihydrogenfosforečná</a:t>
            </a:r>
            <a:endParaRPr lang="cs-CZ" sz="4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400" dirty="0">
                <a:solidFill>
                  <a:srgbClr val="FF0000"/>
                </a:solidFill>
              </a:rPr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                             H</a:t>
            </a:r>
            <a:r>
              <a:rPr lang="cs-CZ" sz="4400" baseline="-25000" dirty="0" smtClean="0">
                <a:solidFill>
                  <a:srgbClr val="FF0000"/>
                </a:solidFill>
              </a:rPr>
              <a:t>3</a:t>
            </a:r>
            <a:r>
              <a:rPr lang="cs-CZ" sz="4400" dirty="0" smtClean="0">
                <a:solidFill>
                  <a:srgbClr val="FF0000"/>
                </a:solidFill>
              </a:rPr>
              <a:t>PO</a:t>
            </a:r>
            <a:r>
              <a:rPr lang="cs-CZ" sz="4400" baseline="-25000" dirty="0" smtClean="0">
                <a:solidFill>
                  <a:srgbClr val="FF0000"/>
                </a:solidFill>
              </a:rPr>
              <a:t>4</a:t>
            </a:r>
            <a:endParaRPr lang="cs-CZ" sz="4400" baseline="-25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          </a:t>
            </a:r>
            <a:endParaRPr lang="cs-CZ" sz="44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zpět</a:t>
            </a:r>
          </a:p>
        </p:txBody>
      </p:sp>
      <p:sp>
        <p:nvSpPr>
          <p:cNvPr id="11" name="Zahnutá šipka doleva 10">
            <a:hlinkClick r:id="rId2" action="ppaction://hlinksldjump"/>
          </p:cNvPr>
          <p:cNvSpPr/>
          <p:nvPr/>
        </p:nvSpPr>
        <p:spPr>
          <a:xfrm>
            <a:off x="4440750" y="4869160"/>
            <a:ext cx="731520" cy="1216152"/>
          </a:xfrm>
          <a:prstGeom prst="curved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463280"/>
            <a:ext cx="1562100" cy="292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96078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Kyseliny za </a:t>
            </a:r>
            <a:r>
              <a:rPr lang="cs-CZ" dirty="0">
                <a:solidFill>
                  <a:srgbClr val="FF0000"/>
                </a:solidFill>
              </a:rPr>
              <a:t>4</a:t>
            </a:r>
            <a:r>
              <a:rPr lang="cs-CZ" dirty="0" smtClean="0">
                <a:solidFill>
                  <a:srgbClr val="FF0000"/>
                </a:solidFill>
              </a:rPr>
              <a:t>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 Jak se nazývá štěpení kyselin ve vodě?</a:t>
            </a:r>
          </a:p>
          <a:p>
            <a:r>
              <a:rPr lang="cs-CZ" dirty="0" smtClean="0"/>
              <a:t> Co se při této reakci oštěpuje?</a:t>
            </a:r>
          </a:p>
          <a:p>
            <a:r>
              <a:rPr lang="cs-CZ" dirty="0" smtClean="0"/>
              <a:t>Sestav chemickou rovnici štěpení kyseliny chlorovodíkové</a:t>
            </a:r>
          </a:p>
        </p:txBody>
      </p:sp>
      <p:sp>
        <p:nvSpPr>
          <p:cNvPr id="4" name="Výbuch 1 3"/>
          <p:cNvSpPr/>
          <p:nvPr/>
        </p:nvSpPr>
        <p:spPr>
          <a:xfrm>
            <a:off x="2987824" y="4293096"/>
            <a:ext cx="2448272" cy="1562472"/>
          </a:xfrm>
          <a:prstGeom prst="irregularSeal1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9684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132856"/>
            <a:ext cx="8229600" cy="4114800"/>
          </a:xfrm>
        </p:spPr>
        <p:txBody>
          <a:bodyPr>
            <a:normAutofit/>
          </a:bodyPr>
          <a:lstStyle/>
          <a:p>
            <a:endParaRPr lang="cs-CZ" baseline="30000" dirty="0" smtClean="0"/>
          </a:p>
          <a:p>
            <a:pPr marL="0" indent="0">
              <a:buNone/>
            </a:pPr>
            <a:endParaRPr lang="cs-CZ" baseline="300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</a:t>
            </a:r>
            <a:endParaRPr lang="cs-CZ" dirty="0"/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zpět</a:t>
            </a:r>
          </a:p>
        </p:txBody>
      </p:sp>
      <p:sp>
        <p:nvSpPr>
          <p:cNvPr id="11" name="Zahnutá šipka doleva 10">
            <a:hlinkClick r:id="rId2" action="ppaction://hlinksldjump"/>
          </p:cNvPr>
          <p:cNvSpPr/>
          <p:nvPr/>
        </p:nvSpPr>
        <p:spPr>
          <a:xfrm>
            <a:off x="6031004" y="4867002"/>
            <a:ext cx="731520" cy="1216152"/>
          </a:xfrm>
          <a:prstGeom prst="curved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Výbuch 1 3"/>
          <p:cNvSpPr/>
          <p:nvPr/>
        </p:nvSpPr>
        <p:spPr>
          <a:xfrm>
            <a:off x="467544" y="1344149"/>
            <a:ext cx="3240360" cy="2016224"/>
          </a:xfrm>
          <a:prstGeom prst="irregularSeal1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disociace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Mrak 4"/>
          <p:cNvSpPr/>
          <p:nvPr/>
        </p:nvSpPr>
        <p:spPr>
          <a:xfrm>
            <a:off x="5580112" y="2348880"/>
            <a:ext cx="3096344" cy="1634480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Vodíkový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kation – </a:t>
            </a:r>
            <a:r>
              <a:rPr lang="cs-CZ" sz="4000" dirty="0" smtClean="0">
                <a:solidFill>
                  <a:schemeClr val="bg1"/>
                </a:solidFill>
              </a:rPr>
              <a:t>H</a:t>
            </a:r>
            <a:r>
              <a:rPr lang="cs-CZ" sz="4000" baseline="30000" dirty="0" smtClean="0">
                <a:solidFill>
                  <a:schemeClr val="bg1"/>
                </a:solidFill>
              </a:rPr>
              <a:t>+</a:t>
            </a:r>
            <a:endParaRPr lang="cs-CZ" sz="4000" baseline="300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79173" y="3963144"/>
            <a:ext cx="3128731" cy="914400"/>
          </a:xfrm>
          <a:prstGeom prst="rect">
            <a:avLst/>
          </a:prstGeom>
          <a:solidFill>
            <a:schemeClr val="tx2">
              <a:lumMod val="9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bg1"/>
                </a:solidFill>
              </a:rPr>
              <a:t>HCl</a:t>
            </a:r>
            <a:r>
              <a:rPr lang="cs-CZ" sz="3200" dirty="0" smtClean="0">
                <a:solidFill>
                  <a:schemeClr val="bg1"/>
                </a:solidFill>
              </a:rPr>
              <a:t>           </a:t>
            </a:r>
            <a:r>
              <a:rPr lang="cs-CZ" sz="3200" b="1" dirty="0" smtClean="0">
                <a:solidFill>
                  <a:schemeClr val="bg1"/>
                </a:solidFill>
              </a:rPr>
              <a:t>H</a:t>
            </a:r>
            <a:r>
              <a:rPr lang="cs-CZ" sz="3200" b="1" baseline="30000" dirty="0" smtClean="0">
                <a:solidFill>
                  <a:schemeClr val="bg1"/>
                </a:solidFill>
              </a:rPr>
              <a:t>+</a:t>
            </a:r>
            <a:r>
              <a:rPr lang="cs-CZ" sz="3200" dirty="0" smtClean="0">
                <a:solidFill>
                  <a:schemeClr val="bg1"/>
                </a:solidFill>
              </a:rPr>
              <a:t> + Cl</a:t>
            </a:r>
            <a:r>
              <a:rPr lang="cs-CZ" sz="3200" baseline="30000" dirty="0" smtClean="0">
                <a:solidFill>
                  <a:schemeClr val="bg1"/>
                </a:solidFill>
              </a:rPr>
              <a:t>-</a:t>
            </a:r>
            <a:endParaRPr lang="cs-CZ" sz="3200" baseline="30000" dirty="0">
              <a:solidFill>
                <a:schemeClr val="bg1"/>
              </a:solidFill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1504290" y="4420344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0880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Kyseliny za 500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Jak se nazývá reakce kyseliny a hydroxidu?</a:t>
            </a:r>
          </a:p>
          <a:p>
            <a:r>
              <a:rPr lang="cs-CZ" sz="3600" dirty="0" smtClean="0"/>
              <a:t>Co při ní vzniká?</a:t>
            </a:r>
          </a:p>
          <a:p>
            <a:r>
              <a:rPr lang="cs-CZ" sz="3600" dirty="0" smtClean="0"/>
              <a:t>Zapiš ji chemickou rovnicí</a:t>
            </a:r>
          </a:p>
        </p:txBody>
      </p:sp>
      <p:sp>
        <p:nvSpPr>
          <p:cNvPr id="4" name="Výbuch 1 3"/>
          <p:cNvSpPr/>
          <p:nvPr/>
        </p:nvSpPr>
        <p:spPr>
          <a:xfrm>
            <a:off x="2987824" y="4797152"/>
            <a:ext cx="2448272" cy="1562472"/>
          </a:xfrm>
          <a:prstGeom prst="irregularSeal1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odpověď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1960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132856"/>
            <a:ext cx="8229600" cy="4114800"/>
          </a:xfrm>
        </p:spPr>
        <p:txBody>
          <a:bodyPr>
            <a:normAutofit/>
          </a:bodyPr>
          <a:lstStyle/>
          <a:p>
            <a:endParaRPr lang="cs-CZ" baseline="30000" dirty="0" smtClean="0"/>
          </a:p>
          <a:p>
            <a:pPr marL="0"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  Neutralizace                Voda </a:t>
            </a:r>
            <a:r>
              <a:rPr lang="cs-CZ" sz="4400" dirty="0">
                <a:solidFill>
                  <a:srgbClr val="FF0000"/>
                </a:solidFill>
              </a:rPr>
              <a:t>a sůl</a:t>
            </a:r>
          </a:p>
          <a:p>
            <a:pPr marL="0" indent="0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          </a:t>
            </a:r>
            <a:endParaRPr lang="cs-CZ" sz="4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dirty="0" err="1" smtClean="0">
                <a:solidFill>
                  <a:schemeClr val="bg1"/>
                </a:solidFill>
              </a:rPr>
              <a:t>HCl</a:t>
            </a:r>
            <a:r>
              <a:rPr lang="cs-CZ" sz="4000" dirty="0" smtClean="0">
                <a:solidFill>
                  <a:schemeClr val="bg1"/>
                </a:solidFill>
              </a:rPr>
              <a:t> + </a:t>
            </a:r>
            <a:r>
              <a:rPr lang="cs-CZ" sz="4000" dirty="0" err="1" smtClean="0">
                <a:solidFill>
                  <a:schemeClr val="bg1"/>
                </a:solidFill>
              </a:rPr>
              <a:t>NaOH</a:t>
            </a:r>
            <a:r>
              <a:rPr lang="cs-CZ" sz="4000" dirty="0" smtClean="0">
                <a:solidFill>
                  <a:schemeClr val="bg1"/>
                </a:solidFill>
              </a:rPr>
              <a:t>         H2O + </a:t>
            </a:r>
            <a:r>
              <a:rPr lang="cs-CZ" sz="4000" dirty="0" err="1" smtClean="0">
                <a:solidFill>
                  <a:schemeClr val="bg1"/>
                </a:solidFill>
              </a:rPr>
              <a:t>NaCl</a:t>
            </a:r>
            <a:endParaRPr lang="cs-CZ" sz="40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                      zpět</a:t>
            </a:r>
          </a:p>
        </p:txBody>
      </p:sp>
      <p:sp>
        <p:nvSpPr>
          <p:cNvPr id="11" name="Zahnutá šipka doleva 10">
            <a:hlinkClick r:id="rId2" action="ppaction://hlinksldjump"/>
          </p:cNvPr>
          <p:cNvSpPr/>
          <p:nvPr/>
        </p:nvSpPr>
        <p:spPr>
          <a:xfrm>
            <a:off x="7596336" y="4725144"/>
            <a:ext cx="731520" cy="1216152"/>
          </a:xfrm>
          <a:prstGeom prst="curved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Prstenec 6"/>
          <p:cNvSpPr/>
          <p:nvPr/>
        </p:nvSpPr>
        <p:spPr>
          <a:xfrm>
            <a:off x="54157" y="1844824"/>
            <a:ext cx="4464496" cy="2088232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Prstenec 8"/>
          <p:cNvSpPr/>
          <p:nvPr/>
        </p:nvSpPr>
        <p:spPr>
          <a:xfrm>
            <a:off x="4716016" y="1772816"/>
            <a:ext cx="4032448" cy="252028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3347864" y="5389222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6736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www.meszhidrat.hu/mess.html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www.sborovna.cz/kniznica.php?action=show_version&amp;id=57023&amp;hit=56484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www2.montes.upm.es/Dptos/DptoSilvopascicultura/Edafologia/aplicaciones/GUIA%20MINERALES/Galeria/galenaG.html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geologie.vsb.cz/gp/stud.php</a:t>
            </a:r>
            <a:endParaRPr lang="cs-CZ" dirty="0" smtClean="0"/>
          </a:p>
          <a:p>
            <a:r>
              <a:rPr lang="cs-CZ" dirty="0"/>
              <a:t>http://continent.cz/referat/68/pyrit/</a:t>
            </a:r>
          </a:p>
        </p:txBody>
      </p:sp>
    </p:spTree>
    <p:extLst>
      <p:ext uri="{BB962C8B-B14F-4D97-AF65-F5344CB8AC3E}">
        <p14:creationId xmlns:p14="http://schemas.microsoft.com/office/powerpoint/2010/main" val="365806692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www.komenskeho66.cz/materialy/chemie/WEB-</a:t>
            </a:r>
            <a:r>
              <a:rPr lang="cs-CZ" dirty="0" smtClean="0"/>
              <a:t>  CHEMIE8/</a:t>
            </a:r>
            <a:r>
              <a:rPr lang="cs-CZ" dirty="0" err="1" smtClean="0"/>
              <a:t>hydroxidy.htmlhttp</a:t>
            </a:r>
            <a:r>
              <a:rPr lang="cs-CZ" dirty="0"/>
              <a:t>://</a:t>
            </a:r>
            <a:r>
              <a:rPr lang="cs-CZ" dirty="0" smtClean="0"/>
              <a:t>www.jozak.cz/bezpecnostni-tabulky/vystrazne-tabulky/pozor-ziravina.html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www.meszhidrat.hu/mess.html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edu.uhk.cz/titrace/laborator.html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theannoyingcokecan.webs.com/apps/photos/photo?photoid=72743675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6171239"/>
      </p:ext>
    </p:extLst>
  </p:cSld>
  <p:clrMapOvr>
    <a:masterClrMapping/>
  </p:clrMapOvr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695</TotalTime>
  <Words>827</Words>
  <Application>Microsoft Office PowerPoint</Application>
  <PresentationFormat>Předvádění na obrazovce (4:3)</PresentationFormat>
  <Paragraphs>318</Paragraphs>
  <Slides>55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55</vt:i4>
      </vt:variant>
    </vt:vector>
  </HeadingPairs>
  <TitlesOfParts>
    <vt:vector size="56" baseType="lpstr">
      <vt:lpstr>Deluxe</vt:lpstr>
      <vt:lpstr>Prezentace aplikace PowerPoint</vt:lpstr>
      <vt:lpstr>Riskuj -  Anorganické sloučeniny </vt:lpstr>
      <vt:lpstr>Prezentace aplikace PowerPoint</vt:lpstr>
      <vt:lpstr>Halogenidy za 100</vt:lpstr>
      <vt:lpstr>Prezentace aplikace PowerPoint</vt:lpstr>
      <vt:lpstr>Halogenidy za 200</vt:lpstr>
      <vt:lpstr>Prezentace aplikace PowerPoint</vt:lpstr>
      <vt:lpstr>Halogenidy za 300</vt:lpstr>
      <vt:lpstr>Prezentace aplikace PowerPoint</vt:lpstr>
      <vt:lpstr>Halogenidy za 400</vt:lpstr>
      <vt:lpstr>Prezentace aplikace PowerPoint</vt:lpstr>
      <vt:lpstr>Halogenidy za 500</vt:lpstr>
      <vt:lpstr>Prezentace aplikace PowerPoint</vt:lpstr>
      <vt:lpstr>Oxidy za 100</vt:lpstr>
      <vt:lpstr>Prezentace aplikace PowerPoint</vt:lpstr>
      <vt:lpstr>Oxidy za 200</vt:lpstr>
      <vt:lpstr>Prezentace aplikace PowerPoint</vt:lpstr>
      <vt:lpstr>Oxidy za 300</vt:lpstr>
      <vt:lpstr>Prezentace aplikace PowerPoint</vt:lpstr>
      <vt:lpstr>Oxidy za 400</vt:lpstr>
      <vt:lpstr>Prezentace aplikace PowerPoint</vt:lpstr>
      <vt:lpstr>Oxidy za 500</vt:lpstr>
      <vt:lpstr>Prezentace aplikace PowerPoint</vt:lpstr>
      <vt:lpstr>Sulfidy za 100</vt:lpstr>
      <vt:lpstr>Prezentace aplikace PowerPoint</vt:lpstr>
      <vt:lpstr>Sulfidy za 200</vt:lpstr>
      <vt:lpstr>Prezentace aplikace PowerPoint</vt:lpstr>
      <vt:lpstr>Sulfidy za 300</vt:lpstr>
      <vt:lpstr>Prezentace aplikace PowerPoint</vt:lpstr>
      <vt:lpstr>Sulfidy za 400</vt:lpstr>
      <vt:lpstr>Prezentace aplikace PowerPoint</vt:lpstr>
      <vt:lpstr>Sulfidy za 500</vt:lpstr>
      <vt:lpstr>Prezentace aplikace PowerPoint</vt:lpstr>
      <vt:lpstr>Hydroxidy za 100</vt:lpstr>
      <vt:lpstr>Prezentace aplikace PowerPoint</vt:lpstr>
      <vt:lpstr>Hydroxidy za 200</vt:lpstr>
      <vt:lpstr>Prezentace aplikace PowerPoint</vt:lpstr>
      <vt:lpstr>Hydroxidy za 300</vt:lpstr>
      <vt:lpstr>Prezentace aplikace PowerPoint</vt:lpstr>
      <vt:lpstr>Hydroxidy za 400</vt:lpstr>
      <vt:lpstr>Prezentace aplikace PowerPoint</vt:lpstr>
      <vt:lpstr>Hydroxidy za 500</vt:lpstr>
      <vt:lpstr>Prezentace aplikace PowerPoint</vt:lpstr>
      <vt:lpstr>Kyseliny za 100</vt:lpstr>
      <vt:lpstr>Prezentace aplikace PowerPoint</vt:lpstr>
      <vt:lpstr>Kyseliny za 200</vt:lpstr>
      <vt:lpstr>Vždy opatrně    lijeme kyselinu do vody!!!</vt:lpstr>
      <vt:lpstr>Kyseliny za 300</vt:lpstr>
      <vt:lpstr>Prezentace aplikace PowerPoint</vt:lpstr>
      <vt:lpstr>Kyseliny za 400</vt:lpstr>
      <vt:lpstr>Prezentace aplikace PowerPoint</vt:lpstr>
      <vt:lpstr>Kyseliny za 500</vt:lpstr>
      <vt:lpstr>Prezentace aplikace PowerPoint</vt:lpstr>
      <vt:lpstr>zdroje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Riskuj -  Anorganické sloučeniny</dc:title>
  <dc:creator>OEM</dc:creator>
  <cp:lastModifiedBy>OEM</cp:lastModifiedBy>
  <cp:revision>48</cp:revision>
  <dcterms:created xsi:type="dcterms:W3CDTF">2011-08-31T21:07:42Z</dcterms:created>
  <dcterms:modified xsi:type="dcterms:W3CDTF">2011-09-02T10:32:43Z</dcterms:modified>
</cp:coreProperties>
</file>