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1" r:id="rId1"/>
  </p:sldMasterIdLst>
  <p:sldIdLst>
    <p:sldId id="265" r:id="rId2"/>
    <p:sldId id="263" r:id="rId3"/>
    <p:sldId id="256" r:id="rId4"/>
    <p:sldId id="267" r:id="rId5"/>
    <p:sldId id="266" r:id="rId6"/>
    <p:sldId id="257" r:id="rId7"/>
    <p:sldId id="260" r:id="rId8"/>
    <p:sldId id="268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90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8EF1767-C2C3-48BE-B667-C6DD749A1D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99FD4F-77D5-4006-AED9-379342281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12A45-8978-4392-97F4-FB00F312F9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27B53-7BAE-4F9C-A114-67D4A1DDB6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DC715-5A3B-488C-A3D6-BD9216E35D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E3AA2C-5A7A-423C-9268-F22E3EDD32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30390-2AC3-4EA2-BF01-6B0506B20B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732A-6BF3-4C3D-81F4-670CBB2741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1AE4A-1297-4EB5-9CB6-FCD550DCE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57FDB-A810-4DAC-95BC-D1F554BB5F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30BEE3-42F1-4C68-9063-72712AD3C1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7AC0883-6F34-40EF-9683-685B053F65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edia.cz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Byte" TargetMode="External"/><Relationship Id="rId4" Type="http://schemas.openxmlformats.org/officeDocument/2006/relationships/hyperlink" Target="http://cs.wikipedia.org/wiki/B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8175873"/>
              </p:ext>
            </p:extLst>
          </p:nvPr>
        </p:nvGraphicFramePr>
        <p:xfrm>
          <a:off x="1588" y="0"/>
          <a:ext cx="9145587" cy="6859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24" name="Prezentace" r:id="rId3" imgW="3346802" imgH="2509933" progId="PowerPoint.Show.8">
                  <p:embed/>
                </p:oleObj>
              </mc:Choice>
              <mc:Fallback>
                <p:oleObj name="Prezentace" r:id="rId3" imgW="3346802" imgH="2509933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0"/>
                        <a:ext cx="9145587" cy="6859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76889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2609850"/>
          </a:xfrm>
        </p:spPr>
        <p:txBody>
          <a:bodyPr/>
          <a:lstStyle/>
          <a:p>
            <a:r>
              <a:rPr lang="cs-CZ" dirty="0" smtClean="0"/>
              <a:t>Uložení dat v PC</a:t>
            </a:r>
            <a:br>
              <a:rPr lang="cs-CZ" dirty="0" smtClean="0"/>
            </a:br>
            <a:r>
              <a:rPr lang="cs-CZ" dirty="0" smtClean="0"/>
              <a:t>-</a:t>
            </a:r>
            <a:r>
              <a:rPr lang="cs-CZ" sz="4800" dirty="0" smtClean="0"/>
              <a:t>Binární (dvojkový) systém-</a:t>
            </a:r>
            <a:endParaRPr lang="cs-CZ" sz="4800" dirty="0"/>
          </a:p>
        </p:txBody>
      </p:sp>
      <p:pic>
        <p:nvPicPr>
          <p:cNvPr id="14338" name="Picture 2" descr="C:\Users\mk\AppData\Local\Microsoft\Windows\Temporary Internet Files\Content.IE5\QGDFWM40\MP9002891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74367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Users\mk\AppData\Local\Microsoft\Windows\Temporary Internet Files\Content.IE5\MDIWDHOJ\MC9003356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21088"/>
            <a:ext cx="1901477" cy="2013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7449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1979613" y="188913"/>
            <a:ext cx="511333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/>
              <a:t>Dvojková soustava</a:t>
            </a:r>
          </a:p>
        </p:txBody>
      </p:sp>
      <p:sp>
        <p:nvSpPr>
          <p:cNvPr id="8" name="Text Box 5"/>
          <p:cNvSpPr txBox="1">
            <a:spLocks noChangeArrowheads="1"/>
          </p:cNvSpPr>
          <p:nvPr/>
        </p:nvSpPr>
        <p:spPr bwMode="auto">
          <a:xfrm>
            <a:off x="179139" y="1052736"/>
            <a:ext cx="8569325" cy="172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/>
              <a:t>     </a:t>
            </a:r>
            <a:r>
              <a:rPr lang="cs-CZ" sz="2800" b="1" u="sng" dirty="0" smtClean="0"/>
              <a:t>Člově</a:t>
            </a:r>
            <a:r>
              <a:rPr lang="cs-CZ" sz="2800" b="1" dirty="0" smtClean="0"/>
              <a:t>k vyjadřuje čísla pomocí znaků – číslic</a:t>
            </a:r>
          </a:p>
          <a:p>
            <a:pPr>
              <a:spcBef>
                <a:spcPct val="50000"/>
              </a:spcBef>
            </a:pPr>
            <a:r>
              <a:rPr lang="cs-CZ" sz="2800" b="1" dirty="0" smtClean="0"/>
              <a:t>K vyjádření využívá DESÍTKOVOU SOUSTAVU</a:t>
            </a:r>
            <a:endParaRPr lang="cs-CZ" sz="2800" b="1" dirty="0"/>
          </a:p>
          <a:p>
            <a:pPr>
              <a:spcBef>
                <a:spcPct val="50000"/>
              </a:spcBef>
            </a:pPr>
            <a:r>
              <a:rPr lang="cs-CZ" sz="2400" dirty="0" smtClean="0"/>
              <a:t>K vyjádření jakéhokoliv čísla postačí 10 číslic  (0, 1, 2, až 9) </a:t>
            </a:r>
            <a:endParaRPr lang="cs-CZ" sz="2400" dirty="0"/>
          </a:p>
        </p:txBody>
      </p:sp>
      <p:pic>
        <p:nvPicPr>
          <p:cNvPr id="10" name="Picture 7" descr="C:\Users\mk\AppData\Local\Microsoft\Windows\Temporary Internet Files\Content.IE5\MDIWDHOJ\MP9003028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139" y="908720"/>
            <a:ext cx="584464" cy="81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Program Files\Microsoft Office\MEDIA\CAGCAT10\j0205582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92" y="3024402"/>
            <a:ext cx="888339" cy="815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813" y="3284984"/>
            <a:ext cx="8424936" cy="27699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>
              <a:spcBef>
                <a:spcPct val="50000"/>
              </a:spcBef>
              <a:defRPr sz="2800" b="1"/>
            </a:lvl1pPr>
          </a:lstStyle>
          <a:p>
            <a:pPr>
              <a:lnSpc>
                <a:spcPct val="150000"/>
              </a:lnSpc>
            </a:pPr>
            <a:r>
              <a:rPr lang="cs-CZ" dirty="0" smtClean="0"/>
              <a:t>            </a:t>
            </a:r>
            <a:r>
              <a:rPr lang="cs-CZ" u="sng" dirty="0" smtClean="0"/>
              <a:t>Počítač</a:t>
            </a:r>
            <a:r>
              <a:rPr lang="cs-CZ" dirty="0" smtClean="0"/>
              <a:t> </a:t>
            </a:r>
            <a:r>
              <a:rPr lang="cs-CZ" dirty="0"/>
              <a:t>– a nejen on, potřebuje formát zápisu zjednodušit </a:t>
            </a:r>
            <a:r>
              <a:rPr lang="cs-CZ" dirty="0" smtClean="0"/>
              <a:t>z </a:t>
            </a:r>
            <a:r>
              <a:rPr lang="cs-CZ" dirty="0"/>
              <a:t>důvodu zpracování </a:t>
            </a:r>
            <a:r>
              <a:rPr lang="cs-CZ" dirty="0" smtClean="0"/>
              <a:t>a uložení dat.</a:t>
            </a:r>
          </a:p>
          <a:p>
            <a:pPr>
              <a:lnSpc>
                <a:spcPct val="150000"/>
              </a:lnSpc>
            </a:pPr>
            <a:r>
              <a:rPr lang="cs-CZ" sz="2400" b="0" dirty="0"/>
              <a:t>Optimální pro něj jsou </a:t>
            </a:r>
            <a:r>
              <a:rPr lang="cs-CZ" sz="2400" b="0" u="sng" dirty="0"/>
              <a:t>dva</a:t>
            </a:r>
            <a:r>
              <a:rPr lang="cs-CZ" sz="2400" b="0" dirty="0"/>
              <a:t> jednoznačné stavy </a:t>
            </a:r>
            <a:r>
              <a:rPr lang="cs-CZ" sz="2400" b="0" dirty="0" smtClean="0"/>
              <a:t> (0 a 1)</a:t>
            </a:r>
            <a:endParaRPr lang="cs-CZ" sz="2400" b="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/>
        </p:nvSpPr>
        <p:spPr bwMode="auto">
          <a:xfrm>
            <a:off x="383690" y="548680"/>
            <a:ext cx="8569325" cy="5709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 b="1" dirty="0" smtClean="0"/>
              <a:t> Dvojková </a:t>
            </a:r>
            <a:r>
              <a:rPr lang="cs-CZ" sz="2800" b="1" dirty="0"/>
              <a:t>soustava</a:t>
            </a:r>
            <a:r>
              <a:rPr lang="cs-CZ" dirty="0"/>
              <a:t> (</a:t>
            </a:r>
            <a:r>
              <a:rPr lang="cs-CZ" b="1" dirty="0"/>
              <a:t>binární soustava</a:t>
            </a:r>
            <a:r>
              <a:rPr lang="cs-CZ" dirty="0"/>
              <a:t>) 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cs-CZ" sz="2000" dirty="0" smtClean="0"/>
              <a:t>- je </a:t>
            </a:r>
            <a:r>
              <a:rPr lang="cs-CZ" sz="2000" dirty="0"/>
              <a:t>číselná soustava která používá pouze dva symboly </a:t>
            </a:r>
            <a:r>
              <a:rPr lang="cs-CZ" sz="2000" dirty="0" smtClean="0"/>
              <a:t>     </a:t>
            </a:r>
            <a:r>
              <a:rPr lang="cs-CZ" sz="2000" dirty="0"/>
              <a:t>0 a </a:t>
            </a:r>
            <a:r>
              <a:rPr lang="cs-CZ" sz="2000" dirty="0" smtClean="0"/>
              <a:t>1 </a:t>
            </a:r>
            <a:endParaRPr lang="cs-CZ" sz="2000" dirty="0"/>
          </a:p>
          <a:p>
            <a:pPr marL="285750" indent="-285750">
              <a:lnSpc>
                <a:spcPct val="150000"/>
              </a:lnSpc>
              <a:spcBef>
                <a:spcPct val="50000"/>
              </a:spcBef>
              <a:buFontTx/>
              <a:buChar char="-"/>
            </a:pPr>
            <a:r>
              <a:rPr lang="cs-CZ" sz="2000" dirty="0" smtClean="0"/>
              <a:t>používá </a:t>
            </a:r>
            <a:r>
              <a:rPr lang="cs-CZ" sz="2000" dirty="0"/>
              <a:t>se ve všech </a:t>
            </a:r>
            <a:endParaRPr lang="cs-CZ" sz="2000" dirty="0" smtClean="0"/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cs-CZ" sz="2000" dirty="0" smtClean="0"/>
              <a:t>moderních </a:t>
            </a:r>
            <a:r>
              <a:rPr lang="cs-CZ" sz="2000" dirty="0"/>
              <a:t>počítačích, </a:t>
            </a:r>
            <a:r>
              <a:rPr lang="cs-CZ" sz="2000" dirty="0" smtClean="0"/>
              <a:t>mobilních telefonech, při záznamu a reprodukci hudby, filmu, řízení technologických procesů …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endParaRPr lang="cs-CZ" sz="2000" dirty="0"/>
          </a:p>
          <a:p>
            <a:pPr>
              <a:spcBef>
                <a:spcPct val="50000"/>
              </a:spcBef>
            </a:pPr>
            <a:endParaRPr lang="cs-CZ" dirty="0"/>
          </a:p>
          <a:p>
            <a:pPr>
              <a:spcBef>
                <a:spcPct val="50000"/>
              </a:spcBef>
            </a:pPr>
            <a:r>
              <a:rPr lang="cs-CZ" sz="2000" dirty="0" smtClean="0"/>
              <a:t>(0 </a:t>
            </a:r>
            <a:r>
              <a:rPr lang="cs-CZ" sz="2000" dirty="0"/>
              <a:t>a 1) </a:t>
            </a:r>
            <a:r>
              <a:rPr lang="cs-CZ" sz="2000" dirty="0" smtClean="0"/>
              <a:t>si můžeme představit jako:</a:t>
            </a:r>
          </a:p>
          <a:p>
            <a:pPr>
              <a:spcBef>
                <a:spcPct val="50000"/>
              </a:spcBef>
            </a:pPr>
            <a:r>
              <a:rPr lang="cs-CZ" sz="2000" dirty="0" smtClean="0"/>
              <a:t>Dva stavy </a:t>
            </a:r>
            <a:r>
              <a:rPr lang="cs-CZ" sz="2000" dirty="0"/>
              <a:t>elektrického obvodu </a:t>
            </a:r>
            <a:r>
              <a:rPr lang="cs-CZ" sz="2000" dirty="0" smtClean="0"/>
              <a:t>VYPNUTO a ZAPNUTO (</a:t>
            </a:r>
            <a:r>
              <a:rPr lang="cs-CZ" sz="2000" dirty="0" err="1" smtClean="0"/>
              <a:t>Flash</a:t>
            </a:r>
            <a:r>
              <a:rPr lang="cs-CZ" sz="2000" dirty="0" smtClean="0"/>
              <a:t> paměť)</a:t>
            </a:r>
          </a:p>
          <a:p>
            <a:pPr>
              <a:spcBef>
                <a:spcPct val="50000"/>
              </a:spcBef>
            </a:pPr>
            <a:r>
              <a:rPr lang="cs-CZ" sz="2000" dirty="0" smtClean="0"/>
              <a:t>dva stavy magnetického pole SEVER a JIH (pevný disk)</a:t>
            </a:r>
          </a:p>
          <a:p>
            <a:pPr>
              <a:spcBef>
                <a:spcPct val="50000"/>
              </a:spcBef>
            </a:pPr>
            <a:r>
              <a:rPr lang="cs-CZ" sz="2000" dirty="0" smtClean="0"/>
              <a:t>Dvě odpovědi na otázku ANO - NE</a:t>
            </a:r>
            <a:endParaRPr lang="cs-CZ" sz="2000" dirty="0"/>
          </a:p>
        </p:txBody>
      </p:sp>
      <p:pic>
        <p:nvPicPr>
          <p:cNvPr id="6" name="Picture 9" descr="C:\Users\mk\AppData\Local\Microsoft\Windows\Temporary Internet Files\Content.IE5\0GRZGWES\MC9003326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996952"/>
            <a:ext cx="1591383" cy="180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494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467544" y="1196752"/>
            <a:ext cx="8280400" cy="2602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cs-CZ" sz="2800" b="1" dirty="0"/>
              <a:t>Bit</a:t>
            </a:r>
            <a:r>
              <a:rPr lang="cs-CZ" sz="2800" dirty="0"/>
              <a:t> </a:t>
            </a:r>
            <a:r>
              <a:rPr lang="cs-CZ" dirty="0"/>
              <a:t>- </a:t>
            </a:r>
            <a:r>
              <a:rPr lang="cs-CZ" sz="2800" dirty="0"/>
              <a:t>dvojková číslice je </a:t>
            </a:r>
            <a:r>
              <a:rPr lang="cs-CZ" sz="2800" b="1" dirty="0"/>
              <a:t>základní</a:t>
            </a:r>
            <a:r>
              <a:rPr lang="cs-CZ" sz="2800" dirty="0"/>
              <a:t> a </a:t>
            </a:r>
            <a:r>
              <a:rPr lang="cs-CZ" sz="2800" b="1" dirty="0"/>
              <a:t>současně</a:t>
            </a:r>
            <a:r>
              <a:rPr lang="cs-CZ" sz="2800" dirty="0"/>
              <a:t> nejmenší jednotkou informace</a:t>
            </a:r>
            <a:r>
              <a:rPr lang="cs-CZ" dirty="0"/>
              <a:t>,</a:t>
            </a:r>
          </a:p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cs-CZ" sz="2400" b="1" dirty="0" smtClean="0"/>
              <a:t>1 </a:t>
            </a:r>
            <a:r>
              <a:rPr lang="cs-CZ" sz="2400" b="1" dirty="0"/>
              <a:t>bit</a:t>
            </a:r>
            <a:r>
              <a:rPr lang="cs-CZ" sz="2400" dirty="0"/>
              <a:t> reprezentuje informaci, získanou odpovědí na jednu otázku typu ano/ne, </a:t>
            </a:r>
            <a:r>
              <a:rPr lang="cs-CZ" sz="2400" dirty="0" smtClean="0"/>
              <a:t>(0/1)  u </a:t>
            </a:r>
            <a:r>
              <a:rPr lang="cs-CZ" sz="2400" dirty="0"/>
              <a:t>které je možnost obou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4221088"/>
            <a:ext cx="784887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Číslo zapsané v dvojkové soustavě se nazývá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BINÁRNÍ ČÍSLO</a:t>
            </a:r>
            <a:r>
              <a:rPr lang="cs-CZ" sz="2400" dirty="0" smtClean="0"/>
              <a:t>.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Značí se malým písmenem </a:t>
            </a:r>
            <a:r>
              <a:rPr lang="cs-CZ" sz="2400" i="1" dirty="0" smtClean="0"/>
              <a:t>b</a:t>
            </a:r>
            <a:r>
              <a:rPr lang="cs-CZ" sz="2400" dirty="0" smtClean="0"/>
              <a:t>, např. 16 b, 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ale i označení </a:t>
            </a:r>
            <a:r>
              <a:rPr lang="cs-CZ" sz="2400" i="1" dirty="0" smtClean="0"/>
              <a:t>bit</a:t>
            </a:r>
            <a:r>
              <a:rPr lang="cs-CZ" sz="2400" dirty="0" smtClean="0"/>
              <a:t>, např. 16 bit.</a:t>
            </a:r>
          </a:p>
          <a:p>
            <a:endParaRPr lang="cs-CZ" sz="2400" dirty="0"/>
          </a:p>
        </p:txBody>
      </p:sp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1972702" y="332656"/>
            <a:ext cx="511333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dirty="0"/>
              <a:t>Dvojková soustava</a:t>
            </a:r>
          </a:p>
        </p:txBody>
      </p:sp>
    </p:spTree>
    <p:extLst>
      <p:ext uri="{BB962C8B-B14F-4D97-AF65-F5344CB8AC3E}">
        <p14:creationId xmlns:p14="http://schemas.microsoft.com/office/powerpoint/2010/main" val="379641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1635125" y="393700"/>
            <a:ext cx="184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7173" name="Text Box 5"/>
          <p:cNvSpPr txBox="1">
            <a:spLocks noChangeArrowheads="1"/>
          </p:cNvSpPr>
          <p:nvPr/>
        </p:nvSpPr>
        <p:spPr bwMode="auto">
          <a:xfrm>
            <a:off x="2124075" y="333375"/>
            <a:ext cx="511333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600"/>
              <a:t>Dvojková soustava</a:t>
            </a:r>
          </a:p>
        </p:txBody>
      </p:sp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-396875" y="2205038"/>
            <a:ext cx="83518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164943" y="1916832"/>
            <a:ext cx="8943561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dirty="0" smtClean="0"/>
              <a:t>Skupina </a:t>
            </a:r>
            <a:r>
              <a:rPr lang="cs-CZ" sz="2400" b="1" dirty="0"/>
              <a:t>8 bitů</a:t>
            </a:r>
            <a:r>
              <a:rPr lang="cs-CZ" sz="2400" dirty="0"/>
              <a:t> se nazývá </a:t>
            </a:r>
            <a:r>
              <a:rPr lang="cs-CZ" sz="2400" b="1" dirty="0"/>
              <a:t>Byte</a:t>
            </a:r>
            <a:r>
              <a:rPr lang="cs-CZ" sz="2400" dirty="0"/>
              <a:t> (čteme bajt). </a:t>
            </a:r>
          </a:p>
          <a:p>
            <a:pPr>
              <a:spcBef>
                <a:spcPct val="50000"/>
              </a:spcBef>
            </a:pPr>
            <a:r>
              <a:rPr lang="cs-CZ" sz="2400" dirty="0" smtClean="0"/>
              <a:t>Byte je nejmenší adresovatelný prvek v paměti počítače.</a:t>
            </a:r>
          </a:p>
          <a:p>
            <a:pPr>
              <a:spcBef>
                <a:spcPct val="50000"/>
              </a:spcBef>
            </a:pPr>
            <a:r>
              <a:rPr lang="cs-CZ" sz="2400" dirty="0" smtClean="0"/>
              <a:t>Tedy 1B = 8b   nebo jinak  1Byte = 8 bit</a:t>
            </a:r>
            <a:endParaRPr lang="cs-CZ" sz="2400" dirty="0"/>
          </a:p>
          <a:p>
            <a:pPr>
              <a:spcBef>
                <a:spcPct val="50000"/>
              </a:spcBef>
            </a:pPr>
            <a:endParaRPr lang="cs-CZ" sz="2400" dirty="0" smtClean="0"/>
          </a:p>
          <a:p>
            <a:pPr>
              <a:spcBef>
                <a:spcPct val="50000"/>
              </a:spcBef>
            </a:pPr>
            <a:r>
              <a:rPr lang="cs-CZ" sz="2400" dirty="0" smtClean="0"/>
              <a:t>Při </a:t>
            </a:r>
            <a:r>
              <a:rPr lang="cs-CZ" sz="2400" dirty="0"/>
              <a:t>práci s bity se někdy předpony soustavy SI </a:t>
            </a:r>
            <a:r>
              <a:rPr lang="cs-CZ" sz="2400" dirty="0" smtClean="0"/>
              <a:t>(Kilo</a:t>
            </a:r>
            <a:r>
              <a:rPr lang="cs-CZ" sz="2400" dirty="0"/>
              <a:t>, </a:t>
            </a:r>
            <a:r>
              <a:rPr lang="cs-CZ" sz="2400" dirty="0" err="1" smtClean="0"/>
              <a:t>Mega</a:t>
            </a:r>
            <a:r>
              <a:rPr lang="cs-CZ" sz="2400" dirty="0"/>
              <a:t>, </a:t>
            </a:r>
            <a:r>
              <a:rPr lang="cs-CZ" sz="2400" dirty="0" smtClean="0"/>
              <a:t>Giga …)</a:t>
            </a:r>
          </a:p>
          <a:p>
            <a:pPr>
              <a:spcBef>
                <a:spcPct val="50000"/>
              </a:spcBef>
            </a:pPr>
            <a:r>
              <a:rPr lang="cs-CZ" sz="2400" dirty="0" smtClean="0"/>
              <a:t>KB Kilobyte, MB Megabyte, GB Gigabyte</a:t>
            </a:r>
          </a:p>
          <a:p>
            <a:pPr>
              <a:spcBef>
                <a:spcPct val="50000"/>
              </a:spcBef>
            </a:pPr>
            <a:r>
              <a:rPr lang="cs-CZ" sz="2400" dirty="0" smtClean="0"/>
              <a:t>Jejich převod je však odlišný než v desítkové soustavě !</a:t>
            </a:r>
          </a:p>
          <a:p>
            <a:pPr>
              <a:spcBef>
                <a:spcPct val="50000"/>
              </a:spcBef>
            </a:pP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45227" y="1111090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 zápisu jednoho </a:t>
            </a:r>
            <a:r>
              <a:rPr lang="cs-CZ" sz="2400" u="sng" dirty="0" smtClean="0"/>
              <a:t>znaku</a:t>
            </a:r>
            <a:r>
              <a:rPr lang="cs-CZ" sz="2400" dirty="0" smtClean="0"/>
              <a:t> však potřebujeme skupinu 0 nebo 1 </a:t>
            </a:r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350" name="Group 1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6534729"/>
              </p:ext>
            </p:extLst>
          </p:nvPr>
        </p:nvGraphicFramePr>
        <p:xfrm>
          <a:off x="971550" y="1412875"/>
          <a:ext cx="7488238" cy="4248150"/>
        </p:xfrm>
        <a:graphic>
          <a:graphicData uri="http://schemas.openxmlformats.org/drawingml/2006/table">
            <a:tbl>
              <a:tblPr/>
              <a:tblGrid>
                <a:gridCol w="1725613"/>
                <a:gridCol w="720725"/>
                <a:gridCol w="5041900"/>
              </a:tblGrid>
              <a:tr h="850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bit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bit může nabývat dvou stavů 0 a 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7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bajt (byte)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bitů; může nabývat 2</a:t>
                      </a:r>
                      <a:r>
                        <a:rPr kumimoji="0" lang="cs-CZ" sz="24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=256 stavů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0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Kilobajt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4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= 1 024 bajtů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7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Megabajt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4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= 1 048 576 bajtů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50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Gigabajt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cs-CZ" sz="2400" b="0" i="0" u="none" strike="noStrike" cap="none" normalizeH="0" baseline="3000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30</a:t>
                      </a: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= 1 073 741 824 bajtů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0351" name="Text Box 111"/>
          <p:cNvSpPr txBox="1">
            <a:spLocks noChangeArrowheads="1"/>
          </p:cNvSpPr>
          <p:nvPr/>
        </p:nvSpPr>
        <p:spPr bwMode="auto">
          <a:xfrm>
            <a:off x="1187450" y="620713"/>
            <a:ext cx="734536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800" b="1"/>
              <a:t>Krátké opakování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789031"/>
            <a:ext cx="67687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Malý úkol pro vás </a:t>
            </a:r>
            <a:r>
              <a:rPr lang="cs-CZ" sz="3200" dirty="0" smtClean="0">
                <a:sym typeface="Wingdings" pitchFamily="2" charset="2"/>
              </a:rPr>
              <a:t></a:t>
            </a:r>
            <a:endParaRPr lang="cs-CZ" sz="3200" dirty="0"/>
          </a:p>
        </p:txBody>
      </p:sp>
      <p:pic>
        <p:nvPicPr>
          <p:cNvPr id="16386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980728"/>
            <a:ext cx="1829714" cy="15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62321" y="1763454"/>
            <a:ext cx="66967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1, Otevřete si prosím jakýkoliv textový editor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2, Snažte se napsat co nejvíce zařízení, které specifikuje také velikost paměti a zapište její velikost.</a:t>
            </a:r>
          </a:p>
          <a:p>
            <a:pPr>
              <a:lnSpc>
                <a:spcPct val="150000"/>
              </a:lnSpc>
            </a:pP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dirty="0" smtClean="0"/>
              <a:t>Např.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Můj mobil vnitřní paměť 4GB, SD karta 8 GB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 závěru se navzájem „pochlubíme“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23877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04664"/>
            <a:ext cx="63367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Použitá literatura a zdroje obrázků:</a:t>
            </a:r>
          </a:p>
          <a:p>
            <a:endParaRPr lang="cs-CZ" dirty="0"/>
          </a:p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Literatura: </a:t>
            </a:r>
          </a:p>
          <a:p>
            <a:r>
              <a:rPr lang="cs-CZ" dirty="0" smtClean="0">
                <a:hlinkClick r:id="rId3"/>
              </a:rPr>
              <a:t>www.wikipedia.cz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http://cs.wikipedia.org/wiki/Bit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http://cs.wikipedia.org/wiki/Byte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509</TotalTime>
  <Words>392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Human</vt:lpstr>
      <vt:lpstr>Prezentace aplikace Microsoft PowerPoint 97–2003</vt:lpstr>
      <vt:lpstr>Prezentace aplikace PowerPoint</vt:lpstr>
      <vt:lpstr>Uložení dat v PC -Binární (dvojkový) systém-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Třeboň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Sokolská 296</dc:creator>
  <cp:lastModifiedBy>ZŠ Sokolská 296</cp:lastModifiedBy>
  <cp:revision>15</cp:revision>
  <dcterms:created xsi:type="dcterms:W3CDTF">2010-03-04T07:15:20Z</dcterms:created>
  <dcterms:modified xsi:type="dcterms:W3CDTF">2012-04-11T13:26:12Z</dcterms:modified>
</cp:coreProperties>
</file>