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theme/themeOverride21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heme/themeOverride19.xml" ContentType="application/vnd.openxmlformats-officedocument.themeOverride+xml"/>
  <Override PartName="/ppt/slideLayouts/slideLayout10.xml" ContentType="application/vnd.openxmlformats-officedocument.presentationml.slideLayout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theme/themeOverride20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7" r:id="rId4"/>
    <p:sldId id="279" r:id="rId5"/>
    <p:sldId id="259" r:id="rId6"/>
    <p:sldId id="260" r:id="rId7"/>
    <p:sldId id="261" r:id="rId8"/>
    <p:sldId id="262" r:id="rId9"/>
    <p:sldId id="269" r:id="rId10"/>
    <p:sldId id="263" r:id="rId11"/>
    <p:sldId id="265" r:id="rId12"/>
    <p:sldId id="264" r:id="rId13"/>
    <p:sldId id="268" r:id="rId14"/>
    <p:sldId id="267" r:id="rId15"/>
    <p:sldId id="266" r:id="rId16"/>
    <p:sldId id="272" r:id="rId17"/>
    <p:sldId id="271" r:id="rId18"/>
    <p:sldId id="270" r:id="rId19"/>
    <p:sldId id="275" r:id="rId20"/>
    <p:sldId id="276" r:id="rId21"/>
    <p:sldId id="274" r:id="rId22"/>
    <p:sldId id="27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672683-0EA2-48BC-BA80-AF0B744DEF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A0CE84-6E86-4BA8-AB87-916718AE720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228536"/>
            <a:ext cx="7992560" cy="1752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algn="just"/>
            <a:r>
              <a:rPr lang="cs-CZ" b="1" dirty="0" smtClean="0"/>
              <a:t>funkce</a:t>
            </a:r>
            <a:r>
              <a:rPr lang="cs-CZ" dirty="0" smtClean="0"/>
              <a:t> = mechanické a chemické rozložení potravy za účelem získání živin nutných pro tvorbu látek organismu vlastních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Fylogenetický vývoj trávicí soustavy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80728"/>
            <a:ext cx="8352928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Schéma trávicí soustavy člověka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08720"/>
            <a:ext cx="7416824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dirty="0" smtClean="0"/>
              <a:t>Sliny:</a:t>
            </a:r>
          </a:p>
          <a:p>
            <a:pPr marL="457200" indent="-457200">
              <a:buAutoNum type="arabicPeriod"/>
            </a:pPr>
            <a:r>
              <a:rPr lang="cs-CZ" dirty="0" smtClean="0"/>
              <a:t>obalují sousto pro </a:t>
            </a:r>
            <a:r>
              <a:rPr lang="cs-CZ" dirty="0" err="1" smtClean="0"/>
              <a:t>snažší</a:t>
            </a:r>
            <a:r>
              <a:rPr lang="cs-CZ" dirty="0" smtClean="0"/>
              <a:t> posun v trávicí soustavě</a:t>
            </a:r>
          </a:p>
          <a:p>
            <a:pPr marL="457200" indent="-457200">
              <a:buAutoNum type="arabicPeriod"/>
            </a:pPr>
            <a:r>
              <a:rPr lang="cs-CZ" dirty="0" smtClean="0"/>
              <a:t>dezinfikují dutinu ústní</a:t>
            </a:r>
          </a:p>
          <a:p>
            <a:pPr marL="457200" indent="-457200">
              <a:buAutoNum type="arabicPeriod"/>
            </a:pPr>
            <a:r>
              <a:rPr lang="cs-CZ" dirty="0" smtClean="0"/>
              <a:t>obsahují </a:t>
            </a:r>
            <a:r>
              <a:rPr lang="cs-CZ" dirty="0" smtClean="0"/>
              <a:t>PTYALIN = enzym, který rozkládá polysacharidy =</a:t>
            </a:r>
            <a:r>
              <a:rPr lang="cs-CZ" dirty="0" smtClean="0">
                <a:latin typeface="Tahoma"/>
                <a:ea typeface="Tahoma"/>
                <a:cs typeface="Tahoma"/>
              </a:rPr>
              <a:t>˃chemické zpracování potravy</a:t>
            </a:r>
            <a:endParaRPr lang="cs-CZ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Rozložení slinných žláz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23728" y="3789040"/>
            <a:ext cx="4372642" cy="2566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r>
              <a:rPr lang="cs-CZ" dirty="0" smtClean="0"/>
              <a:t>Zuby =</a:t>
            </a:r>
            <a:r>
              <a:rPr lang="cs-CZ" dirty="0" smtClean="0">
                <a:latin typeface="Tahoma"/>
                <a:ea typeface="Tahoma"/>
                <a:cs typeface="Tahoma"/>
              </a:rPr>
              <a:t>˃</a:t>
            </a:r>
            <a:r>
              <a:rPr lang="cs-CZ" dirty="0" smtClean="0"/>
              <a:t> mechanické zpracování potravy</a:t>
            </a:r>
          </a:p>
          <a:p>
            <a:pPr lvl="2"/>
            <a:r>
              <a:rPr lang="cs-CZ" dirty="0" smtClean="0"/>
              <a:t>Mléčný chrup – 20 zubů - od narození do cca 6 let</a:t>
            </a:r>
          </a:p>
          <a:p>
            <a:pPr lvl="2">
              <a:buNone/>
            </a:pPr>
            <a:endParaRPr lang="cs-CZ" dirty="0" smtClean="0"/>
          </a:p>
          <a:p>
            <a:pPr lvl="2"/>
            <a:r>
              <a:rPr lang="cs-CZ" dirty="0" smtClean="0"/>
              <a:t>Stálý chrup – 32 zubů</a:t>
            </a:r>
          </a:p>
          <a:p>
            <a:pPr lvl="2">
              <a:buNone/>
            </a:pPr>
            <a:endParaRPr lang="cs-CZ" dirty="0" smtClean="0"/>
          </a:p>
          <a:p>
            <a:pPr lvl="2" algn="ctr">
              <a:buNone/>
            </a:pPr>
            <a:r>
              <a:rPr lang="cs-CZ" b="1" dirty="0" smtClean="0"/>
              <a:t>TVARY JEDNOTLIVÝCH ZUBŮ:</a:t>
            </a:r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467544" y="1628800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67544" y="2060848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 descr="C:\Users\lucie.fuskova\AppData\Local\Microsoft\Windows\Temporary Internet Files\Content.Word\trávicí3.jpe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7416824" cy="323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Stavba zubu: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80728"/>
            <a:ext cx="8424935" cy="5616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Hltan, Jícen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r>
              <a:rPr lang="cs-CZ" dirty="0" smtClean="0"/>
              <a:t>Posunují potravu dál do trávicí trubice</a:t>
            </a:r>
          </a:p>
          <a:p>
            <a:endParaRPr lang="cs-CZ" dirty="0"/>
          </a:p>
        </p:txBody>
      </p:sp>
      <p:pic>
        <p:nvPicPr>
          <p:cNvPr id="4" name="Obrázek 3" descr="C:\Users\lucie.fuskova\AppData\Local\Microsoft\Windows\Temporary Internet Files\Content.Word\trávicí5.jpe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12776"/>
            <a:ext cx="7200800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Žaludek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/>
          <a:lstStyle/>
          <a:p>
            <a:r>
              <a:rPr lang="cs-CZ" dirty="0" smtClean="0"/>
              <a:t>mechanický a chemický rozklad potravy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sval</a:t>
            </a:r>
            <a:r>
              <a:rPr lang="cs-CZ" dirty="0" smtClean="0"/>
              <a:t> tvořený hladkou svalovinou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obsahuje kyselinu chlorovodíkovou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ničí choroboplodné zárodky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rozvlákňuje bílkoviny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tvoří kyselé prostředí pro pepsin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PEPSIN</a:t>
            </a:r>
            <a:r>
              <a:rPr lang="cs-CZ" dirty="0" smtClean="0"/>
              <a:t> = enzym, který pomáhá rozkládat bílkoviny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stěna žaludku je chráněna proti účinku kyseliny chlorovodíkové hlenem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4562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Žaludek 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1"/>
            <a:ext cx="3499833" cy="4365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060848"/>
            <a:ext cx="4546848" cy="4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Tenké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r>
              <a:rPr lang="cs-CZ" dirty="0" smtClean="0"/>
              <a:t>dokončuje se trávení =</a:t>
            </a:r>
            <a:r>
              <a:rPr lang="cs-CZ" dirty="0" smtClean="0">
                <a:latin typeface="Tahoma"/>
                <a:ea typeface="Tahoma"/>
                <a:cs typeface="Tahoma"/>
              </a:rPr>
              <a:t>˃ rozklad látek složitých na látky jednoduché</a:t>
            </a:r>
          </a:p>
          <a:p>
            <a:pPr>
              <a:buNone/>
            </a:pPr>
            <a:endParaRPr lang="cs-CZ" dirty="0" smtClean="0">
              <a:latin typeface="Tahoma"/>
              <a:ea typeface="Tahoma"/>
              <a:cs typeface="Tahoma"/>
            </a:endParaRPr>
          </a:p>
          <a:p>
            <a:r>
              <a:rPr lang="cs-CZ" dirty="0" smtClean="0">
                <a:latin typeface="Tahoma"/>
                <a:ea typeface="Tahoma"/>
                <a:cs typeface="Tahoma"/>
              </a:rPr>
              <a:t>skládá se ze tří částí: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/>
                <a:ea typeface="Tahoma"/>
                <a:cs typeface="Tahoma"/>
              </a:rPr>
              <a:t>dvanáctník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/>
                <a:ea typeface="Tahoma"/>
                <a:cs typeface="Tahoma"/>
              </a:rPr>
              <a:t>kyčelník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/>
                <a:ea typeface="Tahoma"/>
                <a:cs typeface="Tahoma"/>
              </a:rPr>
              <a:t>lačník</a:t>
            </a:r>
          </a:p>
          <a:p>
            <a:pPr>
              <a:buNone/>
            </a:pPr>
            <a:endParaRPr lang="cs-CZ" dirty="0" smtClean="0">
              <a:latin typeface="Tahoma"/>
              <a:ea typeface="Tahoma"/>
              <a:cs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napojení na tlusté střevo – </a:t>
            </a:r>
            <a:r>
              <a:rPr lang="cs-CZ" dirty="0" smtClean="0">
                <a:hlinkClick r:id="rId3" action="ppaction://hlinksldjump"/>
              </a:rPr>
              <a:t>slepé střevo</a:t>
            </a:r>
            <a:r>
              <a:rPr lang="cs-CZ" dirty="0" smtClean="0"/>
              <a:t> s červovitým výběžkem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Tenké střevo</a:t>
            </a:r>
            <a:endParaRPr lang="cs-CZ" dirty="0"/>
          </a:p>
        </p:txBody>
      </p:sp>
      <p:pic>
        <p:nvPicPr>
          <p:cNvPr id="4" name="Zástupný symbol pro obsah 3" descr="C:\Users\lucie.fuskova\AppData\Local\Microsoft\Windows\Temporary Internet Files\Content.Word\trávicí6.jpe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764704"/>
            <a:ext cx="7809548" cy="584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Napojení tenkého a tlustého střeva zpět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2059833"/>
            <a:ext cx="8229600" cy="4140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zahušťují se nestrávené zbytky </a:t>
            </a:r>
          </a:p>
          <a:p>
            <a:r>
              <a:rPr lang="cs-CZ" dirty="0" smtClean="0"/>
              <a:t>zpětné vstřebávání vody</a:t>
            </a:r>
            <a:endParaRPr lang="cs-CZ" dirty="0" smtClean="0"/>
          </a:p>
          <a:p>
            <a:r>
              <a:rPr lang="cs-CZ" dirty="0" smtClean="0"/>
              <a:t>vzniká stolice</a:t>
            </a:r>
          </a:p>
          <a:p>
            <a:r>
              <a:rPr lang="cs-CZ" dirty="0" smtClean="0"/>
              <a:t>působení bakterií – rozkladné a hnilobné procesy</a:t>
            </a:r>
            <a:endParaRPr lang="cs-CZ" dirty="0" smtClean="0"/>
          </a:p>
          <a:p>
            <a:r>
              <a:rPr lang="cs-CZ" dirty="0" err="1" smtClean="0">
                <a:solidFill>
                  <a:srgbClr val="FFFF00"/>
                </a:solidFill>
              </a:rPr>
              <a:t>Escheria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coli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	bakterie zajišťující správnou funkci tlustého střeva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	tvoří vitamín K – nutný pro srážlivost krve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FFFF00"/>
                </a:solidFill>
              </a:rPr>
              <a:t>Tři části: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vzestupný </a:t>
            </a:r>
            <a:r>
              <a:rPr lang="cs-CZ" dirty="0" err="1" smtClean="0"/>
              <a:t>trakčník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příčný </a:t>
            </a:r>
            <a:r>
              <a:rPr lang="cs-CZ" sz="2600" dirty="0" err="1" smtClean="0"/>
              <a:t>trakčník</a:t>
            </a:r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sestupný </a:t>
            </a:r>
            <a:r>
              <a:rPr lang="cs-CZ" dirty="0" err="1" smtClean="0"/>
              <a:t>trakčník</a:t>
            </a:r>
            <a:endParaRPr lang="cs-CZ" sz="26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Konečník a řitní otvor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r>
              <a:rPr lang="cs-CZ" dirty="0" smtClean="0"/>
              <a:t>Hromadění stolice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Část tvořená příčně pruhovanou svalovinou =</a:t>
            </a:r>
            <a:r>
              <a:rPr lang="cs-CZ" dirty="0" smtClean="0">
                <a:latin typeface="Tahoma"/>
                <a:ea typeface="Tahoma"/>
                <a:cs typeface="Tahoma"/>
              </a:rPr>
              <a:t>˃ ovládatelná vůli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Játra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299807"/>
            <a:ext cx="8229600" cy="4561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878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největší žláza </a:t>
            </a:r>
          </a:p>
          <a:p>
            <a:pPr>
              <a:buNone/>
            </a:pPr>
            <a:r>
              <a:rPr lang="cs-CZ" dirty="0" smtClean="0"/>
              <a:t>funkce:</a:t>
            </a:r>
          </a:p>
          <a:p>
            <a:r>
              <a:rPr lang="cs-CZ" dirty="0" smtClean="0"/>
              <a:t>přeměny cukrů, tuků, bílkovin</a:t>
            </a:r>
          </a:p>
          <a:p>
            <a:r>
              <a:rPr lang="cs-CZ" dirty="0" smtClean="0"/>
              <a:t>vrátnicová žíla přivádí živiny</a:t>
            </a:r>
          </a:p>
          <a:p>
            <a:r>
              <a:rPr lang="cs-CZ" dirty="0" smtClean="0"/>
              <a:t>žluč – hromadí se ve žlučníku; není pravou trávicí šťávou-emulguje tuk </a:t>
            </a:r>
          </a:p>
          <a:p>
            <a:r>
              <a:rPr lang="cs-CZ" dirty="0" smtClean="0"/>
              <a:t>detoxikace organismu</a:t>
            </a:r>
          </a:p>
          <a:p>
            <a:r>
              <a:rPr lang="cs-CZ" dirty="0" smtClean="0"/>
              <a:t>rozklad krevního barviva – vznik </a:t>
            </a:r>
            <a:r>
              <a:rPr lang="cs-CZ" dirty="0" err="1" smtClean="0"/>
              <a:t>bilirubínu</a:t>
            </a:r>
            <a:endParaRPr lang="cs-CZ" dirty="0" smtClean="0"/>
          </a:p>
          <a:p>
            <a:r>
              <a:rPr lang="cs-CZ" dirty="0" smtClean="0"/>
              <a:t>nadbytečný dusík – močovina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nenahraditelný orgán</a:t>
            </a:r>
            <a:endParaRPr lang="cs-CZ" dirty="0" smtClean="0"/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Dvě části: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FFFF00"/>
                </a:solidFill>
              </a:rPr>
              <a:t>trávicí žláza </a:t>
            </a:r>
            <a:r>
              <a:rPr lang="cs-CZ" dirty="0" smtClean="0"/>
              <a:t>– produkuje enzymy 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FFFF00"/>
                </a:solidFill>
              </a:rPr>
              <a:t>žláza s vnitřní sekrecí </a:t>
            </a:r>
            <a:r>
              <a:rPr lang="cs-CZ" dirty="0" smtClean="0"/>
              <a:t>– Langerhansovy</a:t>
            </a:r>
          </a:p>
          <a:p>
            <a:pPr>
              <a:buNone/>
            </a:pPr>
            <a:r>
              <a:rPr lang="cs-CZ" dirty="0" smtClean="0"/>
              <a:t>			ostrůvky =</a:t>
            </a:r>
            <a:r>
              <a:rPr lang="cs-CZ" dirty="0" smtClean="0">
                <a:latin typeface="Tahoma"/>
                <a:ea typeface="Tahoma"/>
                <a:cs typeface="Tahoma"/>
              </a:rPr>
              <a:t>˃ inzulín a </a:t>
            </a:r>
            <a:r>
              <a:rPr lang="cs-CZ" dirty="0" err="1" smtClean="0">
                <a:latin typeface="Tahoma"/>
                <a:ea typeface="Tahoma"/>
                <a:cs typeface="Tahoma"/>
              </a:rPr>
              <a:t>glukagon</a:t>
            </a:r>
            <a:r>
              <a:rPr lang="cs-CZ" dirty="0" smtClean="0">
                <a:latin typeface="Tahoma"/>
                <a:ea typeface="Tahoma"/>
                <a:cs typeface="Tahoma"/>
              </a:rPr>
              <a:t> (ovlivňují 		hladinu glukózy v krvi)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Schéma trávení bílkovin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124744"/>
            <a:ext cx="7776864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Schéma trávení tuků (lipidů)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08720"/>
            <a:ext cx="7848872" cy="5689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Schéma trávení bílkovin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052737"/>
            <a:ext cx="7920880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3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4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5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6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7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8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9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0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1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2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3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4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5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6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7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8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19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0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1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315</Words>
  <Application>Microsoft Office PowerPoint</Application>
  <PresentationFormat>Předvádění na obrazovce (4:3)</PresentationFormat>
  <Paragraphs>94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Trávicí soustava</vt:lpstr>
      <vt:lpstr>Fylogenetický vývoj trávicí soustavy</vt:lpstr>
      <vt:lpstr>Schéma trávicí soustavy člověka</vt:lpstr>
      <vt:lpstr>Dutina ústní</vt:lpstr>
      <vt:lpstr>Dutina ústní</vt:lpstr>
      <vt:lpstr>Stavba zubu:</vt:lpstr>
      <vt:lpstr>Hltan, Jícen</vt:lpstr>
      <vt:lpstr>Žaludek </vt:lpstr>
      <vt:lpstr>Žaludek </vt:lpstr>
      <vt:lpstr>Tenké střevo</vt:lpstr>
      <vt:lpstr>Tenké střevo</vt:lpstr>
      <vt:lpstr>Napojení tenkého a tlustého střeva zpět</vt:lpstr>
      <vt:lpstr>Tlusté střevo</vt:lpstr>
      <vt:lpstr>Konečník a řitní otvor</vt:lpstr>
      <vt:lpstr>Játra</vt:lpstr>
      <vt:lpstr>Játra</vt:lpstr>
      <vt:lpstr>Slinivka břišní</vt:lpstr>
      <vt:lpstr>Schéma trávení bílkovin</vt:lpstr>
      <vt:lpstr>Schéma trávení tuků (lipidů)</vt:lpstr>
      <vt:lpstr>Schéma trávení bílkovin</vt:lpstr>
      <vt:lpstr>Zdroje: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Trávicí soustava</dc:title>
  <dc:creator>lucie.fuskova</dc:creator>
  <cp:lastModifiedBy>lucie.fuskova</cp:lastModifiedBy>
  <cp:revision>18</cp:revision>
  <dcterms:created xsi:type="dcterms:W3CDTF">2011-02-06T18:49:27Z</dcterms:created>
  <dcterms:modified xsi:type="dcterms:W3CDTF">2011-12-02T12:27:50Z</dcterms:modified>
</cp:coreProperties>
</file>