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theme/themeOverride7.xml" ContentType="application/vnd.openxmlformats-officedocument.themeOverr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10.xml" ContentType="application/vnd.openxmlformats-officedocument.themeOverr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theme/themeOverride9.xml" ContentType="application/vnd.openxmlformats-officedocument.themeOverr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Override8.xml" ContentType="application/vnd.openxmlformats-officedocument.themeOverride+xml"/>
  <Override PartName="/ppt/theme/themeOverride11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ACD034-1ECA-499A-989C-2137009D4024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69534E4-6681-4683-BF24-16FE0290C04F}">
      <dgm:prSet phldrT="[Text]"/>
      <dgm:spPr/>
      <dgm:t>
        <a:bodyPr/>
        <a:lstStyle/>
        <a:p>
          <a:r>
            <a:rPr lang="cs-CZ" dirty="0" smtClean="0"/>
            <a:t>Ledviny</a:t>
          </a:r>
          <a:endParaRPr lang="cs-CZ" dirty="0"/>
        </a:p>
      </dgm:t>
    </dgm:pt>
    <dgm:pt modelId="{11579980-6583-4BEE-A38A-1FF0E21E10F5}" type="parTrans" cxnId="{553EA997-A899-4B52-B2C5-78DF654A2B47}">
      <dgm:prSet/>
      <dgm:spPr/>
      <dgm:t>
        <a:bodyPr/>
        <a:lstStyle/>
        <a:p>
          <a:endParaRPr lang="cs-CZ"/>
        </a:p>
      </dgm:t>
    </dgm:pt>
    <dgm:pt modelId="{1D4AE277-71BB-41D5-BACE-B5EA5660F5E4}" type="sibTrans" cxnId="{553EA997-A899-4B52-B2C5-78DF654A2B47}">
      <dgm:prSet/>
      <dgm:spPr/>
      <dgm:t>
        <a:bodyPr/>
        <a:lstStyle/>
        <a:p>
          <a:endParaRPr lang="cs-CZ"/>
        </a:p>
      </dgm:t>
    </dgm:pt>
    <dgm:pt modelId="{B020588A-BE0D-4D40-A0D0-79F24B9FCAD4}">
      <dgm:prSet phldrT="[Text]"/>
      <dgm:spPr/>
      <dgm:t>
        <a:bodyPr/>
        <a:lstStyle/>
        <a:p>
          <a:r>
            <a:rPr lang="cs-CZ" dirty="0" smtClean="0"/>
            <a:t>Močové cesty</a:t>
          </a:r>
          <a:endParaRPr lang="cs-CZ" dirty="0"/>
        </a:p>
      </dgm:t>
    </dgm:pt>
    <dgm:pt modelId="{1F970ABA-D0B0-4B10-AED0-EE6791FE6E68}" type="parTrans" cxnId="{51355C76-ADAD-4E8F-8CC7-81E157F9259F}">
      <dgm:prSet/>
      <dgm:spPr/>
      <dgm:t>
        <a:bodyPr/>
        <a:lstStyle/>
        <a:p>
          <a:endParaRPr lang="cs-CZ"/>
        </a:p>
      </dgm:t>
    </dgm:pt>
    <dgm:pt modelId="{D90FF99D-97C1-45AF-AE00-3EB96240786F}" type="sibTrans" cxnId="{51355C76-ADAD-4E8F-8CC7-81E157F9259F}">
      <dgm:prSet/>
      <dgm:spPr/>
      <dgm:t>
        <a:bodyPr/>
        <a:lstStyle/>
        <a:p>
          <a:endParaRPr lang="cs-CZ"/>
        </a:p>
      </dgm:t>
    </dgm:pt>
    <dgm:pt modelId="{FCB9EBD2-C451-4AEF-9DB0-3A4ACE94BE90}" type="pres">
      <dgm:prSet presAssocID="{D0ACD034-1ECA-499A-989C-2137009D402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B384C79-49DA-4214-AAED-36EDED9ACC0C}" type="pres">
      <dgm:prSet presAssocID="{169534E4-6681-4683-BF24-16FE0290C04F}" presName="root1" presStyleCnt="0"/>
      <dgm:spPr/>
    </dgm:pt>
    <dgm:pt modelId="{82C28178-E7DD-4B17-AC14-7E0FAA6DC0F0}" type="pres">
      <dgm:prSet presAssocID="{169534E4-6681-4683-BF24-16FE0290C04F}" presName="LevelOneTextNode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B67ED2F-01A9-4505-B627-639F4C359AAA}" type="pres">
      <dgm:prSet presAssocID="{169534E4-6681-4683-BF24-16FE0290C04F}" presName="level2hierChild" presStyleCnt="0"/>
      <dgm:spPr/>
    </dgm:pt>
    <dgm:pt modelId="{55C75CF8-8666-4ECC-8FC7-7CDE4B9C476F}" type="pres">
      <dgm:prSet presAssocID="{B020588A-BE0D-4D40-A0D0-79F24B9FCAD4}" presName="root1" presStyleCnt="0"/>
      <dgm:spPr/>
    </dgm:pt>
    <dgm:pt modelId="{9E438225-9FD1-442D-B29B-B252FD02B185}" type="pres">
      <dgm:prSet presAssocID="{B020588A-BE0D-4D40-A0D0-79F24B9FCAD4}" presName="LevelOneTextNod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C662A07-749F-47EE-8958-D6AB7E5266C5}" type="pres">
      <dgm:prSet presAssocID="{B020588A-BE0D-4D40-A0D0-79F24B9FCAD4}" presName="level2hierChild" presStyleCnt="0"/>
      <dgm:spPr/>
    </dgm:pt>
  </dgm:ptLst>
  <dgm:cxnLst>
    <dgm:cxn modelId="{6D020D69-3D2F-4D30-9CC3-2F7556AB22D1}" type="presOf" srcId="{D0ACD034-1ECA-499A-989C-2137009D4024}" destId="{FCB9EBD2-C451-4AEF-9DB0-3A4ACE94BE90}" srcOrd="0" destOrd="0" presId="urn:microsoft.com/office/officeart/2005/8/layout/hierarchy2"/>
    <dgm:cxn modelId="{AC49F696-8BE6-4251-A379-98577D0076F0}" type="presOf" srcId="{169534E4-6681-4683-BF24-16FE0290C04F}" destId="{82C28178-E7DD-4B17-AC14-7E0FAA6DC0F0}" srcOrd="0" destOrd="0" presId="urn:microsoft.com/office/officeart/2005/8/layout/hierarchy2"/>
    <dgm:cxn modelId="{553EA997-A899-4B52-B2C5-78DF654A2B47}" srcId="{D0ACD034-1ECA-499A-989C-2137009D4024}" destId="{169534E4-6681-4683-BF24-16FE0290C04F}" srcOrd="0" destOrd="0" parTransId="{11579980-6583-4BEE-A38A-1FF0E21E10F5}" sibTransId="{1D4AE277-71BB-41D5-BACE-B5EA5660F5E4}"/>
    <dgm:cxn modelId="{C2FC7D5C-0709-4D72-9489-D9F5F710F170}" type="presOf" srcId="{B020588A-BE0D-4D40-A0D0-79F24B9FCAD4}" destId="{9E438225-9FD1-442D-B29B-B252FD02B185}" srcOrd="0" destOrd="0" presId="urn:microsoft.com/office/officeart/2005/8/layout/hierarchy2"/>
    <dgm:cxn modelId="{51355C76-ADAD-4E8F-8CC7-81E157F9259F}" srcId="{D0ACD034-1ECA-499A-989C-2137009D4024}" destId="{B020588A-BE0D-4D40-A0D0-79F24B9FCAD4}" srcOrd="1" destOrd="0" parTransId="{1F970ABA-D0B0-4B10-AED0-EE6791FE6E68}" sibTransId="{D90FF99D-97C1-45AF-AE00-3EB96240786F}"/>
    <dgm:cxn modelId="{A0595166-8A51-410D-99BE-8AF16565466D}" type="presParOf" srcId="{FCB9EBD2-C451-4AEF-9DB0-3A4ACE94BE90}" destId="{4B384C79-49DA-4214-AAED-36EDED9ACC0C}" srcOrd="0" destOrd="0" presId="urn:microsoft.com/office/officeart/2005/8/layout/hierarchy2"/>
    <dgm:cxn modelId="{CC5E4271-D5EA-4AC3-BA7A-DE967C676844}" type="presParOf" srcId="{4B384C79-49DA-4214-AAED-36EDED9ACC0C}" destId="{82C28178-E7DD-4B17-AC14-7E0FAA6DC0F0}" srcOrd="0" destOrd="0" presId="urn:microsoft.com/office/officeart/2005/8/layout/hierarchy2"/>
    <dgm:cxn modelId="{DCD36155-7CBC-40B7-93B1-88C55A3F5B2D}" type="presParOf" srcId="{4B384C79-49DA-4214-AAED-36EDED9ACC0C}" destId="{EB67ED2F-01A9-4505-B627-639F4C359AAA}" srcOrd="1" destOrd="0" presId="urn:microsoft.com/office/officeart/2005/8/layout/hierarchy2"/>
    <dgm:cxn modelId="{E5A3EEDE-5DE4-41F8-B0CA-48025BCA7087}" type="presParOf" srcId="{FCB9EBD2-C451-4AEF-9DB0-3A4ACE94BE90}" destId="{55C75CF8-8666-4ECC-8FC7-7CDE4B9C476F}" srcOrd="1" destOrd="0" presId="urn:microsoft.com/office/officeart/2005/8/layout/hierarchy2"/>
    <dgm:cxn modelId="{F199C14D-9024-42C8-9F7A-896E555CBD26}" type="presParOf" srcId="{55C75CF8-8666-4ECC-8FC7-7CDE4B9C476F}" destId="{9E438225-9FD1-442D-B29B-B252FD02B185}" srcOrd="0" destOrd="0" presId="urn:microsoft.com/office/officeart/2005/8/layout/hierarchy2"/>
    <dgm:cxn modelId="{612ECC97-BA5F-42D3-A2A6-9882BD0B9DA5}" type="presParOf" srcId="{55C75CF8-8666-4ECC-8FC7-7CDE4B9C476F}" destId="{0C662A07-749F-47EE-8958-D6AB7E5266C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2C28178-E7DD-4B17-AC14-7E0FAA6DC0F0}">
      <dsp:nvSpPr>
        <dsp:cNvPr id="0" name=""/>
        <dsp:cNvSpPr/>
      </dsp:nvSpPr>
      <dsp:spPr>
        <a:xfrm>
          <a:off x="2032334" y="1312"/>
          <a:ext cx="4164930" cy="20824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Ledviny</a:t>
          </a:r>
          <a:endParaRPr lang="cs-CZ" sz="6500" kern="1200" dirty="0"/>
        </a:p>
      </dsp:txBody>
      <dsp:txXfrm>
        <a:off x="2032334" y="1312"/>
        <a:ext cx="4164930" cy="2082465"/>
      </dsp:txXfrm>
    </dsp:sp>
    <dsp:sp modelId="{9E438225-9FD1-442D-B29B-B252FD02B185}">
      <dsp:nvSpPr>
        <dsp:cNvPr id="0" name=""/>
        <dsp:cNvSpPr/>
      </dsp:nvSpPr>
      <dsp:spPr>
        <a:xfrm>
          <a:off x="2032334" y="2396147"/>
          <a:ext cx="4164930" cy="208246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kern="1200" dirty="0" smtClean="0"/>
            <a:t>Močové cesty</a:t>
          </a:r>
          <a:endParaRPr lang="cs-CZ" sz="6500" kern="1200" dirty="0"/>
        </a:p>
      </dsp:txBody>
      <dsp:txXfrm>
        <a:off x="2032334" y="2396147"/>
        <a:ext cx="4164930" cy="20824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3AE9C48-17F5-4501-BE16-40A660C8ED14}" type="datetimeFigureOut">
              <a:rPr lang="cs-CZ" smtClean="0"/>
              <a:pPr/>
              <a:t>2.12.2011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4C68499-AEEA-4FAF-95E6-EA468DF7DC5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Vylučovací soustava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just"/>
            <a:r>
              <a:rPr lang="cs-CZ" b="1" dirty="0" smtClean="0"/>
              <a:t>Funkce = vyloučit z těla odpadní látky rozpustné ve vodě</a:t>
            </a:r>
            <a:endParaRPr lang="cs-CZ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36815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Odpadní látky: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479776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b="1" dirty="0" smtClean="0"/>
              <a:t>Oxid uhličitý – vylučování plícemi</a:t>
            </a:r>
          </a:p>
          <a:p>
            <a:pPr algn="just">
              <a:buNone/>
            </a:pPr>
            <a:endParaRPr lang="cs-CZ" b="1" dirty="0" smtClean="0"/>
          </a:p>
          <a:p>
            <a:pPr algn="just"/>
            <a:r>
              <a:rPr lang="cs-CZ" b="1" dirty="0" smtClean="0"/>
              <a:t>Voda – ledviny, kůže, plíce</a:t>
            </a:r>
          </a:p>
          <a:p>
            <a:pPr algn="just">
              <a:buNone/>
            </a:pPr>
            <a:endParaRPr lang="cs-CZ" b="1" dirty="0" smtClean="0"/>
          </a:p>
          <a:p>
            <a:pPr algn="just"/>
            <a:r>
              <a:rPr lang="cs-CZ" b="1" dirty="0" smtClean="0"/>
              <a:t>Močovina – ledviny, kůže</a:t>
            </a:r>
          </a:p>
          <a:p>
            <a:pPr algn="just">
              <a:buNone/>
            </a:pPr>
            <a:endParaRPr lang="cs-CZ" b="1" dirty="0" smtClean="0"/>
          </a:p>
          <a:p>
            <a:pPr algn="ctr">
              <a:buNone/>
            </a:pPr>
            <a:r>
              <a:rPr lang="cs-CZ" sz="5000" dirty="0" smtClean="0">
                <a:solidFill>
                  <a:schemeClr val="tx2">
                    <a:lumMod val="75000"/>
                  </a:schemeClr>
                </a:solidFill>
                <a:latin typeface="+mj-lt"/>
              </a:rPr>
              <a:t>Hlavní vylučovací funkci má soustava vylučovací.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368152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Soustava vylučovací: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844675"/>
          <a:ext cx="8229600" cy="4479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Stavba vylučovací soustavy: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9610" y="1052513"/>
            <a:ext cx="5224780" cy="527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Stavba vylučovací soustavy: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>
            <a:normAutofit/>
          </a:bodyPr>
          <a:lstStyle/>
          <a:p>
            <a:r>
              <a:rPr lang="cs-CZ" dirty="0" smtClean="0"/>
              <a:t>Moč se tvoří v ledvinách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Močovod – vede moč do močového měchýře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Močový měchýř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hromadí se moč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objem je cca – 600ml (nucení na močení je při naplnění z poloviny)</a:t>
            </a:r>
          </a:p>
          <a:p>
            <a:pPr lvl="2">
              <a:buNone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smtClean="0"/>
              <a:t>Močová trubice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odvod moči ven z těla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u mužů je delší</a:t>
            </a:r>
          </a:p>
          <a:p>
            <a:pPr lvl="8">
              <a:buNone/>
            </a:pPr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Stavba ledviny: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8783" y="1052513"/>
            <a:ext cx="6906434" cy="527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Stavba ledviny: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/>
          <a:lstStyle/>
          <a:p>
            <a:r>
              <a:rPr lang="cs-CZ" dirty="0" smtClean="0"/>
              <a:t>Dvě vrstvy – kůra a dřeň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Kůra </a:t>
            </a:r>
            <a:r>
              <a:rPr lang="cs-CZ" dirty="0" smtClean="0"/>
              <a:t>– obsahuje klubíčka vlásečnic v </a:t>
            </a:r>
            <a:r>
              <a:rPr lang="cs-CZ" dirty="0" err="1" smtClean="0"/>
              <a:t>Bowmanových</a:t>
            </a:r>
            <a:r>
              <a:rPr lang="cs-CZ" dirty="0" smtClean="0"/>
              <a:t> váčcích a počátky odvodných kanálků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Dřeň </a:t>
            </a:r>
            <a:r>
              <a:rPr lang="cs-CZ" dirty="0" smtClean="0"/>
              <a:t>	– další části odvodných kanálků</a:t>
            </a:r>
          </a:p>
          <a:p>
            <a:pPr lvl="1">
              <a:buNone/>
            </a:pPr>
            <a:r>
              <a:rPr lang="cs-CZ" dirty="0" smtClean="0"/>
              <a:t>			- rozdělena na pyramidy, které končí v kalichu    		  ledvinovém</a:t>
            </a:r>
          </a:p>
          <a:p>
            <a:pPr lvl="1">
              <a:buNone/>
            </a:pPr>
            <a:r>
              <a:rPr lang="cs-CZ" dirty="0" smtClean="0"/>
              <a:t>			- kalichy se sbíhají v pánvičku ledvinovou</a:t>
            </a:r>
          </a:p>
          <a:p>
            <a:pPr lvl="1">
              <a:buNone/>
            </a:pPr>
            <a:r>
              <a:rPr lang="cs-CZ" dirty="0" smtClean="0"/>
              <a:t>			- z ledviny vystupuje močovod směřující k 		  močovému měchýři</a:t>
            </a:r>
          </a:p>
          <a:p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Nefron: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348880"/>
            <a:ext cx="403860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3180223"/>
            <a:ext cx="4038600" cy="1915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Nefron: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tx2">
                    <a:lumMod val="90000"/>
                  </a:schemeClr>
                </a:solidFill>
              </a:rPr>
              <a:t>ZÁKLADNÍ STAVEBNÍ A FUNKČNÍ JEDNOTKA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 </a:t>
            </a:r>
            <a:r>
              <a:rPr lang="cs-CZ" dirty="0" err="1" smtClean="0">
                <a:solidFill>
                  <a:schemeClr val="tx2">
                    <a:lumMod val="90000"/>
                  </a:schemeClr>
                </a:solidFill>
              </a:rPr>
              <a:t>Bowmanově</a:t>
            </a:r>
            <a:r>
              <a:rPr lang="cs-CZ" dirty="0" smtClean="0">
                <a:solidFill>
                  <a:schemeClr val="tx2">
                    <a:lumMod val="90000"/>
                  </a:schemeClr>
                </a:solidFill>
              </a:rPr>
              <a:t> váčku </a:t>
            </a:r>
            <a:r>
              <a:rPr lang="cs-CZ" dirty="0" smtClean="0"/>
              <a:t>je </a:t>
            </a:r>
            <a:r>
              <a:rPr lang="cs-CZ" dirty="0" smtClean="0">
                <a:solidFill>
                  <a:schemeClr val="tx2">
                    <a:lumMod val="90000"/>
                  </a:schemeClr>
                </a:solidFill>
              </a:rPr>
              <a:t>klubíčko vlásečnic</a:t>
            </a:r>
          </a:p>
          <a:p>
            <a:pPr>
              <a:buNone/>
            </a:pPr>
            <a:r>
              <a:rPr lang="cs-CZ" dirty="0" smtClean="0">
                <a:solidFill>
                  <a:schemeClr val="tx2">
                    <a:lumMod val="90000"/>
                  </a:schemeClr>
                </a:solidFill>
              </a:rPr>
              <a:t>	</a:t>
            </a:r>
            <a:r>
              <a:rPr lang="cs-CZ" dirty="0" smtClean="0"/>
              <a:t>=</a:t>
            </a:r>
            <a:r>
              <a:rPr lang="cs-CZ" dirty="0" smtClean="0">
                <a:latin typeface="Tahoma"/>
                <a:ea typeface="Tahoma"/>
                <a:cs typeface="Tahoma"/>
              </a:rPr>
              <a:t>˃ filtrace krve =˃ PRIMÁRNÍ MOČ</a:t>
            </a: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pPr>
              <a:buNone/>
            </a:pPr>
            <a:r>
              <a:rPr lang="cs-CZ" dirty="0" smtClean="0">
                <a:latin typeface="Tahoma"/>
                <a:ea typeface="Tahoma"/>
                <a:cs typeface="Tahoma"/>
              </a:rPr>
              <a:t>PRIMÁRNÍ MOČ – obsahuje mnoho důležitých látek, které se vstřebávají zpět do krve (glukóza, voda, chlorid sodný)</a:t>
            </a:r>
            <a:endParaRPr lang="cs-CZ" dirty="0" smtClean="0"/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r>
              <a:rPr lang="cs-CZ" dirty="0" smtClean="0">
                <a:latin typeface="Tahoma"/>
                <a:ea typeface="Tahoma"/>
                <a:cs typeface="Tahoma"/>
              </a:rPr>
              <a:t>Zpětné vstřebávání vody zajišťuje </a:t>
            </a:r>
            <a:r>
              <a:rPr lang="cs-CZ" dirty="0" smtClean="0">
                <a:solidFill>
                  <a:schemeClr val="tx2">
                    <a:lumMod val="90000"/>
                  </a:schemeClr>
                </a:solidFill>
                <a:latin typeface="Tahoma"/>
                <a:ea typeface="Tahoma"/>
                <a:cs typeface="Tahoma"/>
              </a:rPr>
              <a:t>antidiuretický hormon</a:t>
            </a: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endParaRPr lang="cs-CZ" dirty="0" smtClean="0">
              <a:latin typeface="Tahoma"/>
              <a:ea typeface="Tahoma"/>
              <a:cs typeface="Tahoma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ahoma"/>
                <a:ea typeface="Tahoma"/>
                <a:cs typeface="Tahoma"/>
              </a:rPr>
              <a:t>Soustava kanálků a kliček – tvorba DEFINITIVNÍ MOČI</a:t>
            </a: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r>
              <a:rPr lang="cs-CZ" dirty="0" smtClean="0">
                <a:latin typeface="Tahoma"/>
                <a:ea typeface="Tahoma"/>
                <a:cs typeface="Tahoma"/>
              </a:rPr>
              <a:t>DEFINITVNÍ MOČ – močovina, </a:t>
            </a:r>
            <a:r>
              <a:rPr lang="cs-CZ" dirty="0" smtClean="0">
                <a:latin typeface="Tahoma"/>
                <a:ea typeface="Tahoma"/>
                <a:cs typeface="Tahoma"/>
              </a:rPr>
              <a:t>voda, soli - další </a:t>
            </a:r>
            <a:r>
              <a:rPr lang="cs-CZ" dirty="0" smtClean="0">
                <a:latin typeface="Tahoma"/>
                <a:ea typeface="Tahoma"/>
                <a:cs typeface="Tahoma"/>
              </a:rPr>
              <a:t>látky…</a:t>
            </a:r>
          </a:p>
          <a:p>
            <a:pPr>
              <a:buNone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r>
              <a:rPr lang="cs-CZ" dirty="0" smtClean="0">
                <a:latin typeface="Tahoma"/>
                <a:ea typeface="Tahoma"/>
                <a:cs typeface="Tahoma"/>
              </a:rPr>
              <a:t>Nikdy neobsahuje: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ahoma"/>
                <a:ea typeface="Tahoma"/>
                <a:cs typeface="Tahoma"/>
              </a:rPr>
              <a:t>	– bílkoviny (pokud ano =˃ nemoc)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ahoma"/>
                <a:ea typeface="Tahoma"/>
                <a:cs typeface="Tahoma"/>
              </a:rPr>
              <a:t>      - červené krvinky</a:t>
            </a:r>
          </a:p>
          <a:p>
            <a:endParaRPr lang="cs-CZ" dirty="0" smtClean="0">
              <a:latin typeface="Tahoma"/>
              <a:ea typeface="Tahoma"/>
              <a:cs typeface="Tahoma"/>
            </a:endParaRPr>
          </a:p>
          <a:p>
            <a:r>
              <a:rPr lang="cs-CZ" dirty="0" smtClean="0">
                <a:latin typeface="Tahoma"/>
                <a:ea typeface="Tahoma"/>
                <a:cs typeface="Tahoma"/>
              </a:rPr>
              <a:t>Pozn.: podobné složení jako pot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Onemocnění ledvin: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ahoma"/>
                <a:ea typeface="Tahoma"/>
                <a:cs typeface="Tahoma"/>
              </a:rPr>
              <a:t>Selhání ledvin =˃ může být až smrtelné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 smtClean="0">
                <a:latin typeface="Tahoma"/>
                <a:ea typeface="Tahoma"/>
                <a:cs typeface="Tahoma"/>
              </a:rPr>
              <a:t>vlivem nadměrného používání alkoholu nebo léků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 smtClean="0">
                <a:latin typeface="Tahoma"/>
                <a:ea typeface="Tahoma"/>
                <a:cs typeface="Tahoma"/>
              </a:rPr>
              <a:t>Bakteriální infekce =˃ zánět ledvin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cs-CZ" dirty="0" smtClean="0">
              <a:latin typeface="Tahoma"/>
              <a:ea typeface="Tahoma"/>
              <a:cs typeface="Tahoma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>
                <a:latin typeface="Tahoma"/>
                <a:ea typeface="Tahoma"/>
                <a:cs typeface="Tahoma"/>
              </a:rPr>
              <a:t>Možnosti léčby: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 smtClean="0">
                <a:latin typeface="Tahoma"/>
                <a:ea typeface="Tahoma"/>
                <a:cs typeface="Tahoma"/>
              </a:rPr>
              <a:t>Léčení pomocí léků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 smtClean="0">
                <a:latin typeface="Tahoma"/>
                <a:ea typeface="Tahoma"/>
                <a:cs typeface="Tahoma"/>
              </a:rPr>
              <a:t>Umělá ledvina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 smtClean="0">
                <a:latin typeface="Tahoma"/>
                <a:ea typeface="Tahoma"/>
                <a:cs typeface="Tahoma"/>
              </a:rPr>
              <a:t>Transplantace ledviny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latin typeface="Tahoma"/>
              <a:ea typeface="Tahoma"/>
              <a:cs typeface="Tahoma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PAEDDR. ČERNÍK, Vladimír; PROF. RNDR. BIČÍK, CSC., Vítězslav; RNDR. MARTINEC, CSC., Zdeněk. </a:t>
            </a:r>
            <a:r>
              <a:rPr lang="cs-CZ" i="1" dirty="0" smtClean="0"/>
              <a:t>Přírodopis 3 : Biologie člověka se základy etologie a genetiky</a:t>
            </a:r>
            <a:r>
              <a:rPr lang="cs-CZ" dirty="0" smtClean="0"/>
              <a:t>. 1. Praha : SPN - pedagogické nakladatelství, 1998. 80 s. ISBN 80-85937-97-2.</a:t>
            </a:r>
            <a:endParaRPr lang="cs-CZ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MGR. VANEČKOVÁ, Ivana; RNDR. SKÝBOVÁ, Jana; MGR. MARKVARTOVÁ, </a:t>
            </a:r>
            <a:r>
              <a:rPr lang="cs-CZ" dirty="0" err="1" smtClean="0"/>
              <a:t>Drahuše</a:t>
            </a:r>
            <a:r>
              <a:rPr lang="cs-CZ" dirty="0" smtClean="0"/>
              <a:t>; MGR. HEJDA Tomáš. </a:t>
            </a:r>
            <a:r>
              <a:rPr lang="cs-CZ" i="1" dirty="0" smtClean="0"/>
              <a:t>Přírodopis 8 : učebnice pro základní školy a víceletá gymnázia</a:t>
            </a:r>
            <a:r>
              <a:rPr lang="cs-CZ" dirty="0" smtClean="0"/>
              <a:t>. 1. Plzeň : Nakladatelství </a:t>
            </a:r>
            <a:r>
              <a:rPr lang="cs-CZ" dirty="0" err="1" smtClean="0"/>
              <a:t>Fraus</a:t>
            </a:r>
            <a:r>
              <a:rPr lang="cs-CZ" dirty="0" smtClean="0"/>
              <a:t>, 2006. 128 s. ISBN 80-7238-428-7.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MGR. VALTER, Vít; PAEDR. TRONEČEK, Jiří. </a:t>
            </a:r>
            <a:r>
              <a:rPr lang="cs-CZ" i="1" dirty="0" smtClean="0"/>
              <a:t>Anatomický a fyziologický atlas pro vyučování anatomie a fyziologie v základní škole</a:t>
            </a:r>
            <a:r>
              <a:rPr lang="cs-CZ" dirty="0" smtClean="0"/>
              <a:t>. </a:t>
            </a:r>
            <a:r>
              <a:rPr lang="cs-CZ" dirty="0" err="1" smtClean="0"/>
              <a:t>Chvalčov</a:t>
            </a:r>
            <a:r>
              <a:rPr lang="cs-CZ" dirty="0" smtClean="0"/>
              <a:t> : DTP A Z CHALČOV, [199?]. 80.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DOC. RNDR. MACHOVÁ, CSC., Jitka. </a:t>
            </a:r>
            <a:r>
              <a:rPr lang="cs-CZ" i="1" dirty="0" smtClean="0"/>
              <a:t>Biologie člověka pro učitele</a:t>
            </a:r>
            <a:r>
              <a:rPr lang="cs-CZ" dirty="0" smtClean="0"/>
              <a:t>. Praha : Univerzita Karlova v Praze, 2008. 269 s. ISBN 978-80-7184-867-7.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latin typeface="Tahoma"/>
              <a:ea typeface="Tahoma"/>
              <a:cs typeface="Tahoma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2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3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4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5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6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7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8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9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0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232</Words>
  <Application>Microsoft Office PowerPoint</Application>
  <PresentationFormat>Předvádění na obrazovce (4:3)</PresentationFormat>
  <Paragraphs>73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Tok</vt:lpstr>
      <vt:lpstr>Vylučovací soustava</vt:lpstr>
      <vt:lpstr>Odpadní látky:</vt:lpstr>
      <vt:lpstr>Soustava vylučovací:</vt:lpstr>
      <vt:lpstr>Stavba vylučovací soustavy:</vt:lpstr>
      <vt:lpstr>Stavba vylučovací soustavy:</vt:lpstr>
      <vt:lpstr>Stavba ledviny:</vt:lpstr>
      <vt:lpstr>Stavba ledviny:</vt:lpstr>
      <vt:lpstr>Nefron:</vt:lpstr>
      <vt:lpstr>Nefron:</vt:lpstr>
      <vt:lpstr>Snímek 10</vt:lpstr>
      <vt:lpstr>Onemocnění ledvin: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Vylučovací soustava</dc:title>
  <dc:creator>lucie.fuskova</dc:creator>
  <cp:lastModifiedBy>lucie.fuskova</cp:lastModifiedBy>
  <cp:revision>11</cp:revision>
  <dcterms:created xsi:type="dcterms:W3CDTF">2011-02-14T16:32:44Z</dcterms:created>
  <dcterms:modified xsi:type="dcterms:W3CDTF">2011-12-02T21:17:23Z</dcterms:modified>
</cp:coreProperties>
</file>