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69" r:id="rId3"/>
    <p:sldId id="286" r:id="rId4"/>
    <p:sldId id="277" r:id="rId5"/>
    <p:sldId id="289" r:id="rId6"/>
    <p:sldId id="290" r:id="rId7"/>
    <p:sldId id="294" r:id="rId8"/>
    <p:sldId id="268" r:id="rId9"/>
    <p:sldId id="297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3300"/>
    <a:srgbClr val="00CCFF"/>
    <a:srgbClr val="FF33CC"/>
    <a:srgbClr val="F616D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471" autoAdjust="0"/>
    <p:restoredTop sz="94624" autoAdjust="0"/>
  </p:normalViewPr>
  <p:slideViewPr>
    <p:cSldViewPr>
      <p:cViewPr varScale="1">
        <p:scale>
          <a:sx n="69" d="100"/>
          <a:sy n="69" d="100"/>
        </p:scale>
        <p:origin x="-13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5_2" csCatId="accent5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INOVACE_O7_ ČESKÝ JAZYK 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  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PODSTATNÁ JMÉNA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9710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686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4369" custLinFactY="19502" custLinFactNeighborX="284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3EEB1F9-BBDE-4009-9259-EECE276AE5AD}" type="presOf" srcId="{4998EED1-9AAF-4045-BAC6-AA54B1A3E015}" destId="{6E27EA9C-C67C-450A-8A3C-DF1F4862AEAB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62C43B9C-3FAF-4276-850E-2EBA32E2053F}" type="presOf" srcId="{33733867-CCF3-40F1-A592-7074E0CC194F}" destId="{ED2230FF-1096-48BA-B691-CB70E3195D4E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30D75728-C0AD-4CC0-BB59-8194E3EDCE68}" type="presOf" srcId="{D14199FD-C0E7-4C1B-9738-0FA9E56F2803}" destId="{E915DD33-C422-48D7-A147-9DF518074CD6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3492F0B-C8B2-4285-B26F-C073A19AA55F}" type="presOf" srcId="{D07A5630-6FBA-4728-88CD-6E1E179CB30C}" destId="{908BA98C-A95B-4D99-AB45-D03C9BA08086}" srcOrd="0" destOrd="0" presId="urn:microsoft.com/office/officeart/2005/8/layout/pyramid2"/>
    <dgm:cxn modelId="{0BD6D04B-5EF5-4A8A-A680-1F7CDAD7F7E2}" type="presParOf" srcId="{E915DD33-C422-48D7-A147-9DF518074CD6}" destId="{AA8D1857-C2BD-4E9B-945E-6C696E0FAF33}" srcOrd="0" destOrd="0" presId="urn:microsoft.com/office/officeart/2005/8/layout/pyramid2"/>
    <dgm:cxn modelId="{D389A780-5BCE-42B1-9766-511DF61B484B}" type="presParOf" srcId="{E915DD33-C422-48D7-A147-9DF518074CD6}" destId="{3BAA9B1B-BFD6-4CA9-90A9-730241A0D9F7}" srcOrd="1" destOrd="0" presId="urn:microsoft.com/office/officeart/2005/8/layout/pyramid2"/>
    <dgm:cxn modelId="{48889165-6280-4CA0-82C8-740BAE0D70C3}" type="presParOf" srcId="{3BAA9B1B-BFD6-4CA9-90A9-730241A0D9F7}" destId="{908BA98C-A95B-4D99-AB45-D03C9BA08086}" srcOrd="0" destOrd="0" presId="urn:microsoft.com/office/officeart/2005/8/layout/pyramid2"/>
    <dgm:cxn modelId="{6494DF0B-EB59-4FCD-9A1C-AD1C8356406F}" type="presParOf" srcId="{3BAA9B1B-BFD6-4CA9-90A9-730241A0D9F7}" destId="{259FFE0E-3104-4C28-90A5-34C9081B2D21}" srcOrd="1" destOrd="0" presId="urn:microsoft.com/office/officeart/2005/8/layout/pyramid2"/>
    <dgm:cxn modelId="{46052E9F-BA52-4D86-A3D7-448A1059AD17}" type="presParOf" srcId="{3BAA9B1B-BFD6-4CA9-90A9-730241A0D9F7}" destId="{ED2230FF-1096-48BA-B691-CB70E3195D4E}" srcOrd="2" destOrd="0" presId="urn:microsoft.com/office/officeart/2005/8/layout/pyramid2"/>
    <dgm:cxn modelId="{C09B9D35-FA8C-4210-AC30-D60B93AA59BB}" type="presParOf" srcId="{3BAA9B1B-BFD6-4CA9-90A9-730241A0D9F7}" destId="{73724FA6-330F-43B7-BA60-483C4E413C56}" srcOrd="3" destOrd="0" presId="urn:microsoft.com/office/officeart/2005/8/layout/pyramid2"/>
    <dgm:cxn modelId="{C2E9C506-F3CD-44BD-A747-69D041932813}" type="presParOf" srcId="{3BAA9B1B-BFD6-4CA9-90A9-730241A0D9F7}" destId="{6E27EA9C-C67C-450A-8A3C-DF1F4862AEAB}" srcOrd="4" destOrd="0" presId="urn:microsoft.com/office/officeart/2005/8/layout/pyramid2"/>
    <dgm:cxn modelId="{99765AEF-AF0C-4499-9884-01BA5EB5FD37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559788" y="0"/>
          <a:ext cx="4349752" cy="4349752"/>
        </a:xfrm>
        <a:prstGeom prst="triangl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>
          <a:off x="901334" y="437311"/>
          <a:ext cx="6524621" cy="10296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VY_32_ INOVACE_O7_ ČESKÝ JAZYK  3</a:t>
          </a:r>
          <a:endParaRPr lang="cs-CZ" sz="2500" kern="1200" dirty="0"/>
        </a:p>
      </dsp:txBody>
      <dsp:txXfrm>
        <a:off x="951598" y="487575"/>
        <a:ext cx="6424093" cy="929139"/>
      </dsp:txXfrm>
    </dsp:sp>
    <dsp:sp modelId="{ED2230FF-1096-48BA-B691-CB70E3195D4E}">
      <dsp:nvSpPr>
        <dsp:cNvPr id="0" name=""/>
        <dsp:cNvSpPr/>
      </dsp:nvSpPr>
      <dsp:spPr>
        <a:xfrm>
          <a:off x="1349906" y="1595687"/>
          <a:ext cx="5627478" cy="10296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400170" y="1645951"/>
        <a:ext cx="5526950" cy="929139"/>
      </dsp:txXfrm>
    </dsp:sp>
    <dsp:sp modelId="{6E27EA9C-C67C-450A-8A3C-DF1F4862AEAB}">
      <dsp:nvSpPr>
        <dsp:cNvPr id="0" name=""/>
        <dsp:cNvSpPr/>
      </dsp:nvSpPr>
      <dsp:spPr>
        <a:xfrm>
          <a:off x="3112313" y="2754064"/>
          <a:ext cx="2102663" cy="1029667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PODSTATNÁ JMÉNA</a:t>
          </a:r>
          <a:endParaRPr lang="cs-CZ" sz="2400" b="1" kern="1200" dirty="0"/>
        </a:p>
      </dsp:txBody>
      <dsp:txXfrm>
        <a:off x="3162577" y="2804328"/>
        <a:ext cx="2002135" cy="9291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chimes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00034" y="1714488"/>
          <a:ext cx="8215370" cy="4635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286116" y="4286256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PODSTATNÁ 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4929222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OVĚŘENÍ VE VÝUCE:    </a:t>
            </a:r>
            <a:r>
              <a:rPr lang="cs-CZ" dirty="0" smtClean="0"/>
              <a:t> 14.10.2011</a:t>
            </a:r>
          </a:p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PŘEDMĚT:</a:t>
            </a:r>
            <a:r>
              <a:rPr lang="cs-CZ" dirty="0" smtClean="0"/>
              <a:t> Český jazyk       </a:t>
            </a:r>
          </a:p>
          <a:p>
            <a:r>
              <a:rPr lang="cs-CZ" b="1" dirty="0" smtClean="0"/>
              <a:t>ROČNÍK: </a:t>
            </a:r>
            <a:r>
              <a:rPr lang="cs-CZ" dirty="0" smtClean="0"/>
              <a:t>3.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slovní druhy, podstatná jména; názvy osob, zvířat, věcí, dějů a vlastností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Prvouka – prohlubování znalostí o životě vlaštovek.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opakuje poznatky žáků ze 2.ročníku. Procvičuje určování podstatných jmen.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9454" y="1357298"/>
            <a:ext cx="1746813" cy="2257428"/>
          </a:xfrm>
          <a:prstGeom prst="rect">
            <a:avLst/>
          </a:prstGeom>
        </p:spPr>
      </p:pic>
      <p:sp>
        <p:nvSpPr>
          <p:cNvPr id="5" name="Obláček 4"/>
          <p:cNvSpPr/>
          <p:nvPr/>
        </p:nvSpPr>
        <p:spPr>
          <a:xfrm>
            <a:off x="3714744" y="214290"/>
            <a:ext cx="4143404" cy="1785950"/>
          </a:xfrm>
          <a:prstGeom prst="cloudCallout">
            <a:avLst>
              <a:gd name="adj1" fmla="val 26866"/>
              <a:gd name="adj2" fmla="val 68766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Ahoj, děti.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Pamatujete si  názvy slovních druhů? Seřaďte je.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Krychle 5"/>
          <p:cNvSpPr/>
          <p:nvPr/>
        </p:nvSpPr>
        <p:spPr>
          <a:xfrm>
            <a:off x="4071934" y="2428868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Podstatná jména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Krychle 6"/>
          <p:cNvSpPr/>
          <p:nvPr/>
        </p:nvSpPr>
        <p:spPr>
          <a:xfrm>
            <a:off x="5072066" y="3214686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Přídavná jména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5500694" y="5572140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Zájmena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4071934" y="5214950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Číslovky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Krychle 9"/>
          <p:cNvSpPr/>
          <p:nvPr/>
        </p:nvSpPr>
        <p:spPr>
          <a:xfrm>
            <a:off x="7072330" y="5000636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Slovesa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Krychle 10"/>
          <p:cNvSpPr/>
          <p:nvPr/>
        </p:nvSpPr>
        <p:spPr>
          <a:xfrm>
            <a:off x="3929058" y="4214818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Příslovce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Krychle 11"/>
          <p:cNvSpPr/>
          <p:nvPr/>
        </p:nvSpPr>
        <p:spPr>
          <a:xfrm>
            <a:off x="3571868" y="3357562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Předložky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Krychle 12"/>
          <p:cNvSpPr/>
          <p:nvPr/>
        </p:nvSpPr>
        <p:spPr>
          <a:xfrm>
            <a:off x="5643570" y="4714884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Spojky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Krychle 13"/>
          <p:cNvSpPr/>
          <p:nvPr/>
        </p:nvSpPr>
        <p:spPr>
          <a:xfrm>
            <a:off x="7000892" y="3929066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Částice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5" name="Krychle 14"/>
          <p:cNvSpPr/>
          <p:nvPr/>
        </p:nvSpPr>
        <p:spPr>
          <a:xfrm>
            <a:off x="5429256" y="4143380"/>
            <a:ext cx="1643074" cy="1071570"/>
          </a:xfrm>
          <a:prstGeom prst="cub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Citoslovce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13" grpId="0" build="allAtOnce" animBg="1"/>
      <p:bldP spid="14" grpId="0" build="allAtOnce" animBg="1"/>
      <p:bldP spid="15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Podstatná jména jsou  názvy:</a:t>
            </a:r>
          </a:p>
          <a:p>
            <a:r>
              <a:rPr lang="cs-CZ" b="1" dirty="0" smtClean="0"/>
              <a:t>____________</a:t>
            </a:r>
          </a:p>
          <a:p>
            <a:r>
              <a:rPr lang="cs-CZ" b="1" dirty="0" smtClean="0"/>
              <a:t>____________</a:t>
            </a:r>
          </a:p>
          <a:p>
            <a:r>
              <a:rPr lang="cs-CZ" b="1" dirty="0" smtClean="0"/>
              <a:t>____________</a:t>
            </a:r>
          </a:p>
          <a:p>
            <a:r>
              <a:rPr lang="cs-CZ" b="1" dirty="0" smtClean="0"/>
              <a:t>____________</a:t>
            </a:r>
          </a:p>
          <a:p>
            <a:r>
              <a:rPr lang="cs-CZ" b="1" dirty="0" smtClean="0"/>
              <a:t>____________</a:t>
            </a:r>
          </a:p>
        </p:txBody>
      </p:sp>
      <p:pic>
        <p:nvPicPr>
          <p:cNvPr id="4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214290"/>
            <a:ext cx="1746813" cy="2257428"/>
          </a:xfrm>
          <a:prstGeom prst="rect">
            <a:avLst/>
          </a:prstGeom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857488" y="214290"/>
            <a:ext cx="2900354" cy="1285884"/>
          </a:xfrm>
          <a:prstGeom prst="cloudCallout">
            <a:avLst>
              <a:gd name="adj1" fmla="val 98590"/>
              <a:gd name="adj2" fmla="val 2084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Nezapomněli jste?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25" name="Obrázek 24" descr="DSC00148.JPG"/>
          <p:cNvPicPr>
            <a:picLocks noChangeAspect="1"/>
          </p:cNvPicPr>
          <p:nvPr/>
        </p:nvPicPr>
        <p:blipFill>
          <a:blip r:embed="rId4" cstate="print"/>
          <a:srcRect l="3947" t="28947" r="38815" b="10526"/>
          <a:stretch>
            <a:fillRect/>
          </a:stretch>
        </p:blipFill>
        <p:spPr>
          <a:xfrm rot="5400000">
            <a:off x="3973399" y="2598841"/>
            <a:ext cx="1643074" cy="1303128"/>
          </a:xfrm>
          <a:prstGeom prst="roundRect">
            <a:avLst/>
          </a:prstGeom>
        </p:spPr>
      </p:pic>
      <p:pic>
        <p:nvPicPr>
          <p:cNvPr id="26" name="Obrázek 25" descr="RIMG2171.JPG"/>
          <p:cNvPicPr>
            <a:picLocks noChangeAspect="1"/>
          </p:cNvPicPr>
          <p:nvPr/>
        </p:nvPicPr>
        <p:blipFill>
          <a:blip r:embed="rId5" cstate="print"/>
          <a:srcRect l="14843" t="12500" r="23438"/>
          <a:stretch>
            <a:fillRect/>
          </a:stretch>
        </p:blipFill>
        <p:spPr>
          <a:xfrm>
            <a:off x="5500694" y="2428868"/>
            <a:ext cx="1431963" cy="1643074"/>
          </a:xfrm>
          <a:prstGeom prst="roundRect">
            <a:avLst/>
          </a:prstGeom>
        </p:spPr>
      </p:pic>
      <p:pic>
        <p:nvPicPr>
          <p:cNvPr id="27" name="Obrázek 26" descr="31072008197.jpg"/>
          <p:cNvPicPr>
            <a:picLocks noChangeAspect="1"/>
          </p:cNvPicPr>
          <p:nvPr/>
        </p:nvPicPr>
        <p:blipFill>
          <a:blip r:embed="rId6" cstate="print"/>
          <a:srcRect l="72889" t="34742" r="790" b="40844"/>
          <a:stretch>
            <a:fillRect/>
          </a:stretch>
        </p:blipFill>
        <p:spPr>
          <a:xfrm>
            <a:off x="7000892" y="2786058"/>
            <a:ext cx="1643074" cy="1143008"/>
          </a:xfrm>
          <a:prstGeom prst="roundRect">
            <a:avLst/>
          </a:prstGeom>
        </p:spPr>
      </p:pic>
      <p:pic>
        <p:nvPicPr>
          <p:cNvPr id="28" name="Obrázek 27" descr="DSC00188.JPG"/>
          <p:cNvPicPr>
            <a:picLocks noChangeAspect="1"/>
          </p:cNvPicPr>
          <p:nvPr/>
        </p:nvPicPr>
        <p:blipFill>
          <a:blip r:embed="rId7"/>
          <a:srcRect l="19238" t="50000" r="42969" b="16016"/>
          <a:stretch>
            <a:fillRect/>
          </a:stretch>
        </p:blipFill>
        <p:spPr>
          <a:xfrm>
            <a:off x="5929322" y="4357694"/>
            <a:ext cx="2071702" cy="1397194"/>
          </a:xfrm>
          <a:prstGeom prst="roundRect">
            <a:avLst/>
          </a:prstGeom>
        </p:spPr>
      </p:pic>
      <p:pic>
        <p:nvPicPr>
          <p:cNvPr id="29" name="Obrázek 28" descr="DSC00211.JPG"/>
          <p:cNvPicPr>
            <a:picLocks noChangeAspect="1"/>
          </p:cNvPicPr>
          <p:nvPr/>
        </p:nvPicPr>
        <p:blipFill>
          <a:blip r:embed="rId8" cstate="print"/>
          <a:srcRect l="28125" t="31250" r="28905" b="12500"/>
          <a:stretch>
            <a:fillRect/>
          </a:stretch>
        </p:blipFill>
        <p:spPr>
          <a:xfrm>
            <a:off x="4143372" y="4286256"/>
            <a:ext cx="1527980" cy="1500198"/>
          </a:xfrm>
          <a:prstGeom prst="roundRect">
            <a:avLst/>
          </a:prstGeom>
        </p:spPr>
      </p:pic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8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Vodorovný svitek 5"/>
          <p:cNvSpPr/>
          <p:nvPr/>
        </p:nvSpPr>
        <p:spPr>
          <a:xfrm>
            <a:off x="714348" y="214290"/>
            <a:ext cx="7786742" cy="6143668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Vlaštovka patří mezi tažné ptáky.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Má štíhlé tělo, špičatá křídla, krátké nožky a vidlicovitý ocas.  Její potravou jsou hlavně mouchy a podobný hmyz, který chytá při svém rychlém letu.   Bydlí často  ve stájích či chlévech. Hnízdo si lepí ve tvaru misky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z bláta smíšeného se 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slinami a ze stébel.</a:t>
            </a:r>
          </a:p>
        </p:txBody>
      </p:sp>
      <p:pic>
        <p:nvPicPr>
          <p:cNvPr id="15" name="Obrázek 14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7950" y="3714752"/>
            <a:ext cx="1990051" cy="2571768"/>
          </a:xfrm>
          <a:prstGeom prst="rect">
            <a:avLst/>
          </a:prstGeom>
        </p:spPr>
      </p:pic>
      <p:sp>
        <p:nvSpPr>
          <p:cNvPr id="17" name="Zaoblený obdélník 16"/>
          <p:cNvSpPr/>
          <p:nvPr/>
        </p:nvSpPr>
        <p:spPr>
          <a:xfrm>
            <a:off x="1142976" y="357166"/>
            <a:ext cx="642942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Podtrhni v textu podstatná jména.</a:t>
            </a:r>
            <a:endParaRPr lang="cs-CZ" sz="2800" b="1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3768" y="214290"/>
            <a:ext cx="1746813" cy="2257428"/>
          </a:xfrm>
          <a:prstGeom prst="rect">
            <a:avLst/>
          </a:prstGeom>
        </p:spPr>
      </p:pic>
      <p:sp>
        <p:nvSpPr>
          <p:cNvPr id="7" name="Nadpis 7"/>
          <p:cNvSpPr txBox="1">
            <a:spLocks/>
          </p:cNvSpPr>
          <p:nvPr/>
        </p:nvSpPr>
        <p:spPr>
          <a:xfrm>
            <a:off x="571472" y="285728"/>
            <a:ext cx="5286412" cy="2214578"/>
          </a:xfrm>
          <a:prstGeom prst="cloudCallout">
            <a:avLst>
              <a:gd name="adj1" fmla="val 73742"/>
              <a:gd name="adj2" fmla="val -1674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Škrtni jedno písmeno </a:t>
            </a: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 těchto podstatných jménech  a najdi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moje ukryté zvířecí  kamarády.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785786" y="2643182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POSEL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357554" y="2571744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KUTNA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86446" y="3000372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HRAD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000232" y="3643314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OVOCE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4286248" y="3857628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STOJKA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785786" y="4714884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VLAK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2857488" y="4929198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PLES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6643702" y="4143380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KOŠTĚ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214942" y="5072074"/>
            <a:ext cx="1928826" cy="1000132"/>
          </a:xfrm>
          <a:prstGeom prst="ellipse">
            <a:avLst/>
          </a:prstGeom>
          <a:solidFill>
            <a:srgbClr val="F616D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LAVICE</a:t>
            </a: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MC900192205.W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6" y="3786190"/>
            <a:ext cx="1746813" cy="2257428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786182" y="642918"/>
            <a:ext cx="5143536" cy="1857388"/>
          </a:xfrm>
          <a:prstGeom prst="cloudCallout">
            <a:avLst>
              <a:gd name="adj1" fmla="val 11694"/>
              <a:gd name="adj2" fmla="val 139435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Pokus se složit co nejvíce podstatných jmen.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928662" y="1428736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857224" y="2571744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2357422" y="2000240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magnetický disk 6"/>
          <p:cNvSpPr/>
          <p:nvPr/>
        </p:nvSpPr>
        <p:spPr>
          <a:xfrm>
            <a:off x="2357422" y="928670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Vývojový diagram: magnetický disk 7"/>
          <p:cNvSpPr/>
          <p:nvPr/>
        </p:nvSpPr>
        <p:spPr>
          <a:xfrm>
            <a:off x="3571868" y="2571744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Vývojový diagram: magnetický disk 8"/>
          <p:cNvSpPr/>
          <p:nvPr/>
        </p:nvSpPr>
        <p:spPr>
          <a:xfrm>
            <a:off x="2285984" y="3214686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Vývojový diagram: magnetický disk 9"/>
          <p:cNvSpPr/>
          <p:nvPr/>
        </p:nvSpPr>
        <p:spPr>
          <a:xfrm>
            <a:off x="857224" y="3786190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Vývojový diagram: magnetický disk 15"/>
          <p:cNvSpPr/>
          <p:nvPr/>
        </p:nvSpPr>
        <p:spPr>
          <a:xfrm>
            <a:off x="1285852" y="500042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Vývojový diagram: magnetický disk 16"/>
          <p:cNvSpPr/>
          <p:nvPr/>
        </p:nvSpPr>
        <p:spPr>
          <a:xfrm>
            <a:off x="2285984" y="4143380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Vývojový diagram: magnetický disk 17"/>
          <p:cNvSpPr/>
          <p:nvPr/>
        </p:nvSpPr>
        <p:spPr>
          <a:xfrm>
            <a:off x="785786" y="4929198"/>
            <a:ext cx="1071570" cy="785818"/>
          </a:xfrm>
          <a:prstGeom prst="flowChartMagneticDisk">
            <a:avLst/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E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PODSTATNÁ  JMÉNA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endParaRPr lang="cs-CZ" b="1" dirty="0" smtClean="0"/>
          </a:p>
          <a:p>
            <a:r>
              <a:rPr lang="cs-CZ" b="1" dirty="0" smtClean="0"/>
              <a:t>Podstatná jména jsou názvy osob, zvířat, věcí, dějů a vlastností. </a:t>
            </a:r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Složená podstatná jména: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pel, pes, pas, ples, park, píle, prales, plesk, prase</a:t>
            </a:r>
          </a:p>
          <a:p>
            <a:r>
              <a:rPr lang="cs-CZ" dirty="0" smtClean="0"/>
              <a:t>mrak, mír, mísa, Míla, Marek</a:t>
            </a:r>
          </a:p>
          <a:p>
            <a:r>
              <a:rPr lang="cs-CZ" dirty="0" smtClean="0"/>
              <a:t>klam, Karel, krab, kel, kabel</a:t>
            </a:r>
          </a:p>
          <a:p>
            <a:r>
              <a:rPr lang="cs-CZ" dirty="0" smtClean="0"/>
              <a:t>bar, balík, blesk</a:t>
            </a:r>
          </a:p>
          <a:p>
            <a:r>
              <a:rPr lang="cs-CZ" dirty="0" smtClean="0"/>
              <a:t>les, Labe, lebka, lípa, lem, lak</a:t>
            </a:r>
            <a:r>
              <a:rPr lang="cs-CZ" smtClean="0"/>
              <a:t>, lesk</a:t>
            </a:r>
            <a:endParaRPr lang="cs-CZ" dirty="0" smtClean="0"/>
          </a:p>
          <a:p>
            <a:r>
              <a:rPr lang="cs-CZ" dirty="0" smtClean="0"/>
              <a:t>síla, srab, sklep</a:t>
            </a:r>
          </a:p>
          <a:p>
            <a:r>
              <a:rPr lang="cs-CZ" dirty="0" smtClean="0"/>
              <a:t>Ela</a:t>
            </a:r>
          </a:p>
          <a:p>
            <a:r>
              <a:rPr lang="cs-CZ" dirty="0" smtClean="0"/>
              <a:t>Rak, Rek</a:t>
            </a:r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Obrazový materiál čerpaný  z otevřené galerie na www - 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/>
              <a:t>  (Liška – MC900192205.WMF)</a:t>
            </a:r>
          </a:p>
          <a:p>
            <a:r>
              <a:rPr lang="cs-CZ" smtClean="0"/>
              <a:t>Vlastní </a:t>
            </a:r>
            <a:r>
              <a:rPr lang="cs-CZ" dirty="0" smtClean="0"/>
              <a:t>fotografie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chimes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885</TotalTime>
  <Words>330</Words>
  <Application>Microsoft Office PowerPoint</Application>
  <PresentationFormat>Předvádění na obrazovce (4:3)</PresentationFormat>
  <Paragraphs>73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PODSTATNÁ  JMÉNA</vt:lpstr>
      <vt:lpstr>Snímek 3</vt:lpstr>
      <vt:lpstr>Nezapomněli jste?</vt:lpstr>
      <vt:lpstr>Snímek 5</vt:lpstr>
      <vt:lpstr>Snímek 6</vt:lpstr>
      <vt:lpstr>Snímek 7</vt:lpstr>
      <vt:lpstr>PODSTATNÁ  JMÉNA</vt:lpstr>
      <vt:lpstr>Složená podstatná jména: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27</cp:revision>
  <dcterms:created xsi:type="dcterms:W3CDTF">2011-07-24T08:19:55Z</dcterms:created>
  <dcterms:modified xsi:type="dcterms:W3CDTF">2012-01-25T20:10:58Z</dcterms:modified>
</cp:coreProperties>
</file>