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Override5.xml" ContentType="application/vnd.openxmlformats-officedocument.themeOverrid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8" r:id="rId6"/>
    <p:sldId id="26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BD00A6A8-FDB8-48D2-90B3-22A2C7A76BEC}" type="datetimeFigureOut">
              <a:rPr lang="cs-CZ" smtClean="0"/>
              <a:pPr/>
              <a:t>2.12.2011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A65AEB7-7A6A-406E-BE2D-CA6769BBB31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Relationship Id="rId4" Type="http://schemas.openxmlformats.org/officeDocument/2006/relationships/slide" Target="slide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2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Smyslové orgány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pPr algn="l"/>
            <a:r>
              <a:rPr lang="cs-CZ" dirty="0" smtClean="0"/>
              <a:t>Funkce = zjišťovat informace z vnitřního a vnějšího </a:t>
            </a:r>
            <a:r>
              <a:rPr lang="cs-CZ" smtClean="0"/>
              <a:t>prostředí organismu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Smyslové orgány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sz="half" idx="1"/>
          </p:nvPr>
        </p:nvSpPr>
        <p:spPr>
          <a:xfrm>
            <a:off x="467544" y="908720"/>
            <a:ext cx="8280920" cy="252028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Zrak - </a:t>
            </a:r>
            <a:r>
              <a:rPr lang="cs-CZ" dirty="0" smtClean="0">
                <a:hlinkClick r:id="rId3" action="ppaction://hlinksldjump"/>
              </a:rPr>
              <a:t>oko</a:t>
            </a:r>
            <a:endParaRPr lang="cs-CZ" dirty="0" smtClean="0"/>
          </a:p>
          <a:p>
            <a:r>
              <a:rPr lang="cs-CZ" dirty="0" smtClean="0"/>
              <a:t>Sluch - </a:t>
            </a:r>
            <a:r>
              <a:rPr lang="cs-CZ" dirty="0" smtClean="0">
                <a:hlinkClick r:id="rId4" action="ppaction://hlinksldjump"/>
              </a:rPr>
              <a:t>ucho</a:t>
            </a:r>
            <a:endParaRPr lang="cs-CZ" dirty="0" smtClean="0"/>
          </a:p>
          <a:p>
            <a:r>
              <a:rPr lang="cs-CZ" dirty="0" smtClean="0"/>
              <a:t>Hmat – hmatová tělíska</a:t>
            </a:r>
          </a:p>
          <a:p>
            <a:r>
              <a:rPr lang="cs-CZ" dirty="0" smtClean="0"/>
              <a:t>Čich – nos = nosní dutina + vedlejší dutiny nosní </a:t>
            </a:r>
          </a:p>
          <a:p>
            <a:r>
              <a:rPr lang="cs-CZ" dirty="0" smtClean="0"/>
              <a:t>Chuť – jazyk (dutina ústní)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9552" y="3356991"/>
            <a:ext cx="8147248" cy="2997933"/>
          </a:xfrm>
        </p:spPr>
        <p:txBody>
          <a:bodyPr>
            <a:normAutofit fontScale="92500" lnSpcReduction="20000"/>
          </a:bodyPr>
          <a:lstStyle/>
          <a:p>
            <a:pPr algn="ctr">
              <a:buNone/>
            </a:pPr>
            <a:r>
              <a:rPr lang="cs-CZ" sz="4400" dirty="0" smtClean="0">
                <a:solidFill>
                  <a:schemeClr val="bg2">
                    <a:lumMod val="20000"/>
                    <a:lumOff val="80000"/>
                  </a:schemeClr>
                </a:solidFill>
                <a:latin typeface="+mj-lt"/>
              </a:rPr>
              <a:t>Smyslové buňky</a:t>
            </a:r>
          </a:p>
          <a:p>
            <a:pPr>
              <a:buNone/>
            </a:pPr>
            <a:r>
              <a:rPr lang="cs-CZ" dirty="0" smtClean="0"/>
              <a:t>= rozdělujeme podle toho, odkud přináší informace do CNS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Buňky, které zajišťují smyslové vnímání se nazývají smyslové.</a:t>
            </a:r>
          </a:p>
          <a:p>
            <a:r>
              <a:rPr lang="cs-CZ" b="1" dirty="0" err="1" smtClean="0"/>
              <a:t>Interoreceptory</a:t>
            </a:r>
            <a:r>
              <a:rPr lang="cs-CZ" dirty="0" smtClean="0"/>
              <a:t> – informace ze vnitř organismu</a:t>
            </a:r>
          </a:p>
          <a:p>
            <a:r>
              <a:rPr lang="cs-CZ" b="1" dirty="0" smtClean="0"/>
              <a:t>Exteroreceptory</a:t>
            </a:r>
            <a:r>
              <a:rPr lang="cs-CZ" dirty="0" smtClean="0"/>
              <a:t> – informace z vnějšího okolí</a:t>
            </a:r>
          </a:p>
          <a:p>
            <a:r>
              <a:rPr lang="cs-CZ" b="1" dirty="0" smtClean="0"/>
              <a:t>Proprioreceptory </a:t>
            </a:r>
            <a:r>
              <a:rPr lang="cs-CZ" dirty="0" smtClean="0"/>
              <a:t>– informace ze svalů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Stavba oka                </a:t>
            </a:r>
            <a:r>
              <a:rPr lang="cs-CZ" dirty="0" smtClean="0">
                <a:hlinkClick r:id="rId3" action="ppaction://hlinksldjump"/>
              </a:rPr>
              <a:t>zpět</a:t>
            </a:r>
            <a:endParaRPr lang="cs-CZ" dirty="0"/>
          </a:p>
        </p:txBody>
      </p:sp>
      <p:pic>
        <p:nvPicPr>
          <p:cNvPr id="6" name="Zástupný symbol pro obsah 5" descr="C:\Users\lucie.fuskova\AppData\Local\Microsoft\Windows\Temporary Internet Files\Content.Word\smysly1.jpeg"/>
          <p:cNvPicPr>
            <a:picLocks noGrp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" y="1347377"/>
            <a:ext cx="8229600" cy="46823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Důležité pojmy: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343872"/>
          </a:xfrm>
        </p:spPr>
        <p:txBody>
          <a:bodyPr/>
          <a:lstStyle/>
          <a:p>
            <a:r>
              <a:rPr lang="cs-CZ" dirty="0" smtClean="0"/>
              <a:t>Žlutá skvrna = místo nejostřejšího vidění, největší koncentrace světločivných buněk</a:t>
            </a:r>
          </a:p>
          <a:p>
            <a:r>
              <a:rPr lang="cs-CZ" dirty="0" smtClean="0"/>
              <a:t>Slepá skvrna = místo, kde z oka vystupuje zrakový nerv a chybí zde světločivné buňky</a:t>
            </a:r>
          </a:p>
          <a:p>
            <a:r>
              <a:rPr lang="cs-CZ" dirty="0" smtClean="0"/>
              <a:t>Světločivné buňky:</a:t>
            </a:r>
          </a:p>
          <a:p>
            <a:pPr lvl="6">
              <a:buNone/>
            </a:pPr>
            <a:r>
              <a:rPr lang="cs-CZ" dirty="0" smtClean="0"/>
              <a:t>Tyčinky - vidění</a:t>
            </a:r>
          </a:p>
          <a:p>
            <a:pPr lvl="6">
              <a:buNone/>
            </a:pPr>
            <a:r>
              <a:rPr lang="cs-CZ" dirty="0" smtClean="0"/>
              <a:t>Čípky – vidění</a:t>
            </a:r>
          </a:p>
          <a:p>
            <a:pPr algn="ctr"/>
            <a:r>
              <a:rPr lang="cs-CZ" sz="4000" dirty="0" smtClean="0">
                <a:solidFill>
                  <a:schemeClr val="tx2">
                    <a:lumMod val="90000"/>
                  </a:schemeClr>
                </a:solidFill>
                <a:latin typeface="+mj-lt"/>
              </a:rPr>
              <a:t>Akomodace čočky  a vady oka: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5" name="Obrázek 4" descr="C:\Users\lucie.fuskova\AppData\Local\Microsoft\Windows\Temporary Internet Files\Content.Word\smysly1.jpe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4572178"/>
            <a:ext cx="5760720" cy="22858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296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Důležité pojmy – charakteristika útvarů: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67544" y="1484784"/>
            <a:ext cx="8219256" cy="4839816"/>
          </a:xfrm>
        </p:spPr>
        <p:txBody>
          <a:bodyPr/>
          <a:lstStyle/>
          <a:p>
            <a:r>
              <a:rPr lang="cs-CZ" dirty="0" smtClean="0"/>
              <a:t>okohybné svaly – zajišťují pohyb oka</a:t>
            </a:r>
          </a:p>
          <a:p>
            <a:pPr lvl="1"/>
            <a:r>
              <a:rPr lang="cs-CZ" dirty="0" smtClean="0"/>
              <a:t>chybná souhra okohybných svalů =</a:t>
            </a:r>
            <a:r>
              <a:rPr lang="cs-CZ" dirty="0" smtClean="0">
                <a:latin typeface="Tahoma"/>
                <a:ea typeface="Tahoma"/>
                <a:cs typeface="Tahoma"/>
              </a:rPr>
              <a:t>˃ šilhání</a:t>
            </a:r>
          </a:p>
          <a:p>
            <a:pPr lvl="1"/>
            <a:endParaRPr lang="cs-CZ" dirty="0" smtClean="0">
              <a:latin typeface="Tahoma"/>
              <a:ea typeface="Tahoma"/>
              <a:cs typeface="Tahoma"/>
            </a:endParaRPr>
          </a:p>
          <a:p>
            <a:r>
              <a:rPr lang="cs-CZ" dirty="0" smtClean="0">
                <a:ea typeface="Tahoma"/>
                <a:cs typeface="Tahoma"/>
              </a:rPr>
              <a:t>víčka</a:t>
            </a:r>
            <a:r>
              <a:rPr lang="cs-CZ" dirty="0" smtClean="0">
                <a:latin typeface="Tahoma"/>
                <a:ea typeface="Tahoma"/>
                <a:cs typeface="Tahoma"/>
              </a:rPr>
              <a:t> – </a:t>
            </a:r>
            <a:r>
              <a:rPr lang="cs-CZ" dirty="0" smtClean="0">
                <a:ea typeface="Tahoma"/>
                <a:cs typeface="Tahoma"/>
              </a:rPr>
              <a:t>chrání oko před vlivy zvenku</a:t>
            </a:r>
          </a:p>
          <a:p>
            <a:endParaRPr lang="cs-CZ" dirty="0" smtClean="0">
              <a:ea typeface="Tahoma"/>
              <a:cs typeface="Tahoma"/>
            </a:endParaRPr>
          </a:p>
          <a:p>
            <a:r>
              <a:rPr lang="cs-CZ" dirty="0" smtClean="0">
                <a:ea typeface="Tahoma"/>
                <a:cs typeface="Tahoma"/>
              </a:rPr>
              <a:t>řasy – spolu s víčkem chrání oko</a:t>
            </a:r>
          </a:p>
          <a:p>
            <a:endParaRPr lang="cs-CZ" dirty="0" smtClean="0">
              <a:ea typeface="Tahoma"/>
              <a:cs typeface="Tahoma"/>
            </a:endParaRPr>
          </a:p>
          <a:p>
            <a:r>
              <a:rPr lang="cs-CZ" dirty="0" smtClean="0">
                <a:ea typeface="Tahoma"/>
                <a:cs typeface="Tahoma"/>
              </a:rPr>
              <a:t>čočka – zaostřuje obraz</a:t>
            </a:r>
            <a:endParaRPr lang="cs-CZ" dirty="0" smtClean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4807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487888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PAEDDR. ČERNÍK, Vladimír; PROF. RNDR. BIČÍK, CSC., Vítězslav; RNDR. MARTINEC, CSC., Zdeněk. </a:t>
            </a:r>
            <a:r>
              <a:rPr lang="cs-CZ" i="1" dirty="0" smtClean="0"/>
              <a:t>Přírodopis 3 : Biologie člověka se základy etologie a genetiky</a:t>
            </a:r>
            <a:r>
              <a:rPr lang="cs-CZ" dirty="0" smtClean="0"/>
              <a:t>. 1. Praha : SPN - pedagogické nakladatelství, 1998. 80 s. ISBN 80-85937-97-2.</a:t>
            </a:r>
            <a:endParaRPr lang="cs-CZ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MGR. VANEČKOVÁ, Ivana; RNDR. SKÝBOVÁ, Jana; MGR. MARKVARTOVÁ, </a:t>
            </a:r>
            <a:r>
              <a:rPr lang="cs-CZ" dirty="0" err="1" smtClean="0"/>
              <a:t>Drahuše</a:t>
            </a:r>
            <a:r>
              <a:rPr lang="cs-CZ" dirty="0" smtClean="0"/>
              <a:t>; MGR. HEJDA Tomáš. </a:t>
            </a:r>
            <a:r>
              <a:rPr lang="cs-CZ" i="1" dirty="0" smtClean="0"/>
              <a:t>Přírodopis 8 : učebnice pro základní školy a víceletá gymnázia</a:t>
            </a:r>
            <a:r>
              <a:rPr lang="cs-CZ" dirty="0" smtClean="0"/>
              <a:t>. 1. Plzeň 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2006. 128 s. ISBN 80-7238-428-7.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MGR. VALTER, Vít; PAEDR. TRONEČEK, Jiří. </a:t>
            </a:r>
            <a:r>
              <a:rPr lang="cs-CZ" i="1" dirty="0" smtClean="0"/>
              <a:t>Anatomický a fyziologický atlas pro vyučování anatomie a fyziologie v základní škole</a:t>
            </a:r>
            <a:r>
              <a:rPr lang="cs-CZ" dirty="0" smtClean="0"/>
              <a:t>. </a:t>
            </a:r>
            <a:r>
              <a:rPr lang="cs-CZ" dirty="0" err="1" smtClean="0"/>
              <a:t>Chvalčov</a:t>
            </a:r>
            <a:r>
              <a:rPr lang="cs-CZ" dirty="0" smtClean="0"/>
              <a:t> : DTP A Z CHALČOV, [199?]. 80.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DOC. RNDR. MACHOVÁ, CSC., Jitka. </a:t>
            </a:r>
            <a:r>
              <a:rPr lang="cs-CZ" i="1" dirty="0" smtClean="0"/>
              <a:t>Biologie člověka pro učitele</a:t>
            </a:r>
            <a:r>
              <a:rPr lang="cs-CZ" dirty="0" smtClean="0"/>
              <a:t>. Praha : Univerzita Karlova v Praze, 2008. 269 s. ISBN 978-80-7184-867-7.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3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4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ppt/theme/themeOverride5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E2D7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</TotalTime>
  <Words>205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Smyslové orgány</vt:lpstr>
      <vt:lpstr>Smyslové orgány</vt:lpstr>
      <vt:lpstr>Stavba oka                zpět</vt:lpstr>
      <vt:lpstr>Důležité pojmy:</vt:lpstr>
      <vt:lpstr>Důležité pojmy – charakteristika útvarů: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Smyslové orgány</dc:title>
  <dc:creator>lucie.fuskova</dc:creator>
  <cp:lastModifiedBy>lucie.fuskova</cp:lastModifiedBy>
  <cp:revision>14</cp:revision>
  <dcterms:created xsi:type="dcterms:W3CDTF">2011-02-06T16:16:12Z</dcterms:created>
  <dcterms:modified xsi:type="dcterms:W3CDTF">2011-12-02T20:47:07Z</dcterms:modified>
</cp:coreProperties>
</file>