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73" autoAdjust="0"/>
  </p:normalViewPr>
  <p:slideViewPr>
    <p:cSldViewPr showGuides="1">
      <p:cViewPr>
        <p:scale>
          <a:sx n="70" d="100"/>
          <a:sy n="70" d="100"/>
        </p:scale>
        <p:origin x="-1098" y="144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501" cy="53410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9053" y="0"/>
            <a:ext cx="3280501" cy="53410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658"/>
            <a:ext cx="3280501" cy="53410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9053" y="10157658"/>
            <a:ext cx="3280501" cy="53410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6AD7479-380D-4619-A6B5-BD4CBFD51E41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4621046E-2E8F-4C5B-9E17-B8FD8D35F7F6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651" y="2347914"/>
            <a:ext cx="8569327" cy="16208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883" y="4283077"/>
            <a:ext cx="7056433" cy="193199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1A9C29-485B-422B-892D-A903F315A2B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68888F-4332-455D-902C-C10BDEC03A3B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96927" y="4857749"/>
            <a:ext cx="8567735" cy="1501773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96927" y="3203572"/>
            <a:ext cx="8567735" cy="165417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D8C427-95A1-4929-A16C-726D9C3F6B9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9895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9895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C9983F-1DDC-4523-AFE8-DAA56F3A5FA9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821" y="303215"/>
            <a:ext cx="9072567" cy="125889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4821" y="1692270"/>
            <a:ext cx="4452935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04821" y="2397127"/>
            <a:ext cx="4452935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21270" y="1692270"/>
            <a:ext cx="4456108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21270" y="2397127"/>
            <a:ext cx="4456108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EF93E4-8043-4DF4-86A5-B44D7BD8E3B0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3E5B09-FD73-453A-97FE-5078BDA5698C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303570-DD5F-45B1-B2BB-2048A4568CD4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821" y="301623"/>
            <a:ext cx="3316291" cy="1279529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3941758" y="301623"/>
            <a:ext cx="5635620" cy="645160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504821" y="1581153"/>
            <a:ext cx="3316291" cy="517207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DE8FFF-5AE3-45A9-85EB-27DAC23310DF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976439" y="5291139"/>
            <a:ext cx="6048371" cy="625477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1976439" y="674690"/>
            <a:ext cx="6048371" cy="453707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976439" y="5916616"/>
            <a:ext cx="6048371" cy="887416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B3EC8-DFA2-481C-9171-BDF9942B4D7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B0DFC3-DA65-4DAC-8ADE-64B2BDA29AE2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645635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645635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F86936-1AA8-4AA9-8FC7-44034C65B479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98924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/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95534A4-51EB-4924-A1A8-1BC7B32795D4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Arial" pitchFamily="18"/>
          <a:cs typeface="Tahoma" pitchFamily="2"/>
        </a:defRPr>
      </a:lvl1pPr>
    </p:titleStyle>
    <p:bodyStyle>
      <a:lvl1pPr marL="431999" marR="0" lvl="0" indent="-323999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Lucida Sans Unicode" pitchFamily="2"/>
          <a:cs typeface="Tahoma" pitchFamily="2"/>
        </a:defRPr>
      </a:lvl1pPr>
      <a:lvl2pPr marL="863998" marR="0" lvl="1" indent="-287999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75000"/>
        <a:buFont typeface="StarSymbol"/>
        <a:buChar char="–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Lucida Sans Unicode" pitchFamily="2"/>
          <a:cs typeface="Tahoma" pitchFamily="2"/>
        </a:defRPr>
      </a:lvl2pPr>
      <a:lvl3pPr marL="1295997" marR="0" lvl="2" indent="-215999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45000"/>
        <a:buFont typeface="StarSymbol"/>
        <a:buChar char="●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Lucida Sans Unicode" pitchFamily="2"/>
          <a:cs typeface="Tahoma" pitchFamily="2"/>
        </a:defRPr>
      </a:lvl3pPr>
      <a:lvl4pPr marL="1727996" marR="0" lvl="3" indent="-215999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Lucida Sans Unicode" pitchFamily="2"/>
          <a:cs typeface="Tahoma" pitchFamily="2"/>
        </a:defRPr>
      </a:lvl4pPr>
      <a:lvl5pPr marL="2159995" marR="0" lvl="4" indent="-215999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Lucida Sans Unicode" pitchFamily="2"/>
          <a:cs typeface="Tahoma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9406" t="23422" r="56834" b="10626"/>
          <a:stretch>
            <a:fillRect/>
          </a:stretch>
        </p:blipFill>
        <p:spPr bwMode="auto">
          <a:xfrm>
            <a:off x="2159992" y="611485"/>
            <a:ext cx="5760640" cy="632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55936" y="2627709"/>
            <a:ext cx="6770519" cy="2037374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400" b="1" i="0" u="none" strike="noStrike" kern="1200" cap="none" spc="0" baseline="0" dirty="0">
                <a:solidFill>
                  <a:srgbClr val="A6A6A6"/>
                </a:solidFill>
                <a:effectLst>
                  <a:outerShdw dist="17962" dir="2700000">
                    <a:srgbClr val="000000"/>
                  </a:outerShdw>
                </a:effectLst>
                <a:uFillTx/>
                <a:latin typeface="Arial" pitchFamily="18"/>
                <a:ea typeface="Lucida Sans Unicode" pitchFamily="2"/>
                <a:cs typeface="Tahoma" pitchFamily="2"/>
              </a:rPr>
              <a:t>2. světová válka – I. fáze</a:t>
            </a:r>
          </a:p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4400" b="1" i="0" u="none" strike="noStrike" kern="1200" cap="none" spc="0" baseline="0" dirty="0">
              <a:solidFill>
                <a:srgbClr val="A6A6A6"/>
              </a:solidFill>
              <a:effectLst>
                <a:outerShdw dist="17962" dir="2700000">
                  <a:srgbClr val="000000"/>
                </a:outerShdw>
              </a:effectLst>
              <a:uFillTx/>
              <a:latin typeface="Arial" pitchFamily="18"/>
              <a:ea typeface="Lucida Sans Unicode" pitchFamily="2"/>
              <a:cs typeface="Tahoma" pitchFamily="2"/>
            </a:endParaRPr>
          </a:p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400" b="1" i="0" u="none" strike="noStrike" kern="1200" cap="none" spc="0" baseline="0" dirty="0">
                <a:solidFill>
                  <a:srgbClr val="A6A6A6"/>
                </a:solidFill>
                <a:effectLst>
                  <a:outerShdw dist="17962" dir="2700000">
                    <a:srgbClr val="000000"/>
                  </a:outerShdw>
                </a:effectLst>
                <a:uFillTx/>
                <a:latin typeface="Arial" pitchFamily="18"/>
                <a:ea typeface="Lucida Sans Unicode" pitchFamily="2"/>
                <a:cs typeface="Tahoma" pitchFamily="2"/>
              </a:rPr>
              <a:t>1939 - 1941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39721" y="546116"/>
            <a:ext cx="1772399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Evropa 1939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439997" y="1259997"/>
            <a:ext cx="7380003" cy="5317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1842" y="698757"/>
            <a:ext cx="8947239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31.8. 1939 – Gestapo finguje útok polských jednotek na německý vysílač v Gliwicích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380003" y="4679999"/>
            <a:ext cx="356" cy="346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506" y="1259997"/>
            <a:ext cx="1612980" cy="21506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2808067" y="1799996"/>
            <a:ext cx="6610974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1.9. 1939 – zahájena „protiakce Německa“ - útok na Polsko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64049" y="1259997"/>
            <a:ext cx="6847868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 odvysílána zpráva o připravovaném útoku Polska na Německo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2448024" y="2240374"/>
            <a:ext cx="6811217" cy="469650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/>
          <p:cNvSpPr txBox="1"/>
          <p:nvPr/>
        </p:nvSpPr>
        <p:spPr>
          <a:xfrm>
            <a:off x="6192435" y="7033317"/>
            <a:ext cx="3060643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 SSSR útočí z východu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9999" y="553321"/>
            <a:ext cx="2638802" cy="62179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1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Katyňský masakr </a:t>
            </a: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(1940)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9999" y="1079997"/>
            <a:ext cx="8424723" cy="62179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 v Katyňském lese povražděno 22.000 civilních i válečných polských zajatců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 hlavně důstojníci a příslušníci inteligence</a:t>
            </a:r>
          </a:p>
        </p:txBody>
      </p:sp>
      <p:pic>
        <p:nvPicPr>
          <p:cNvPr id="9" name="Obrázek 8" descr="445px-Katyn_Massacre_-_Mass_Grav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7824" y="1907629"/>
            <a:ext cx="3958637" cy="5328592"/>
          </a:xfrm>
          <a:prstGeom prst="rect">
            <a:avLst/>
          </a:prstGeom>
        </p:spPr>
      </p:pic>
      <p:pic>
        <p:nvPicPr>
          <p:cNvPr id="10" name="Obrázek 9" descr="468px-Katyn_massacre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2320" y="1875195"/>
            <a:ext cx="4176464" cy="5354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5815" y="373322"/>
            <a:ext cx="7574587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Po rychlém pádu Polska – západní mocnosti vyhlašují Německu válku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1797" y="6659995"/>
            <a:ext cx="9108201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tzv. Podivná válka (Sitzkrieg – válka v sedě) – místo aktivních bojů, pasivní vyčkávání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439997" y="899998"/>
            <a:ext cx="7200003" cy="5219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439997" y="899998"/>
            <a:ext cx="7200003" cy="52199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079997" y="373322"/>
            <a:ext cx="6408581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1940 – Hitlerova taktika bleskové války opět slaví úspěch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890" y="6516142"/>
            <a:ext cx="9864848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Hitler obsazuje Dánsko, Norsko a přes Holandsko, Lucembursko a Belgii se dostává do Francie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223887" y="6948187"/>
            <a:ext cx="2773082" cy="29448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1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400" b="1" i="0" u="none" strike="noStrike" kern="1200" cap="none" spc="0" baseline="0">
                <a:solidFill>
                  <a:srgbClr val="A6A6A6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A co slavná Maginotova Linie?</a:t>
            </a:r>
          </a:p>
        </p:txBody>
      </p:sp>
      <p:sp>
        <p:nvSpPr>
          <p:cNvPr id="6" name="Volný tvar 5"/>
          <p:cNvSpPr/>
          <p:nvPr/>
        </p:nvSpPr>
        <p:spPr>
          <a:xfrm>
            <a:off x="4470117" y="3390842"/>
            <a:ext cx="209159" cy="342717"/>
          </a:xfrm>
          <a:custGeom>
            <a:avLst/>
            <a:gdLst>
              <a:gd name="f0" fmla="val w"/>
              <a:gd name="f1" fmla="val h"/>
              <a:gd name="f2" fmla="val 0"/>
              <a:gd name="f3" fmla="val 582"/>
              <a:gd name="f4" fmla="val 953"/>
              <a:gd name="f5" fmla="val 556"/>
              <a:gd name="f6" fmla="val 46"/>
              <a:gd name="f7" fmla="val 733"/>
              <a:gd name="f8" fmla="val 602"/>
              <a:gd name="f9" fmla="val 448"/>
              <a:gd name="f10" fmla="val 918"/>
              <a:gd name="f11" fmla="*/ f0 1 582"/>
              <a:gd name="f12" fmla="*/ f1 1 953"/>
              <a:gd name="f13" fmla="val f2"/>
              <a:gd name="f14" fmla="val f3"/>
              <a:gd name="f15" fmla="val f4"/>
              <a:gd name="f16" fmla="+- f15 0 f13"/>
              <a:gd name="f17" fmla="+- f14 0 f13"/>
              <a:gd name="f18" fmla="*/ f17 1 582"/>
              <a:gd name="f19" fmla="*/ f16 1 953"/>
              <a:gd name="f20" fmla="*/ f13 1 f18"/>
              <a:gd name="f21" fmla="*/ f14 1 f18"/>
              <a:gd name="f22" fmla="*/ f13 1 f19"/>
              <a:gd name="f23" fmla="*/ f15 1 f19"/>
              <a:gd name="f24" fmla="*/ f20 f11 1"/>
              <a:gd name="f25" fmla="*/ f21 f11 1"/>
              <a:gd name="f26" fmla="*/ f23 f12 1"/>
              <a:gd name="f27" fmla="*/ f22 f1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4" t="f27" r="f25" b="f26"/>
            <a:pathLst>
              <a:path w="582" h="953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lnTo>
                  <a:pt x="f9" y="f4"/>
                </a:lnTo>
              </a:path>
            </a:pathLst>
          </a:custGeom>
          <a:noFill/>
          <a:ln w="71999">
            <a:solidFill>
              <a:srgbClr val="FF3333"/>
            </a:solidFill>
            <a:prstDash val="solid"/>
          </a:ln>
        </p:spPr>
        <p:txBody>
          <a:bodyPr vert="horz" wrap="square" lIns="126004" tIns="80997" rIns="126004" bIns="80997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20229" y="6948187"/>
            <a:ext cx="3350517" cy="29448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1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400" b="1" i="0" u="none" strike="noStrike" kern="1200" cap="none" spc="0" baseline="0">
                <a:solidFill>
                  <a:srgbClr val="A6A6A6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Německá armáda ji jednoduše obešla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9997" y="553321"/>
            <a:ext cx="6840635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 britští a francouzští vojáci evakuováni narychlo z Dunkerque</a:t>
            </a:r>
          </a:p>
        </p:txBody>
      </p:sp>
      <p:pic>
        <p:nvPicPr>
          <p:cNvPr id="7" name="Obrázek 6" descr="511px-British_prisoners_at_Dunkerque,_Fran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792" y="1403573"/>
            <a:ext cx="4545760" cy="5328592"/>
          </a:xfrm>
          <a:prstGeom prst="rect">
            <a:avLst/>
          </a:prstGeom>
        </p:spPr>
      </p:pic>
      <p:pic>
        <p:nvPicPr>
          <p:cNvPr id="8" name="Obrázek 7" descr="French_troop_rescue_shi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4328" y="2843733"/>
            <a:ext cx="4681053" cy="31207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76598" y="539998"/>
            <a:ext cx="3947693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Červen 1940 – obsazena Paříž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184328" y="3347789"/>
            <a:ext cx="6618939" cy="621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 dirty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O několik dní později podepsáno </a:t>
            </a:r>
            <a:endParaRPr lang="cs-CZ" sz="1800" b="0" i="0" u="none" strike="noStrike" kern="1200" cap="none" spc="0" baseline="0" dirty="0" smtClean="0">
              <a:solidFill>
                <a:srgbClr val="D9D9D9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 dirty="0" smtClean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příměří </a:t>
            </a:r>
            <a:r>
              <a:rPr lang="cs-CZ" sz="1800" b="0" i="0" u="none" strike="noStrike" kern="1200" cap="none" spc="0" baseline="0" dirty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v </a:t>
            </a:r>
            <a:r>
              <a:rPr lang="cs-CZ" sz="1800" b="0" i="0" u="none" strike="noStrike" kern="1200" cap="none" spc="0" baseline="0" dirty="0" err="1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Compiegne</a:t>
            </a:r>
            <a:endParaRPr lang="cs-CZ" sz="1800" b="0" i="0" u="none" strike="noStrike" kern="1200" cap="none" spc="0" baseline="0" dirty="0">
              <a:solidFill>
                <a:srgbClr val="D9D9D9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pic>
        <p:nvPicPr>
          <p:cNvPr id="9" name="Obrázek 8" descr="743px-Weeping_Parisian_from_NARA_Ww2-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6336" y="323453"/>
            <a:ext cx="3456563" cy="2791302"/>
          </a:xfrm>
          <a:prstGeom prst="rect">
            <a:avLst/>
          </a:prstGeom>
        </p:spPr>
      </p:pic>
      <p:pic>
        <p:nvPicPr>
          <p:cNvPr id="10" name="Obrázek 9" descr="442px-Bundesarchiv_Bild_101I-126-0347-09A,_Paris,_Deutsche_Truppen_am_Arc_de_Triomph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824" y="1043533"/>
            <a:ext cx="4170624" cy="5652045"/>
          </a:xfrm>
          <a:prstGeom prst="rect">
            <a:avLst/>
          </a:prstGeom>
        </p:spPr>
      </p:pic>
      <p:pic>
        <p:nvPicPr>
          <p:cNvPr id="11" name="Obrázek 10" descr="Bundesarchiv_Bild_146-1982-089-18,_Waffenstillstand_von_Compiègne,_Unterhändl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56336" y="4139877"/>
            <a:ext cx="4607178" cy="30637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439997" y="1259997"/>
            <a:ext cx="7061042" cy="52199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079997" y="539998"/>
            <a:ext cx="7634517" cy="62179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Francie rozdělena na dvě části – sever pod přímou kontrolou Německa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                                                  – jih „svobodný“ - loutková vláda ve Vichy</a:t>
            </a:r>
          </a:p>
        </p:txBody>
      </p:sp>
      <p:sp>
        <p:nvSpPr>
          <p:cNvPr id="4" name="Volný tvar 3"/>
          <p:cNvSpPr/>
          <p:nvPr/>
        </p:nvSpPr>
        <p:spPr>
          <a:xfrm>
            <a:off x="3420002" y="4320000"/>
            <a:ext cx="359999" cy="179999"/>
          </a:xfrm>
          <a:custGeom>
            <a:avLst>
              <a:gd name="f0" fmla="val 16200"/>
              <a:gd name="f1" fmla="val 5400"/>
            </a:avLst>
            <a:gdLst>
              <a:gd name="f2" fmla="val w"/>
              <a:gd name="f3" fmla="val h"/>
              <a:gd name="f4" fmla="val 0"/>
              <a:gd name="f5" fmla="val 21600"/>
              <a:gd name="f6" fmla="val 10800"/>
              <a:gd name="f7" fmla="*/ f2 1 21600"/>
              <a:gd name="f8" fmla="*/ f3 1 21600"/>
              <a:gd name="f9" fmla="val f4"/>
              <a:gd name="f10" fmla="val f5"/>
              <a:gd name="f11" fmla="pin 0 f0 21600"/>
              <a:gd name="f12" fmla="pin 0 f1 10800"/>
              <a:gd name="f13" fmla="+- f10 0 f9"/>
              <a:gd name="f14" fmla="val f11"/>
              <a:gd name="f15" fmla="val f12"/>
              <a:gd name="f16" fmla="*/ f11 f7 1"/>
              <a:gd name="f17" fmla="*/ f12 f8 1"/>
              <a:gd name="f18" fmla="*/ f13 1 21600"/>
              <a:gd name="f19" fmla="+- 21600 0 f15"/>
              <a:gd name="f20" fmla="+- 21600 0 f14"/>
              <a:gd name="f21" fmla="*/ f15 f8 1"/>
              <a:gd name="f22" fmla="*/ 0 f18 1"/>
              <a:gd name="f23" fmla="*/ f20 f15 1"/>
              <a:gd name="f24" fmla="*/ f19 f8 1"/>
              <a:gd name="f25" fmla="*/ f23 1 10800"/>
              <a:gd name="f26" fmla="*/ f22 1 f18"/>
              <a:gd name="f27" fmla="+- f14 f25 0"/>
              <a:gd name="f28" fmla="*/ f26 f7 1"/>
              <a:gd name="f29" fmla="*/ f27 f7 1"/>
            </a:gdLst>
            <a:ahLst>
              <a:ahXY gdRefX="f0" minX="f4" maxX="f5" gdRefY="f1" minY="f4" maxY="f6">
                <a:pos x="f16" y="f1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8" t="f21" r="f29" b="f24"/>
            <a:pathLst>
              <a:path w="21600" h="21600">
                <a:moveTo>
                  <a:pt x="f4" y="f15"/>
                </a:moveTo>
                <a:lnTo>
                  <a:pt x="f14" y="f15"/>
                </a:lnTo>
                <a:lnTo>
                  <a:pt x="f14" y="f4"/>
                </a:lnTo>
                <a:lnTo>
                  <a:pt x="f5" y="f6"/>
                </a:lnTo>
                <a:lnTo>
                  <a:pt x="f14" y="f5"/>
                </a:lnTo>
                <a:lnTo>
                  <a:pt x="f14" y="f19"/>
                </a:lnTo>
                <a:lnTo>
                  <a:pt x="f4" y="f19"/>
                </a:lnTo>
                <a:close/>
              </a:path>
            </a:pathLst>
          </a:custGeom>
          <a:solidFill>
            <a:srgbClr val="99CCFF"/>
          </a:solidFill>
          <a:ln w="0">
            <a:solidFill>
              <a:srgbClr val="000000"/>
            </a:solidFill>
            <a:prstDash val="solid"/>
          </a:ln>
        </p:spPr>
        <p:txBody>
          <a:bodyPr vert="horz" wrap="square" lIns="90004" tIns="44997" rIns="90004" bIns="44997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3806" y="6876178"/>
            <a:ext cx="8297850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Po zajištění situace na jihu Evropy zůstává Německu jediný nepřítel v Evropě - </a:t>
            </a: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-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568705" y="6876178"/>
            <a:ext cx="1206121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Británie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3362" y="373322"/>
            <a:ext cx="1759680" cy="29448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1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400" b="1" i="0" u="none" strike="noStrike" kern="1200" cap="none" spc="0" baseline="0">
                <a:solidFill>
                  <a:srgbClr val="A6A6A6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Jak zničit Británii?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79997" y="719998"/>
            <a:ext cx="2808186" cy="297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1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400" b="1" i="0" u="none" strike="noStrike" kern="1200" cap="none" spc="0" baseline="0">
                <a:solidFill>
                  <a:srgbClr val="A6A6A6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Invazí – nutno se vylodit</a:t>
            </a:r>
            <a:r>
              <a:rPr lang="cs-CZ" sz="1400" b="1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09037" y="1259997"/>
            <a:ext cx="5683398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1940 – letecká bitva o ovládnutí kanálu La Manche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242002" y="2353318"/>
            <a:ext cx="1206020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Luftwaffe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579997" y="2353318"/>
            <a:ext cx="2628662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RAF (Royal Air Force)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1880" y="3059757"/>
            <a:ext cx="3240002" cy="32400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/>
          <p:cNvSpPr txBox="1"/>
          <p:nvPr/>
        </p:nvSpPr>
        <p:spPr>
          <a:xfrm>
            <a:off x="2700003" y="3240002"/>
            <a:ext cx="719998" cy="346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60003" y="5579997"/>
            <a:ext cx="179999" cy="346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2320" y="2987749"/>
            <a:ext cx="4320000" cy="3002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18440" y="193322"/>
            <a:ext cx="7190228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 dirty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Německé síly – bombardování anglických továren, přístavů a měst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8268" y="768242"/>
            <a:ext cx="3583459" cy="2651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75816" y="3707829"/>
            <a:ext cx="4369679" cy="342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 descr="492px-Croydon_bombing_damage_1915_IWM_HO_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00352" y="1115541"/>
            <a:ext cx="4405834" cy="53640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7864" y="1547589"/>
            <a:ext cx="3124797" cy="384283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4392240" y="2267669"/>
            <a:ext cx="5207398" cy="1926357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1" i="1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1" i="1" u="none" strike="noStrike" kern="1200" cap="none" spc="0" baseline="0" dirty="0">
                <a:solidFill>
                  <a:srgbClr val="C4BD97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„Musíme ubránit náš ostrov, za jakoukoli cenu, musíme bojovat na plážích, musíme bojovat na místech vylodění, musíme bojovat na polích a v ulicích, musíme bojovat na kopcích; jediné, co nemůžeme, je ustoupit.“</a:t>
            </a:r>
          </a:p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1" i="1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1" i="1" u="none" strike="noStrike" kern="1200" cap="none" spc="0" baseline="0" dirty="0">
                <a:solidFill>
                  <a:srgbClr val="C4BD97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                                                                                                                                       </a:t>
            </a:r>
            <a:r>
              <a:rPr lang="cs-CZ" sz="1800" b="1" i="0" u="none" strike="noStrike" kern="1200" cap="none" spc="0" baseline="0" dirty="0">
                <a:solidFill>
                  <a:srgbClr val="C4BD97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W. </a:t>
            </a:r>
            <a:r>
              <a:rPr lang="cs-CZ" sz="1800" b="1" i="0" u="none" strike="noStrike" kern="1200" cap="none" spc="0" baseline="0" dirty="0" err="1">
                <a:solidFill>
                  <a:srgbClr val="C4BD97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Churchill</a:t>
            </a:r>
            <a:endParaRPr lang="cs-CZ" sz="1800" b="1" i="0" u="none" strike="noStrike" kern="1200" cap="none" spc="0" baseline="0" dirty="0">
              <a:solidFill>
                <a:srgbClr val="C4BD97"/>
              </a:solidFill>
              <a:uFillTx/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87984" y="6516141"/>
            <a:ext cx="5148382" cy="356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 dirty="0" err="1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Hiter</a:t>
            </a:r>
            <a:r>
              <a:rPr lang="cs-CZ" sz="1800" b="0" i="0" u="none" strike="noStrike" kern="1200" cap="none" spc="0" baseline="0" dirty="0">
                <a:solidFill>
                  <a:srgbClr val="D9D9D9"/>
                </a:solidFill>
                <a:uFillTx/>
                <a:latin typeface="Arial" pitchFamily="18"/>
                <a:ea typeface="Lucida Sans Unicode" pitchFamily="2"/>
                <a:cs typeface="Tahoma" pitchFamily="2"/>
              </a:rPr>
              <a:t> se vzdává myšlenky na invazi do Británie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67904" y="683493"/>
            <a:ext cx="233942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Co si pamatuješ?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39912" y="1331565"/>
            <a:ext cx="3621184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Ve který den začíná II. světová válka?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39912" y="1835621"/>
            <a:ext cx="5342616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Který stát je v tento den napaden německou armádou?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39912" y="2339677"/>
            <a:ext cx="6600653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Jaká událost se stala záminkou k takovému kroku německého velení?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39912" y="2843733"/>
            <a:ext cx="8077211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Se kterým státem měli Němci dohodnutý společný postup a rozdělení vlivu v Pobaltí?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39912" y="3347789"/>
            <a:ext cx="5964903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Kde se odehrál masakr polských důstojníků a kdo jej prováděl?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39912" y="3851845"/>
            <a:ext cx="6745436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Proč se období od září 1939 do jara 1940 nazývá „podivnou válkou“? 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39912" y="4355901"/>
            <a:ext cx="6341480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Které další státy jsou napadeny na jaře 1940 německou armádou?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39912" y="4931965"/>
            <a:ext cx="6797566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Jak vyřešili Němci problém se slavnou francouzskou Maginotovou linií?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39912" y="5508029"/>
            <a:ext cx="5562677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Kde bylo podepsána kapitulace Francie a proč právě tam?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39912" y="6084093"/>
            <a:ext cx="7745710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Jakým způsobem se Angličané ubránili Hitlerovým plánům na vylodění v Británii?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7784" y="756071"/>
            <a:ext cx="9914894" cy="9210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b="1" dirty="0" smtClean="0">
                <a:solidFill>
                  <a:schemeClr val="bg1"/>
                </a:solidFill>
              </a:rPr>
              <a:t>Metodika materiálu:</a:t>
            </a:r>
          </a:p>
          <a:p>
            <a:endParaRPr lang="cs-CZ" sz="1050" b="1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-  tento materiál slouží jako výkladová prezentace na dané téma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- poslední list prezentace je souhrnným opakováním, žáci odpovídají individuálně na to, co si při předchozím výkladu zapamatovali (možno využít na znaménka aktivity, nebo 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jako ústní zkoušení) </a:t>
            </a:r>
          </a:p>
          <a:p>
            <a:endParaRPr lang="cs-CZ" sz="1050" b="1" dirty="0" smtClean="0">
              <a:solidFill>
                <a:schemeClr val="bg1"/>
              </a:solidFill>
            </a:endParaRPr>
          </a:p>
          <a:p>
            <a:endParaRPr lang="cs-CZ" sz="1050" b="1" dirty="0" smtClean="0">
              <a:solidFill>
                <a:schemeClr val="bg1"/>
              </a:solidFill>
            </a:endParaRPr>
          </a:p>
          <a:p>
            <a:r>
              <a:rPr lang="cs-CZ" sz="1050" b="1" dirty="0" smtClean="0">
                <a:solidFill>
                  <a:schemeClr val="bg1"/>
                </a:solidFill>
              </a:rPr>
              <a:t>Použitý obrazový materiál:</a:t>
            </a:r>
          </a:p>
          <a:p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WIKIPIN. </a:t>
            </a:r>
            <a:r>
              <a:rPr lang="cs-CZ" sz="1050" i="1" dirty="0" err="1" smtClean="0">
                <a:solidFill>
                  <a:schemeClr val="bg1"/>
                </a:solidFill>
              </a:rPr>
              <a:t>Gliwice</a:t>
            </a:r>
            <a:r>
              <a:rPr lang="cs-CZ" sz="1050" i="1" dirty="0" smtClean="0">
                <a:solidFill>
                  <a:schemeClr val="bg1"/>
                </a:solidFill>
              </a:rPr>
              <a:t>-</a:t>
            </a:r>
            <a:r>
              <a:rPr lang="cs-CZ" sz="1050" i="1" dirty="0" err="1" smtClean="0">
                <a:solidFill>
                  <a:schemeClr val="bg1"/>
                </a:solidFill>
              </a:rPr>
              <a:t>radiostacja.jpg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&lt;http://upload.wikimedia.org/wikipedia/commons/5/52/Gliwice-radiostacja.jpg&gt;.</a:t>
            </a:r>
          </a:p>
          <a:p>
            <a:r>
              <a:rPr lang="cs-CZ" sz="1050" cap="all" dirty="0" smtClean="0">
                <a:solidFill>
                  <a:schemeClr val="bg1"/>
                </a:solidFill>
              </a:rPr>
              <a:t>Autor prezentace</a:t>
            </a:r>
            <a:r>
              <a:rPr lang="cs-CZ" sz="1050" dirty="0" smtClean="0">
                <a:solidFill>
                  <a:schemeClr val="bg1"/>
                </a:solidFill>
              </a:rPr>
              <a:t>. </a:t>
            </a:r>
            <a:r>
              <a:rPr lang="cs-CZ" sz="1050" b="1" dirty="0" smtClean="0">
                <a:solidFill>
                  <a:schemeClr val="bg1"/>
                </a:solidFill>
              </a:rPr>
              <a:t>Mapy Evropy ve válce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NEZNÁMÝ. </a:t>
            </a:r>
            <a:r>
              <a:rPr lang="cs-CZ" sz="1050" i="1" dirty="0" err="1" smtClean="0">
                <a:solidFill>
                  <a:schemeClr val="bg1"/>
                </a:solidFill>
              </a:rPr>
              <a:t>Katyn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Massacre</a:t>
            </a:r>
            <a:r>
              <a:rPr lang="cs-CZ" sz="1050" i="1" dirty="0" smtClean="0">
                <a:solidFill>
                  <a:schemeClr val="bg1"/>
                </a:solidFill>
              </a:rPr>
              <a:t> - </a:t>
            </a:r>
            <a:r>
              <a:rPr lang="cs-CZ" sz="1050" i="1" dirty="0" err="1" smtClean="0">
                <a:solidFill>
                  <a:schemeClr val="bg1"/>
                </a:solidFill>
              </a:rPr>
              <a:t>Mass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Graves.jpg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&lt;http://upload.wikimedia.org/wikipedia/commons/0/0c/Katyn_Massacre_-_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Mass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Graves.jpg</a:t>
            </a:r>
            <a:r>
              <a:rPr lang="cs-CZ" sz="1050" dirty="0" smtClean="0">
                <a:solidFill>
                  <a:schemeClr val="bg1"/>
                </a:solidFill>
              </a:rPr>
              <a:t>&gt;.</a:t>
            </a:r>
            <a:endParaRPr lang="cs-CZ" sz="1050" b="1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NEZNÁMÝ. </a:t>
            </a:r>
            <a:r>
              <a:rPr lang="cs-CZ" sz="1050" i="1" dirty="0" err="1" smtClean="0">
                <a:solidFill>
                  <a:schemeClr val="bg1"/>
                </a:solidFill>
              </a:rPr>
              <a:t>Katyn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massacre</a:t>
            </a:r>
            <a:r>
              <a:rPr lang="cs-CZ" sz="1050" i="1" dirty="0" smtClean="0">
                <a:solidFill>
                  <a:schemeClr val="bg1"/>
                </a:solidFill>
              </a:rPr>
              <a:t> 2.jpg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&lt;http://upload.wikimedia.org/wikipedia/commons/3/38/Katyn_massacre_2.jpg&gt;.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NEZNÁMÝ. </a:t>
            </a:r>
            <a:r>
              <a:rPr lang="cs-CZ" sz="1050" i="1" dirty="0" err="1" smtClean="0">
                <a:solidFill>
                  <a:schemeClr val="bg1"/>
                </a:solidFill>
              </a:rPr>
              <a:t>British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prisoners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at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Dunkerque</a:t>
            </a:r>
            <a:r>
              <a:rPr lang="cs-CZ" sz="1050" i="1" dirty="0" smtClean="0">
                <a:solidFill>
                  <a:schemeClr val="bg1"/>
                </a:solidFill>
              </a:rPr>
              <a:t>, France.</a:t>
            </a:r>
            <a:r>
              <a:rPr lang="cs-CZ" sz="1050" i="1" dirty="0" err="1" smtClean="0">
                <a:solidFill>
                  <a:schemeClr val="bg1"/>
                </a:solidFill>
              </a:rPr>
              <a:t>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&lt;http://upload.wikimedia.org/wikipedia/commons/d/df/British_prisoners_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at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Dunkerque</a:t>
            </a:r>
            <a:r>
              <a:rPr lang="cs-CZ" sz="1050" dirty="0" smtClean="0">
                <a:solidFill>
                  <a:schemeClr val="bg1"/>
                </a:solidFill>
              </a:rPr>
              <a:t>%2C_France.</a:t>
            </a:r>
            <a:r>
              <a:rPr lang="cs-CZ" sz="1050" dirty="0" err="1" smtClean="0">
                <a:solidFill>
                  <a:schemeClr val="bg1"/>
                </a:solidFill>
              </a:rPr>
              <a:t>jpg</a:t>
            </a:r>
            <a:r>
              <a:rPr lang="cs-CZ" sz="1050" dirty="0" smtClean="0">
                <a:solidFill>
                  <a:schemeClr val="bg1"/>
                </a:solidFill>
              </a:rPr>
              <a:t>&gt;.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FRANK CAPRA. </a:t>
            </a:r>
            <a:r>
              <a:rPr lang="cs-CZ" sz="1050" i="1" dirty="0" err="1" smtClean="0">
                <a:solidFill>
                  <a:schemeClr val="bg1"/>
                </a:solidFill>
              </a:rPr>
              <a:t>French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troop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rescue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ship.png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&lt;http://upload.wikimedia.org/wikipedia/commons/3/3c/French_troop_rescue_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ship.png</a:t>
            </a:r>
            <a:r>
              <a:rPr lang="cs-CZ" sz="1050" dirty="0" smtClean="0">
                <a:solidFill>
                  <a:schemeClr val="bg1"/>
                </a:solidFill>
              </a:rPr>
              <a:t>&gt;.</a:t>
            </a:r>
          </a:p>
          <a:p>
            <a:r>
              <a:rPr lang="en-US" sz="1050" dirty="0" smtClean="0">
                <a:solidFill>
                  <a:schemeClr val="bg1"/>
                </a:solidFill>
              </a:rPr>
              <a:t>OFFICE FOR EMERGENCY MANAGEMENT. OFFICE OF WAR INFORMATION. OVERSEAS OPERATIONS BRANCH. NEW YORK OFFICE. NEWS AND FEATURES BUREAU.. </a:t>
            </a:r>
            <a:r>
              <a:rPr lang="en-US" sz="1050" i="1" dirty="0" smtClean="0">
                <a:solidFill>
                  <a:schemeClr val="bg1"/>
                </a:solidFill>
              </a:rPr>
              <a:t>Weeping</a:t>
            </a:r>
            <a:endParaRPr lang="cs-CZ" sz="1050" i="1" dirty="0" smtClean="0">
              <a:solidFill>
                <a:schemeClr val="bg1"/>
              </a:solidFill>
            </a:endParaRPr>
          </a:p>
          <a:p>
            <a:r>
              <a:rPr lang="cs-CZ" sz="1050" i="1" dirty="0" smtClean="0">
                <a:solidFill>
                  <a:schemeClr val="bg1"/>
                </a:solidFill>
              </a:rPr>
              <a:t>    </a:t>
            </a:r>
            <a:r>
              <a:rPr lang="en-US" sz="1050" i="1" dirty="0" smtClean="0">
                <a:solidFill>
                  <a:schemeClr val="bg1"/>
                </a:solidFill>
              </a:rPr>
              <a:t> Parisian from NARA Ww2-81.jpg</a:t>
            </a:r>
            <a:r>
              <a:rPr lang="en-US" sz="1050" dirty="0" smtClean="0">
                <a:solidFill>
                  <a:schemeClr val="bg1"/>
                </a:solidFill>
              </a:rPr>
              <a:t> [online]. [cit. </a:t>
            </a:r>
            <a:r>
              <a:rPr lang="cs-CZ" sz="1050" dirty="0" smtClean="0">
                <a:solidFill>
                  <a:schemeClr val="bg1"/>
                </a:solidFill>
              </a:rPr>
              <a:t>20.12.2011</a:t>
            </a:r>
            <a:r>
              <a:rPr lang="en-US" sz="1050" dirty="0" smtClean="0">
                <a:solidFill>
                  <a:schemeClr val="bg1"/>
                </a:solidFill>
              </a:rPr>
              <a:t>]. </a:t>
            </a:r>
            <a:r>
              <a:rPr lang="en-US" sz="1050" dirty="0" err="1" smtClean="0">
                <a:solidFill>
                  <a:schemeClr val="bg1"/>
                </a:solidFill>
              </a:rPr>
              <a:t>Dostupný</a:t>
            </a:r>
            <a:r>
              <a:rPr lang="en-US" sz="1050" dirty="0" smtClean="0">
                <a:solidFill>
                  <a:schemeClr val="bg1"/>
                </a:solidFill>
              </a:rPr>
              <a:t> </a:t>
            </a:r>
            <a:r>
              <a:rPr lang="en-US" sz="1050" dirty="0" err="1" smtClean="0">
                <a:solidFill>
                  <a:schemeClr val="bg1"/>
                </a:solidFill>
              </a:rPr>
              <a:t>na</a:t>
            </a:r>
            <a:r>
              <a:rPr lang="en-US" sz="1050" dirty="0" smtClean="0">
                <a:solidFill>
                  <a:schemeClr val="bg1"/>
                </a:solidFill>
              </a:rPr>
              <a:t> WWW: &lt;http://upload.wikimedia.org/wikipedia/commons/7/7c/Weeping_Parisian_from_NARA_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     </a:t>
            </a:r>
            <a:r>
              <a:rPr lang="en-US" sz="1050" dirty="0" smtClean="0">
                <a:solidFill>
                  <a:schemeClr val="bg1"/>
                </a:solidFill>
              </a:rPr>
              <a:t>Ww2-81.jpg&gt;.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BUNDESARCHIV, BILD 101I-126-0347-09A / GUTJAHR / CC-BY-SA. </a:t>
            </a:r>
            <a:r>
              <a:rPr lang="cs-CZ" sz="1050" i="1" dirty="0" err="1" smtClean="0">
                <a:solidFill>
                  <a:schemeClr val="bg1"/>
                </a:solidFill>
              </a:rPr>
              <a:t>Bundesarchiv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Bild</a:t>
            </a:r>
            <a:r>
              <a:rPr lang="cs-CZ" sz="1050" i="1" dirty="0" smtClean="0">
                <a:solidFill>
                  <a:schemeClr val="bg1"/>
                </a:solidFill>
              </a:rPr>
              <a:t> 101I-126-0347-09A, Paris, </a:t>
            </a:r>
            <a:r>
              <a:rPr lang="cs-CZ" sz="1050" i="1" dirty="0" err="1" smtClean="0">
                <a:solidFill>
                  <a:schemeClr val="bg1"/>
                </a:solidFill>
              </a:rPr>
              <a:t>Deutsche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Truppen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am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Arc</a:t>
            </a:r>
            <a:r>
              <a:rPr lang="cs-CZ" sz="1050" i="1" dirty="0" smtClean="0">
                <a:solidFill>
                  <a:schemeClr val="bg1"/>
                </a:solidFill>
              </a:rPr>
              <a:t> de </a:t>
            </a:r>
            <a:r>
              <a:rPr lang="cs-CZ" sz="1050" i="1" dirty="0" err="1" smtClean="0">
                <a:solidFill>
                  <a:schemeClr val="bg1"/>
                </a:solidFill>
              </a:rPr>
              <a:t>Triomphe.jpg</a:t>
            </a:r>
            <a:r>
              <a:rPr lang="cs-CZ" sz="1050" dirty="0" smtClean="0">
                <a:solidFill>
                  <a:schemeClr val="bg1"/>
                </a:solidFill>
              </a:rPr>
              <a:t> [online]. 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[cit. 20.12.2011]. Dostupný na WWW: &lt;http://upload.wikimedia.org/wikipedia/commons/d/d2/Bundesarchiv_Bild_101I-126-0347-09A%2C_Paris%2C_Deutsche_Truppen_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am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Arc</a:t>
            </a:r>
            <a:r>
              <a:rPr lang="cs-CZ" sz="1050" dirty="0" smtClean="0">
                <a:solidFill>
                  <a:schemeClr val="bg1"/>
                </a:solidFill>
              </a:rPr>
              <a:t>_de_</a:t>
            </a:r>
            <a:r>
              <a:rPr lang="cs-CZ" sz="1050" dirty="0" err="1" smtClean="0">
                <a:solidFill>
                  <a:schemeClr val="bg1"/>
                </a:solidFill>
              </a:rPr>
              <a:t>Triomphe.jpg</a:t>
            </a:r>
            <a:r>
              <a:rPr lang="cs-CZ" sz="1050" dirty="0" smtClean="0">
                <a:solidFill>
                  <a:schemeClr val="bg1"/>
                </a:solidFill>
              </a:rPr>
              <a:t>&gt;.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BUNDESARCHIV, BILD 146-1982-089-18 / CC-BY-SA. </a:t>
            </a:r>
            <a:r>
              <a:rPr lang="cs-CZ" sz="1050" i="1" dirty="0" err="1" smtClean="0">
                <a:solidFill>
                  <a:schemeClr val="bg1"/>
                </a:solidFill>
              </a:rPr>
              <a:t>Bundesarchiv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Bild</a:t>
            </a:r>
            <a:r>
              <a:rPr lang="cs-CZ" sz="1050" i="1" dirty="0" smtClean="0">
                <a:solidFill>
                  <a:schemeClr val="bg1"/>
                </a:solidFill>
              </a:rPr>
              <a:t> 146-1982-089-18, </a:t>
            </a:r>
            <a:r>
              <a:rPr lang="cs-CZ" sz="1050" i="1" dirty="0" err="1" smtClean="0">
                <a:solidFill>
                  <a:schemeClr val="bg1"/>
                </a:solidFill>
              </a:rPr>
              <a:t>Waffenstillstand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von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Compiègne</a:t>
            </a:r>
            <a:r>
              <a:rPr lang="cs-CZ" sz="1050" i="1" dirty="0" smtClean="0">
                <a:solidFill>
                  <a:schemeClr val="bg1"/>
                </a:solidFill>
              </a:rPr>
              <a:t>, </a:t>
            </a:r>
            <a:r>
              <a:rPr lang="cs-CZ" sz="1050" i="1" dirty="0" err="1" smtClean="0">
                <a:solidFill>
                  <a:schemeClr val="bg1"/>
                </a:solidFill>
              </a:rPr>
              <a:t>Unterhändler.jpg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Dostupný na WWW: &lt;http://upload.wikimedia.org/wikipedia/commons/1/1b/Bundesarchiv_Bild_146-1982-089-18%2C_Waffenstillstand_von_Compi%C3%A8gne%2C_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</a:t>
            </a:r>
            <a:r>
              <a:rPr lang="cs-CZ" sz="1050" dirty="0" err="1" smtClean="0">
                <a:solidFill>
                  <a:schemeClr val="bg1"/>
                </a:solidFill>
              </a:rPr>
              <a:t>Unterh</a:t>
            </a:r>
            <a:r>
              <a:rPr lang="cs-CZ" sz="1050" dirty="0" smtClean="0">
                <a:solidFill>
                  <a:schemeClr val="bg1"/>
                </a:solidFill>
              </a:rPr>
              <a:t>%C3%A4ndler.jpg&gt;.</a:t>
            </a:r>
          </a:p>
          <a:p>
            <a:r>
              <a:rPr lang="en-US" sz="1050" dirty="0" smtClean="0">
                <a:solidFill>
                  <a:schemeClr val="bg1"/>
                </a:solidFill>
              </a:rPr>
              <a:t>NEZNÁMÝ. </a:t>
            </a:r>
            <a:r>
              <a:rPr lang="en-US" sz="1050" i="1" dirty="0" smtClean="0">
                <a:solidFill>
                  <a:schemeClr val="bg1"/>
                </a:solidFill>
              </a:rPr>
              <a:t>Battle of </a:t>
            </a:r>
            <a:r>
              <a:rPr lang="en-US" sz="1050" i="1" dirty="0" err="1" smtClean="0">
                <a:solidFill>
                  <a:schemeClr val="bg1"/>
                </a:solidFill>
              </a:rPr>
              <a:t>britain</a:t>
            </a:r>
            <a:r>
              <a:rPr lang="en-US" sz="1050" i="1" dirty="0" smtClean="0">
                <a:solidFill>
                  <a:schemeClr val="bg1"/>
                </a:solidFill>
              </a:rPr>
              <a:t> air observer.jpg</a:t>
            </a:r>
            <a:r>
              <a:rPr lang="en-US" sz="1050" dirty="0" smtClean="0">
                <a:solidFill>
                  <a:schemeClr val="bg1"/>
                </a:solidFill>
              </a:rPr>
              <a:t> [online]. [cit. </a:t>
            </a:r>
            <a:r>
              <a:rPr lang="cs-CZ" sz="1050" dirty="0" smtClean="0">
                <a:solidFill>
                  <a:schemeClr val="bg1"/>
                </a:solidFill>
              </a:rPr>
              <a:t>20.12.2011</a:t>
            </a:r>
            <a:r>
              <a:rPr lang="en-US" sz="1050" dirty="0" smtClean="0">
                <a:solidFill>
                  <a:schemeClr val="bg1"/>
                </a:solidFill>
              </a:rPr>
              <a:t>]. </a:t>
            </a:r>
            <a:r>
              <a:rPr lang="en-US" sz="1050" dirty="0" err="1" smtClean="0">
                <a:solidFill>
                  <a:schemeClr val="bg1"/>
                </a:solidFill>
              </a:rPr>
              <a:t>Dostupný</a:t>
            </a:r>
            <a:r>
              <a:rPr lang="en-US" sz="1050" dirty="0" smtClean="0">
                <a:solidFill>
                  <a:schemeClr val="bg1"/>
                </a:solidFill>
              </a:rPr>
              <a:t> </a:t>
            </a:r>
            <a:r>
              <a:rPr lang="en-US" sz="1050" dirty="0" err="1" smtClean="0">
                <a:solidFill>
                  <a:schemeClr val="bg1"/>
                </a:solidFill>
              </a:rPr>
              <a:t>na</a:t>
            </a:r>
            <a:r>
              <a:rPr lang="en-US" sz="1050" dirty="0" smtClean="0">
                <a:solidFill>
                  <a:schemeClr val="bg1"/>
                </a:solidFill>
              </a:rPr>
              <a:t> WWW: &lt;http://upload.wikimedia.org/wikipedia/commons/5/54/Battle_of_britain_air_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en-US" sz="1050" dirty="0" smtClean="0">
                <a:solidFill>
                  <a:schemeClr val="bg1"/>
                </a:solidFill>
              </a:rPr>
              <a:t>observer.jpg&gt;.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en-US" sz="1050" dirty="0" smtClean="0">
                <a:solidFill>
                  <a:schemeClr val="bg1"/>
                </a:solidFill>
              </a:rPr>
              <a:t>NEZNÁMÝ. </a:t>
            </a:r>
            <a:r>
              <a:rPr lang="en-US" sz="1050" i="1" dirty="0" err="1" smtClean="0">
                <a:solidFill>
                  <a:schemeClr val="bg1"/>
                </a:solidFill>
              </a:rPr>
              <a:t>Heinkel</a:t>
            </a:r>
            <a:r>
              <a:rPr lang="en-US" sz="1050" i="1" dirty="0" smtClean="0">
                <a:solidFill>
                  <a:schemeClr val="bg1"/>
                </a:solidFill>
              </a:rPr>
              <a:t> He 111 during the Battle of Britain 2.jpg</a:t>
            </a:r>
            <a:r>
              <a:rPr lang="en-US" sz="1050" dirty="0" smtClean="0">
                <a:solidFill>
                  <a:schemeClr val="bg1"/>
                </a:solidFill>
              </a:rPr>
              <a:t> [online]. [cit. </a:t>
            </a:r>
            <a:r>
              <a:rPr lang="cs-CZ" sz="1050" dirty="0" smtClean="0">
                <a:solidFill>
                  <a:schemeClr val="bg1"/>
                </a:solidFill>
              </a:rPr>
              <a:t>20.12.2011</a:t>
            </a:r>
            <a:r>
              <a:rPr lang="en-US" sz="1050" dirty="0" smtClean="0">
                <a:solidFill>
                  <a:schemeClr val="bg1"/>
                </a:solidFill>
              </a:rPr>
              <a:t>]. </a:t>
            </a:r>
            <a:r>
              <a:rPr lang="en-US" sz="1050" dirty="0" err="1" smtClean="0">
                <a:solidFill>
                  <a:schemeClr val="bg1"/>
                </a:solidFill>
              </a:rPr>
              <a:t>Dostupný</a:t>
            </a:r>
            <a:r>
              <a:rPr lang="en-US" sz="1050" dirty="0" smtClean="0">
                <a:solidFill>
                  <a:schemeClr val="bg1"/>
                </a:solidFill>
              </a:rPr>
              <a:t> </a:t>
            </a:r>
            <a:r>
              <a:rPr lang="en-US" sz="1050" dirty="0" err="1" smtClean="0">
                <a:solidFill>
                  <a:schemeClr val="bg1"/>
                </a:solidFill>
              </a:rPr>
              <a:t>na</a:t>
            </a:r>
            <a:r>
              <a:rPr lang="en-US" sz="1050" dirty="0" smtClean="0">
                <a:solidFill>
                  <a:schemeClr val="bg1"/>
                </a:solidFill>
              </a:rPr>
              <a:t> WWW: &lt;http://upload.wikimedia.org/wikipedia/commons/6/65/Heinkel_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en-US" sz="1050" dirty="0" smtClean="0">
                <a:solidFill>
                  <a:schemeClr val="bg1"/>
                </a:solidFill>
              </a:rPr>
              <a:t>He_111_during_the_Battle_of_Britain_2.jpg&gt;.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RAF OFFICIAL, 1940. </a:t>
            </a:r>
            <a:r>
              <a:rPr lang="cs-CZ" sz="1050" i="1" dirty="0" err="1" smtClean="0">
                <a:solidFill>
                  <a:schemeClr val="bg1"/>
                </a:solidFill>
              </a:rPr>
              <a:t>Barrie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Heath.JPG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&lt;http://upload.wikimedia.org/wikipedia/commons/7/7f/Barrie_Heath.JPG&gt;.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HOME OFFICE PHOTOGRAPHER. </a:t>
            </a:r>
            <a:r>
              <a:rPr lang="cs-CZ" sz="1050" i="1" dirty="0" err="1" smtClean="0">
                <a:solidFill>
                  <a:schemeClr val="bg1"/>
                </a:solidFill>
              </a:rPr>
              <a:t>Croydon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bombing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damage</a:t>
            </a:r>
            <a:r>
              <a:rPr lang="cs-CZ" sz="1050" i="1" dirty="0" smtClean="0">
                <a:solidFill>
                  <a:schemeClr val="bg1"/>
                </a:solidFill>
              </a:rPr>
              <a:t> 1915 IWM HO 18.jpg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commons</a:t>
            </a:r>
            <a:r>
              <a:rPr lang="cs-CZ" sz="1050" dirty="0" smtClean="0">
                <a:solidFill>
                  <a:schemeClr val="bg1"/>
                </a:solidFill>
              </a:rPr>
              <a:t>/b/b6/</a:t>
            </a:r>
            <a:r>
              <a:rPr lang="cs-CZ" sz="1050" dirty="0" err="1" smtClean="0">
                <a:solidFill>
                  <a:schemeClr val="bg1"/>
                </a:solidFill>
              </a:rPr>
              <a:t>Croydon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bombing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damage</a:t>
            </a:r>
            <a:r>
              <a:rPr lang="cs-CZ" sz="1050" dirty="0" smtClean="0">
                <a:solidFill>
                  <a:schemeClr val="bg1"/>
                </a:solidFill>
              </a:rPr>
              <a:t>_1915_IWM_HO_18.jpg&gt;.</a:t>
            </a:r>
          </a:p>
          <a:p>
            <a:r>
              <a:rPr lang="en-US" sz="1050" dirty="0" smtClean="0">
                <a:solidFill>
                  <a:schemeClr val="bg1"/>
                </a:solidFill>
              </a:rPr>
              <a:t>NEZNÁMÝ. </a:t>
            </a:r>
            <a:r>
              <a:rPr lang="en-US" sz="1050" i="1" dirty="0" smtClean="0">
                <a:solidFill>
                  <a:schemeClr val="bg1"/>
                </a:solidFill>
              </a:rPr>
              <a:t>Firemen at work in bomb damaged street in London, after Saturday night raid, circa 1941. New York Times Paris Bureau... - NARA - 541902.tif</a:t>
            </a:r>
            <a:r>
              <a:rPr lang="en-US" sz="1050" dirty="0" smtClean="0">
                <a:solidFill>
                  <a:schemeClr val="bg1"/>
                </a:solidFill>
              </a:rPr>
              <a:t> [online]. [cit.</a:t>
            </a:r>
            <a:r>
              <a:rPr lang="cs-CZ" sz="1050" dirty="0" smtClean="0">
                <a:solidFill>
                  <a:schemeClr val="bg1"/>
                </a:solidFill>
              </a:rPr>
              <a:t> 20.12.2011</a:t>
            </a:r>
            <a:r>
              <a:rPr lang="en-US" sz="1050" dirty="0" smtClean="0">
                <a:solidFill>
                  <a:schemeClr val="bg1"/>
                </a:solidFill>
              </a:rPr>
              <a:t>]. 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en-US" sz="1050" dirty="0" err="1" smtClean="0">
                <a:solidFill>
                  <a:schemeClr val="bg1"/>
                </a:solidFill>
              </a:rPr>
              <a:t>Dostupný</a:t>
            </a:r>
            <a:r>
              <a:rPr lang="en-US" sz="1050" dirty="0" smtClean="0">
                <a:solidFill>
                  <a:schemeClr val="bg1"/>
                </a:solidFill>
              </a:rPr>
              <a:t> </a:t>
            </a:r>
            <a:r>
              <a:rPr lang="en-US" sz="1050" dirty="0" err="1" smtClean="0">
                <a:solidFill>
                  <a:schemeClr val="bg1"/>
                </a:solidFill>
              </a:rPr>
              <a:t>na</a:t>
            </a:r>
            <a:r>
              <a:rPr lang="en-US" sz="1050" dirty="0" smtClean="0">
                <a:solidFill>
                  <a:schemeClr val="bg1"/>
                </a:solidFill>
              </a:rPr>
              <a:t> WWW: &lt;http://commons.wikimedia.org/w/index.php?title=File:Firemen_at_work_in_bomb_damaged_street_in_London,_after_Saturday_night_raid,_circa_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en-US" sz="1050" dirty="0" smtClean="0">
                <a:solidFill>
                  <a:schemeClr val="bg1"/>
                </a:solidFill>
              </a:rPr>
              <a:t>1941._New_York_Times_Paris_Bureau..._-_NARA_-_541902.tif&gt;. </a:t>
            </a:r>
            <a:endParaRPr lang="cs-CZ" sz="1050" dirty="0" smtClean="0">
              <a:solidFill>
                <a:schemeClr val="bg1"/>
              </a:solidFill>
            </a:endParaRPr>
          </a:p>
          <a:p>
            <a:r>
              <a:rPr lang="cs-CZ" sz="1050" dirty="0" smtClean="0">
                <a:solidFill>
                  <a:schemeClr val="bg1"/>
                </a:solidFill>
              </a:rPr>
              <a:t>BRITISH GOVERNMENT. </a:t>
            </a:r>
            <a:r>
              <a:rPr lang="cs-CZ" sz="1050" i="1" dirty="0" err="1" smtClean="0">
                <a:solidFill>
                  <a:schemeClr val="bg1"/>
                </a:solidFill>
              </a:rPr>
              <a:t>Churchill</a:t>
            </a:r>
            <a:r>
              <a:rPr lang="cs-CZ" sz="1050" i="1" dirty="0" smtClean="0">
                <a:solidFill>
                  <a:schemeClr val="bg1"/>
                </a:solidFill>
              </a:rPr>
              <a:t> </a:t>
            </a:r>
            <a:r>
              <a:rPr lang="cs-CZ" sz="1050" i="1" dirty="0" err="1" smtClean="0">
                <a:solidFill>
                  <a:schemeClr val="bg1"/>
                </a:solidFill>
              </a:rPr>
              <a:t>portrait</a:t>
            </a:r>
            <a:r>
              <a:rPr lang="cs-CZ" sz="1050" i="1" dirty="0" smtClean="0">
                <a:solidFill>
                  <a:schemeClr val="bg1"/>
                </a:solidFill>
              </a:rPr>
              <a:t> NYP 45063.jpg</a:t>
            </a:r>
            <a:r>
              <a:rPr lang="cs-CZ" sz="1050" dirty="0" smtClean="0">
                <a:solidFill>
                  <a:schemeClr val="bg1"/>
                </a:solidFill>
              </a:rPr>
              <a:t> [online]. [cit. 20.12.2011]. Dostupný na WWW: &lt;http://upload.wikimedia.org/wikipedia/commons/3/35/</a:t>
            </a:r>
          </a:p>
          <a:p>
            <a:r>
              <a:rPr lang="cs-CZ" sz="1050" dirty="0" smtClean="0">
                <a:solidFill>
                  <a:schemeClr val="bg1"/>
                </a:solidFill>
              </a:rPr>
              <a:t>    </a:t>
            </a:r>
            <a:r>
              <a:rPr lang="cs-CZ" sz="1050" dirty="0" err="1" smtClean="0">
                <a:solidFill>
                  <a:schemeClr val="bg1"/>
                </a:solidFill>
              </a:rPr>
              <a:t>Churchill</a:t>
            </a:r>
            <a:r>
              <a:rPr lang="cs-CZ" sz="1050" dirty="0" smtClean="0">
                <a:solidFill>
                  <a:schemeClr val="bg1"/>
                </a:solidFill>
              </a:rPr>
              <a:t>_</a:t>
            </a:r>
            <a:r>
              <a:rPr lang="cs-CZ" sz="1050" dirty="0" err="1" smtClean="0">
                <a:solidFill>
                  <a:schemeClr val="bg1"/>
                </a:solidFill>
              </a:rPr>
              <a:t>portrait</a:t>
            </a:r>
            <a:r>
              <a:rPr lang="cs-CZ" sz="1050" dirty="0" smtClean="0">
                <a:solidFill>
                  <a:schemeClr val="bg1"/>
                </a:solidFill>
              </a:rPr>
              <a:t>_NYP_45063.jpg&gt;.</a:t>
            </a:r>
          </a:p>
          <a:p>
            <a:endParaRPr lang="cs-CZ" sz="1050" dirty="0" smtClean="0">
              <a:solidFill>
                <a:schemeClr val="bg1"/>
              </a:solidFill>
            </a:endParaRPr>
          </a:p>
          <a:p>
            <a:endParaRPr lang="cs-CZ" sz="1050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916</Words>
  <Application>Microsoft Office PowerPoint</Application>
  <PresentationFormat>Vlastní</PresentationFormat>
  <Paragraphs>93</Paragraphs>
  <Slides>15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Výchozí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a MŠ Janov nad Nisou - Zá</dc:creator>
  <cp:lastModifiedBy>Zdenek</cp:lastModifiedBy>
  <cp:revision>14</cp:revision>
  <dcterms:created xsi:type="dcterms:W3CDTF">2010-12-04T10:26:26Z</dcterms:created>
  <dcterms:modified xsi:type="dcterms:W3CDTF">2012-05-29T19:14:37Z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fo 1">
    <vt:lpwstr/>
  </property>
  <property fmtid="{D5CDD505-2E9C-101B-9397-08002B2CF9AE}" pid="3" name="Info 2">
    <vt:lpwstr/>
  </property>
  <property fmtid="{D5CDD505-2E9C-101B-9397-08002B2CF9AE}" pid="4" name="Info 3">
    <vt:lpwstr/>
  </property>
  <property fmtid="{D5CDD505-2E9C-101B-9397-08002B2CF9AE}" pid="5" name="Info 4">
    <vt:lpwstr/>
  </property>
</Properties>
</file>