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heme/themeOverride7.xml" ContentType="application/vnd.openxmlformats-officedocument.themeOverride+xml"/>
  <Override PartName="/ppt/theme/themeOverride12.xml" ContentType="application/vnd.openxmlformats-officedocument.themeOverr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10.xml" ContentType="application/vnd.openxmlformats-officedocument.themeOverr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Override9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Override8.xml" ContentType="application/vnd.openxmlformats-officedocument.themeOverride+xml"/>
  <Override PartName="/ppt/theme/themeOverride11.xml" ContentType="application/vnd.openxmlformats-officedocument.themeOverr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70" r:id="rId6"/>
    <p:sldId id="260" r:id="rId7"/>
    <p:sldId id="261" r:id="rId8"/>
    <p:sldId id="269" r:id="rId9"/>
    <p:sldId id="262" r:id="rId10"/>
    <p:sldId id="263" r:id="rId11"/>
    <p:sldId id="264" r:id="rId12"/>
    <p:sldId id="265" r:id="rId13"/>
    <p:sldId id="267" r:id="rId14"/>
    <p:sldId id="266" r:id="rId15"/>
    <p:sldId id="26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5" autoAdjust="0"/>
    <p:restoredTop sz="94660"/>
  </p:normalViewPr>
  <p:slideViewPr>
    <p:cSldViewPr>
      <p:cViewPr varScale="1">
        <p:scale>
          <a:sx n="68" d="100"/>
          <a:sy n="68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B091B-09DA-49DF-96D4-E87F98AF8F1A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E3228-156E-4CC8-B771-627739EC79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B091B-09DA-49DF-96D4-E87F98AF8F1A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E3228-156E-4CC8-B771-627739EC79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B091B-09DA-49DF-96D4-E87F98AF8F1A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E3228-156E-4CC8-B771-627739EC79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B091B-09DA-49DF-96D4-E87F98AF8F1A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E3228-156E-4CC8-B771-627739EC79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B091B-09DA-49DF-96D4-E87F98AF8F1A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E3228-156E-4CC8-B771-627739EC79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B091B-09DA-49DF-96D4-E87F98AF8F1A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E3228-156E-4CC8-B771-627739EC79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B091B-09DA-49DF-96D4-E87F98AF8F1A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E3228-156E-4CC8-B771-627739EC79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B091B-09DA-49DF-96D4-E87F98AF8F1A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E3228-156E-4CC8-B771-627739EC79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B091B-09DA-49DF-96D4-E87F98AF8F1A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35E3228-156E-4CC8-B771-627739EC796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B091B-09DA-49DF-96D4-E87F98AF8F1A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E3228-156E-4CC8-B771-627739EC79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B091B-09DA-49DF-96D4-E87F98AF8F1A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E3228-156E-4CC8-B771-627739EC796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0FB091B-09DA-49DF-96D4-E87F98AF8F1A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35E3228-156E-4CC8-B771-627739EC796B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>Řízení organismu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cs-CZ" dirty="0" smtClean="0"/>
          </a:p>
          <a:p>
            <a:pPr algn="l"/>
            <a:r>
              <a:rPr lang="cs-CZ" dirty="0" smtClean="0"/>
              <a:t>Funkce = spolupodílí se na řízení organismu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Organismus je řízen: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	</a:t>
            </a:r>
            <a:r>
              <a:rPr lang="cs-CZ" sz="3200" dirty="0" smtClean="0"/>
              <a:t>hormonálně</a:t>
            </a:r>
            <a:r>
              <a:rPr lang="cs-CZ" dirty="0" smtClean="0"/>
              <a:t> =</a:t>
            </a:r>
            <a:r>
              <a:rPr lang="cs-CZ" dirty="0" smtClean="0">
                <a:latin typeface="Tahoma"/>
                <a:ea typeface="Tahoma"/>
                <a:cs typeface="Tahoma"/>
              </a:rPr>
              <a:t>˃ je vývojově starší,</a:t>
            </a:r>
          </a:p>
          <a:p>
            <a:pPr>
              <a:buNone/>
            </a:pPr>
            <a:r>
              <a:rPr lang="cs-CZ" dirty="0" smtClean="0">
                <a:latin typeface="Tahoma"/>
                <a:ea typeface="Tahoma"/>
                <a:cs typeface="Tahoma"/>
              </a:rPr>
              <a:t>                                        pomalejší</a:t>
            </a:r>
          </a:p>
          <a:p>
            <a:pPr>
              <a:buNone/>
            </a:pPr>
            <a:endParaRPr lang="cs-CZ" dirty="0" smtClean="0">
              <a:latin typeface="Tahoma"/>
              <a:ea typeface="Tahoma"/>
              <a:cs typeface="Tahoma"/>
            </a:endParaRPr>
          </a:p>
          <a:p>
            <a:pPr>
              <a:buNone/>
            </a:pPr>
            <a:endParaRPr lang="cs-CZ" dirty="0" smtClean="0">
              <a:latin typeface="Tahoma"/>
              <a:ea typeface="Tahoma"/>
              <a:cs typeface="Tahoma"/>
            </a:endParaRPr>
          </a:p>
          <a:p>
            <a:pPr>
              <a:buNone/>
            </a:pPr>
            <a:endParaRPr lang="cs-CZ" dirty="0" smtClean="0">
              <a:latin typeface="Tahoma"/>
              <a:ea typeface="Tahoma"/>
              <a:cs typeface="Tahoma"/>
            </a:endParaRPr>
          </a:p>
          <a:p>
            <a:pPr>
              <a:buNone/>
            </a:pPr>
            <a:r>
              <a:rPr lang="cs-CZ" dirty="0" smtClean="0">
                <a:latin typeface="Tahoma"/>
                <a:ea typeface="Tahoma"/>
                <a:cs typeface="Tahoma"/>
              </a:rPr>
              <a:t>			nervově =˃ je vývojově mladší a rychlejší</a:t>
            </a:r>
            <a:endParaRPr lang="cs-CZ" dirty="0"/>
          </a:p>
        </p:txBody>
      </p:sp>
      <p:cxnSp>
        <p:nvCxnSpPr>
          <p:cNvPr id="5" name="Přímá spojovací šipka 4"/>
          <p:cNvCxnSpPr/>
          <p:nvPr/>
        </p:nvCxnSpPr>
        <p:spPr>
          <a:xfrm>
            <a:off x="899592" y="4005064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 flipV="1">
            <a:off x="899592" y="3212976"/>
            <a:ext cx="864096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Soustava žláz s vnitřní sekrecí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= produkují hormony, které vylučují přímo do krve nebo do tělních dutin</a:t>
            </a:r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Vyměšování hormonů je podřízeno nervové soustavě.</a:t>
            </a:r>
          </a:p>
          <a:p>
            <a:pPr algn="ctr"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HYPOFÝZA = řídící žláza s vnitřní sekrecí, protože řídí činnost ostatních žláz.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Rozdělení hormonů: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	ty, které ovlivňují činnost jiných žláz </a:t>
            </a:r>
          </a:p>
          <a:p>
            <a:pPr>
              <a:buNone/>
            </a:pPr>
            <a:r>
              <a:rPr lang="cs-CZ" dirty="0" smtClean="0"/>
              <a:t>			s vnitřní sekrecí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	ty, které ovlivňují přímo regulovaný orgán</a:t>
            </a:r>
            <a:endParaRPr lang="cs-CZ" dirty="0"/>
          </a:p>
        </p:txBody>
      </p:sp>
      <p:cxnSp>
        <p:nvCxnSpPr>
          <p:cNvPr id="5" name="Přímá spojovací šipka 4"/>
          <p:cNvCxnSpPr/>
          <p:nvPr/>
        </p:nvCxnSpPr>
        <p:spPr>
          <a:xfrm rot="5400000" flipH="1" flipV="1">
            <a:off x="1259632" y="2780928"/>
            <a:ext cx="1008112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>
            <a:off x="1259632" y="3789040"/>
            <a:ext cx="1080120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Poruchy žláz s vnitřní sekrecí: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	</a:t>
            </a:r>
            <a:r>
              <a:rPr lang="cs-CZ" dirty="0" smtClean="0"/>
              <a:t>snížená funkce = HYPOFUNKCE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	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			 </a:t>
            </a:r>
            <a:r>
              <a:rPr lang="cs-CZ" smtClean="0"/>
              <a:t>zvýšená funkce = HYPERFUNKCE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			</a:t>
            </a:r>
            <a:endParaRPr lang="cs-CZ" dirty="0"/>
          </a:p>
        </p:txBody>
      </p:sp>
      <p:cxnSp>
        <p:nvCxnSpPr>
          <p:cNvPr id="5" name="Přímá spojovací šipka 4"/>
          <p:cNvCxnSpPr/>
          <p:nvPr/>
        </p:nvCxnSpPr>
        <p:spPr>
          <a:xfrm rot="5400000" flipH="1" flipV="1">
            <a:off x="1259632" y="2780928"/>
            <a:ext cx="1008112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>
            <a:off x="1259632" y="3789040"/>
            <a:ext cx="1080120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78296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Přehled žláz s vnitřní sekrecí:</a:t>
            </a:r>
            <a:endParaRPr lang="cs-CZ" dirty="0"/>
          </a:p>
        </p:txBody>
      </p:sp>
      <p:pic>
        <p:nvPicPr>
          <p:cNvPr id="8" name="Zástupný symbol pro obsah 7" descr="C:\Users\lucie.fuskova\AppData\Local\Microsoft\Windows\Temporary Internet Files\Content.Word\soustava žláz s vnitřní sekrecí.jpe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052737"/>
            <a:ext cx="6264696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854968"/>
          </a:xfrm>
        </p:spPr>
        <p:txBody>
          <a:bodyPr/>
          <a:lstStyle/>
          <a:p>
            <a:pPr algn="ctr"/>
            <a:r>
              <a:rPr lang="cs-CZ" dirty="0" smtClean="0"/>
              <a:t>HYPOFÝZA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271864"/>
          </a:xfrm>
        </p:spPr>
        <p:txBody>
          <a:bodyPr>
            <a:normAutofit/>
          </a:bodyPr>
          <a:lstStyle/>
          <a:p>
            <a:pPr algn="ctr"/>
            <a:endParaRPr lang="cs-CZ" dirty="0" smtClean="0"/>
          </a:p>
          <a:p>
            <a:pPr algn="ctr"/>
            <a:r>
              <a:rPr lang="cs-CZ" b="1" dirty="0" smtClean="0"/>
              <a:t>Přední lalok </a:t>
            </a:r>
          </a:p>
          <a:p>
            <a:pPr>
              <a:buNone/>
            </a:pPr>
            <a:r>
              <a:rPr lang="cs-CZ" dirty="0" smtClean="0"/>
              <a:t>SOMATOTROPIN – ovlivňuje růst </a:t>
            </a:r>
            <a:r>
              <a:rPr lang="cs-CZ" dirty="0" smtClean="0"/>
              <a:t>organismu</a:t>
            </a:r>
          </a:p>
          <a:p>
            <a:pPr>
              <a:buNone/>
            </a:pPr>
            <a:r>
              <a:rPr lang="cs-CZ" dirty="0" smtClean="0">
                <a:latin typeface="+mj-lt"/>
              </a:rPr>
              <a:t>		zvýšená tvorba =</a:t>
            </a:r>
            <a:r>
              <a:rPr lang="cs-CZ" dirty="0" smtClean="0">
                <a:latin typeface="+mj-lt"/>
                <a:ea typeface="Tahoma"/>
                <a:cs typeface="Tahoma"/>
              </a:rPr>
              <a:t>˃ GIGANTISMUS</a:t>
            </a:r>
          </a:p>
          <a:p>
            <a:pPr>
              <a:buNone/>
            </a:pPr>
            <a:r>
              <a:rPr lang="cs-CZ" dirty="0" smtClean="0">
                <a:latin typeface="+mj-lt"/>
                <a:ea typeface="Tahoma"/>
                <a:cs typeface="Tahoma"/>
              </a:rPr>
              <a:t>		snížená tvorba =˃ NANISMUS</a:t>
            </a:r>
          </a:p>
          <a:p>
            <a:pPr>
              <a:buNone/>
            </a:pPr>
            <a:endParaRPr lang="cs-CZ" dirty="0" smtClean="0">
              <a:latin typeface="+mj-lt"/>
            </a:endParaRPr>
          </a:p>
          <a:p>
            <a:pPr>
              <a:buNone/>
            </a:pPr>
            <a:r>
              <a:rPr lang="cs-CZ" dirty="0" smtClean="0"/>
              <a:t>PROLAKTIN – rozvoj mléčných žláz, </a:t>
            </a:r>
            <a:r>
              <a:rPr lang="cs-CZ" dirty="0" smtClean="0"/>
              <a:t>kojení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ENDORFIN -  emoční </a:t>
            </a:r>
            <a:r>
              <a:rPr lang="cs-CZ" dirty="0" smtClean="0"/>
              <a:t>stavy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HORMONY OVLIVŇUJÍCÍ ČINNOST JINÝCH ŽLÁZ</a:t>
            </a:r>
          </a:p>
          <a:p>
            <a:pPr>
              <a:buNone/>
            </a:pPr>
            <a:endParaRPr lang="cs-CZ" dirty="0" smtClean="0"/>
          </a:p>
          <a:p>
            <a:pPr algn="ctr"/>
            <a:endParaRPr lang="cs-CZ" dirty="0"/>
          </a:p>
        </p:txBody>
      </p:sp>
      <p:cxnSp>
        <p:nvCxnSpPr>
          <p:cNvPr id="5" name="Přímá spojovací čára 4"/>
          <p:cNvCxnSpPr/>
          <p:nvPr/>
        </p:nvCxnSpPr>
        <p:spPr>
          <a:xfrm flipV="1">
            <a:off x="683568" y="2492896"/>
            <a:ext cx="72008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683568" y="2636912"/>
            <a:ext cx="72008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854968"/>
          </a:xfrm>
        </p:spPr>
        <p:txBody>
          <a:bodyPr/>
          <a:lstStyle/>
          <a:p>
            <a:pPr algn="ctr"/>
            <a:r>
              <a:rPr lang="cs-CZ" dirty="0" smtClean="0"/>
              <a:t>HYPOFÝZA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271864"/>
          </a:xfrm>
        </p:spPr>
        <p:txBody>
          <a:bodyPr>
            <a:normAutofit/>
          </a:bodyPr>
          <a:lstStyle/>
          <a:p>
            <a:pPr algn="ctr"/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algn="ctr"/>
            <a:r>
              <a:rPr lang="cs-CZ" b="1" dirty="0" smtClean="0"/>
              <a:t>Zadní </a:t>
            </a:r>
            <a:r>
              <a:rPr lang="cs-CZ" b="1" dirty="0" smtClean="0"/>
              <a:t>lalok</a:t>
            </a:r>
          </a:p>
          <a:p>
            <a:pPr algn="ctr"/>
            <a:endParaRPr lang="cs-CZ" b="1" dirty="0" smtClean="0"/>
          </a:p>
          <a:p>
            <a:pPr>
              <a:buNone/>
            </a:pPr>
            <a:r>
              <a:rPr lang="cs-CZ" dirty="0" smtClean="0"/>
              <a:t>ANTIDIURETICKÝ – podporuje zpětné vstřebávání vody z ledvinových kanálků zpět do </a:t>
            </a:r>
            <a:r>
              <a:rPr lang="cs-CZ" dirty="0" smtClean="0"/>
              <a:t>krve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OXYTOCIN – stahy dělohy při porodu</a:t>
            </a:r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ŠIŠINKA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99856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- připojena k mezimozku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MELATONIN – reguluje denní biorytmy</a:t>
            </a:r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ŠTÍTNÁ ŽLÁZA A PŘÍŠTÍTNÁ TĚLÍSKA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43872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THYROXIN – pro syntézu nezbytný jód</a:t>
            </a:r>
          </a:p>
          <a:p>
            <a:pPr>
              <a:buNone/>
            </a:pPr>
            <a:r>
              <a:rPr lang="cs-CZ" dirty="0" smtClean="0"/>
              <a:t>			- jeho nedostatek způsobuje zvětšení štítné</a:t>
            </a:r>
          </a:p>
          <a:p>
            <a:pPr>
              <a:buNone/>
            </a:pPr>
            <a:r>
              <a:rPr lang="cs-CZ" dirty="0" smtClean="0"/>
              <a:t>			  žlázy = STRUMA</a:t>
            </a:r>
          </a:p>
          <a:p>
            <a:pPr>
              <a:buNone/>
            </a:pPr>
            <a:r>
              <a:rPr lang="cs-CZ" dirty="0" smtClean="0"/>
              <a:t>			- řídí činnost metabolismu</a:t>
            </a:r>
          </a:p>
          <a:p>
            <a:pPr>
              <a:buNone/>
            </a:pPr>
            <a:r>
              <a:rPr lang="cs-CZ" dirty="0" smtClean="0"/>
              <a:t>			</a:t>
            </a:r>
          </a:p>
          <a:p>
            <a:pPr>
              <a:buNone/>
            </a:pPr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			zvýšená tvorba </a:t>
            </a:r>
            <a:r>
              <a:rPr lang="cs-CZ" dirty="0" smtClean="0"/>
              <a:t>=</a:t>
            </a:r>
            <a:r>
              <a:rPr lang="cs-CZ" dirty="0" smtClean="0">
                <a:latin typeface="Tahoma"/>
                <a:ea typeface="Tahoma"/>
                <a:cs typeface="Tahoma"/>
              </a:rPr>
              <a:t>˃ </a:t>
            </a:r>
            <a:r>
              <a:rPr lang="cs-CZ" dirty="0" err="1" smtClean="0">
                <a:latin typeface="Tahoma"/>
                <a:ea typeface="Tahoma"/>
                <a:cs typeface="Tahoma"/>
              </a:rPr>
              <a:t>Basedowova</a:t>
            </a:r>
            <a:r>
              <a:rPr lang="cs-CZ" dirty="0" smtClean="0">
                <a:latin typeface="Tahoma"/>
                <a:ea typeface="Tahoma"/>
                <a:cs typeface="Tahoma"/>
              </a:rPr>
              <a:t> choroba</a:t>
            </a:r>
          </a:p>
          <a:p>
            <a:pPr>
              <a:buNone/>
            </a:pPr>
            <a:r>
              <a:rPr lang="cs-CZ" dirty="0" smtClean="0">
                <a:latin typeface="Tahoma"/>
                <a:ea typeface="Tahoma"/>
                <a:cs typeface="Tahoma"/>
              </a:rPr>
              <a:t>			</a:t>
            </a:r>
          </a:p>
          <a:p>
            <a:pPr>
              <a:buNone/>
            </a:pPr>
            <a:r>
              <a:rPr lang="cs-CZ" dirty="0" smtClean="0">
                <a:latin typeface="Tahoma"/>
                <a:ea typeface="Tahoma"/>
                <a:cs typeface="Tahoma"/>
              </a:rPr>
              <a:t>			snížená tvorba =˃ Kretenismus</a:t>
            </a:r>
          </a:p>
          <a:p>
            <a:pPr>
              <a:buNone/>
            </a:pPr>
            <a:endParaRPr lang="cs-CZ" dirty="0" smtClean="0">
              <a:latin typeface="Tahoma"/>
              <a:ea typeface="Tahoma"/>
              <a:cs typeface="Tahoma"/>
            </a:endParaRPr>
          </a:p>
          <a:p>
            <a:pPr>
              <a:buNone/>
            </a:pPr>
            <a:r>
              <a:rPr lang="cs-CZ" dirty="0" smtClean="0">
                <a:latin typeface="Tahoma"/>
                <a:ea typeface="Tahoma"/>
                <a:cs typeface="Tahoma"/>
              </a:rPr>
              <a:t>PŘÍŠTÍTNÁ TĚLÍSKA – PARATHORMON – ovlivňuje metabolismus vápníku </a:t>
            </a:r>
            <a:endParaRPr lang="cs-CZ" dirty="0"/>
          </a:p>
        </p:txBody>
      </p:sp>
      <p:cxnSp>
        <p:nvCxnSpPr>
          <p:cNvPr id="5" name="Přímá spojovací šipka 4"/>
          <p:cNvCxnSpPr/>
          <p:nvPr/>
        </p:nvCxnSpPr>
        <p:spPr>
          <a:xfrm flipV="1">
            <a:off x="1475656" y="3645024"/>
            <a:ext cx="79208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>
            <a:off x="1475656" y="4077072"/>
            <a:ext cx="864096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SLINIVKA BŘIŠNÍ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55840"/>
          </a:xfrm>
        </p:spPr>
        <p:txBody>
          <a:bodyPr/>
          <a:lstStyle/>
          <a:p>
            <a:r>
              <a:rPr lang="cs-CZ" dirty="0" smtClean="0"/>
              <a:t>LANGERHANSOVY OSTRŮVKY – části slinivky produkující hormony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INZULÍN – snižuje hladinu glukózy v krvi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GLUKAGON – zvyšuje hladinu glukózy v krvi</a:t>
            </a:r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NADLEDVINY - KŮRA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41588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hormony se souhrnně nazývají KORTIKOIDY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Hormony ovlivňující metabolismus organických látek v organismu =</a:t>
            </a:r>
            <a:r>
              <a:rPr lang="cs-CZ" dirty="0" smtClean="0">
                <a:latin typeface="Tahoma"/>
                <a:ea typeface="Tahoma"/>
                <a:cs typeface="Tahoma"/>
              </a:rPr>
              <a:t>˃ GLUKOKORTIKOIDY</a:t>
            </a:r>
          </a:p>
          <a:p>
            <a:pPr>
              <a:buNone/>
            </a:pPr>
            <a:endParaRPr lang="cs-CZ" dirty="0" smtClean="0">
              <a:latin typeface="Tahoma"/>
              <a:ea typeface="Tahoma"/>
              <a:cs typeface="Tahoma"/>
            </a:endParaRPr>
          </a:p>
          <a:p>
            <a:pPr>
              <a:buNone/>
            </a:pPr>
            <a:r>
              <a:rPr lang="cs-CZ" dirty="0" smtClean="0">
                <a:latin typeface="Tahoma"/>
                <a:ea typeface="Tahoma"/>
                <a:cs typeface="Tahoma"/>
              </a:rPr>
              <a:t>KORTISOL 	– zvyšuje tvorbu glykogenu v játrech</a:t>
            </a:r>
          </a:p>
          <a:p>
            <a:pPr>
              <a:buNone/>
            </a:pPr>
            <a:r>
              <a:rPr lang="cs-CZ" dirty="0" smtClean="0">
                <a:latin typeface="Tahoma"/>
                <a:ea typeface="Tahoma"/>
                <a:cs typeface="Tahoma"/>
              </a:rPr>
              <a:t>			- působí protizánětlivě</a:t>
            </a:r>
          </a:p>
          <a:p>
            <a:pPr>
              <a:buNone/>
            </a:pPr>
            <a:endParaRPr lang="cs-CZ" dirty="0" smtClean="0">
              <a:latin typeface="Tahoma"/>
              <a:ea typeface="Tahoma"/>
              <a:cs typeface="Tahoma"/>
            </a:endParaRPr>
          </a:p>
          <a:p>
            <a:r>
              <a:rPr lang="cs-CZ" dirty="0" smtClean="0"/>
              <a:t>Hormony ovlivňující metabolismus anorganických látek v organismu =</a:t>
            </a:r>
            <a:r>
              <a:rPr lang="cs-CZ" dirty="0" smtClean="0">
                <a:latin typeface="Tahoma"/>
                <a:ea typeface="Tahoma"/>
                <a:cs typeface="Tahoma"/>
              </a:rPr>
              <a:t>˃ MINERALOKORTIKOIDY</a:t>
            </a:r>
          </a:p>
          <a:p>
            <a:pPr>
              <a:buNone/>
            </a:pPr>
            <a:endParaRPr lang="cs-CZ" dirty="0" smtClean="0">
              <a:latin typeface="Tahoma"/>
              <a:ea typeface="Tahoma"/>
              <a:cs typeface="Tahoma"/>
            </a:endParaRPr>
          </a:p>
          <a:p>
            <a:pPr>
              <a:buNone/>
            </a:pPr>
            <a:r>
              <a:rPr lang="cs-CZ" dirty="0" smtClean="0">
                <a:latin typeface="Tahoma"/>
                <a:ea typeface="Tahoma"/>
                <a:cs typeface="Tahoma"/>
              </a:rPr>
              <a:t>ALDOSTERON – metabolismus sodíku a draslíku</a:t>
            </a:r>
          </a:p>
          <a:p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NADLEDVINY - DŘEŇ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415880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ADRENALIN – zrychluje a prohlubuje srdeční činnost</a:t>
            </a:r>
          </a:p>
          <a:p>
            <a:pPr>
              <a:buNone/>
            </a:pPr>
            <a:r>
              <a:rPr lang="cs-CZ" dirty="0" smtClean="0"/>
              <a:t>			- připravuje organismus na stres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NONADRENALIN – zpomaluje srdeční činnost</a:t>
            </a:r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POHLAVNÍ ŽLÁZY - VARLATA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518120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TESTOSTERON – ovlivňuje vývoj pohlavních orgánů a </a:t>
            </a:r>
          </a:p>
          <a:p>
            <a:pPr>
              <a:buNone/>
            </a:pPr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			       spermií</a:t>
            </a:r>
          </a:p>
          <a:p>
            <a:pPr>
              <a:buNone/>
            </a:pPr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			     - rozvoj svalstva u mužů</a:t>
            </a:r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4400" dirty="0" smtClean="0">
                <a:latin typeface="+mj-lt"/>
              </a:rPr>
              <a:t>POHLAVNÍ ŽLÁZY – VAJEČNÍKY</a:t>
            </a:r>
          </a:p>
          <a:p>
            <a:pPr algn="ctr">
              <a:buNone/>
            </a:pPr>
            <a:endParaRPr lang="cs-CZ" sz="4400" dirty="0" smtClean="0">
              <a:latin typeface="+mj-lt"/>
            </a:endParaRPr>
          </a:p>
          <a:p>
            <a:pPr>
              <a:buNone/>
            </a:pPr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ESTROGEN – ovlivňuje menstruační cyklus</a:t>
            </a:r>
          </a:p>
          <a:p>
            <a:pPr>
              <a:buNone/>
            </a:pPr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			- vývoj pohlavních orgánů</a:t>
            </a:r>
          </a:p>
          <a:p>
            <a:pPr>
              <a:buNone/>
            </a:pPr>
            <a:endParaRPr lang="cs-CZ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PROGESTRON – ovlivňuje průběh těhotenství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487888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PAEDDR. ČERNÍK, Vladimír; PROF. RNDR. BIČÍK, CSC., Vítězslav; RNDR. MARTINEC, CSC., Zdeněk. </a:t>
            </a:r>
            <a:r>
              <a:rPr lang="cs-CZ" i="1" dirty="0" smtClean="0"/>
              <a:t>Přírodopis 3 : Biologie člověka se základy etologie a genetiky</a:t>
            </a:r>
            <a:r>
              <a:rPr lang="cs-CZ" dirty="0" smtClean="0"/>
              <a:t>. 1. Praha : SPN - pedagogické nakladatelství, 1998. 80 s. ISBN 80-85937-97-2.</a:t>
            </a:r>
            <a:endParaRPr lang="cs-CZ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MGR. VANEČKOVÁ, Ivana; RNDR. SKÝBOVÁ, Jana; MGR. MARKVARTOVÁ, </a:t>
            </a:r>
            <a:r>
              <a:rPr lang="cs-CZ" dirty="0" err="1" smtClean="0"/>
              <a:t>Drahuše</a:t>
            </a:r>
            <a:r>
              <a:rPr lang="cs-CZ" dirty="0" smtClean="0"/>
              <a:t>; MGR. HEJDA Tomáš. </a:t>
            </a:r>
            <a:r>
              <a:rPr lang="cs-CZ" i="1" dirty="0" smtClean="0"/>
              <a:t>Přírodopis 8 : učebnice pro základní školy a víceletá gymnázia</a:t>
            </a:r>
            <a:r>
              <a:rPr lang="cs-CZ" dirty="0" smtClean="0"/>
              <a:t>. 1. Plzeň : Nakladatelství </a:t>
            </a:r>
            <a:r>
              <a:rPr lang="cs-CZ" dirty="0" err="1" smtClean="0"/>
              <a:t>Fraus</a:t>
            </a:r>
            <a:r>
              <a:rPr lang="cs-CZ" dirty="0" smtClean="0"/>
              <a:t>, 2006. 128 s. ISBN 80-7238-428-7.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MGR. VALTER, Vít; PAEDR. TRONEČEK, Jiří. </a:t>
            </a:r>
            <a:r>
              <a:rPr lang="cs-CZ" i="1" dirty="0" smtClean="0"/>
              <a:t>Anatomický a fyziologický atlas pro vyučování anatomie a fyziologie v základní škole</a:t>
            </a:r>
            <a:r>
              <a:rPr lang="cs-CZ" dirty="0" smtClean="0"/>
              <a:t>. </a:t>
            </a:r>
            <a:r>
              <a:rPr lang="cs-CZ" dirty="0" err="1" smtClean="0"/>
              <a:t>Chvalčov</a:t>
            </a:r>
            <a:r>
              <a:rPr lang="cs-CZ" dirty="0" smtClean="0"/>
              <a:t> : DTP A Z CHALČOV, [199?]. 80.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DOC. RNDR. MACHOVÁ, CSC., Jitka. </a:t>
            </a:r>
            <a:r>
              <a:rPr lang="cs-CZ" i="1" dirty="0" smtClean="0"/>
              <a:t>Biologie člověka pro učitele</a:t>
            </a:r>
            <a:r>
              <a:rPr lang="cs-CZ" dirty="0" smtClean="0"/>
              <a:t>. Praha : Univerzita Karlova v Praze, 2008. 269 s. ISBN 978-80-7184-867-7.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3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4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5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6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7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8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9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10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11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12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13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14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</TotalTime>
  <Words>220</Words>
  <Application>Microsoft Office PowerPoint</Application>
  <PresentationFormat>Předvádění na obrazovce (4:3)</PresentationFormat>
  <Paragraphs>111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Tok</vt:lpstr>
      <vt:lpstr>Řízení organismu</vt:lpstr>
      <vt:lpstr>Organismus je řízen:</vt:lpstr>
      <vt:lpstr>Soustava žláz s vnitřní sekrecí</vt:lpstr>
      <vt:lpstr>Rozdělení hormonů:</vt:lpstr>
      <vt:lpstr>Poruchy žláz s vnitřní sekrecí:</vt:lpstr>
      <vt:lpstr>Přehled žláz s vnitřní sekrecí:</vt:lpstr>
      <vt:lpstr>HYPOFÝZA</vt:lpstr>
      <vt:lpstr>HYPOFÝZA</vt:lpstr>
      <vt:lpstr>ŠIŠINKA</vt:lpstr>
      <vt:lpstr>ŠTÍTNÁ ŽLÁZA A PŘÍŠTÍTNÁ TĚLÍSKA</vt:lpstr>
      <vt:lpstr>SLINIVKA BŘIŠNÍ</vt:lpstr>
      <vt:lpstr>NADLEDVINY - KŮRA</vt:lpstr>
      <vt:lpstr>NADLEDVINY - DŘEŇ</vt:lpstr>
      <vt:lpstr>POHLAVNÍ ŽLÁZY - VARLATA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Řízení organismu</dc:title>
  <dc:creator>lucie.fuskova</dc:creator>
  <cp:lastModifiedBy>lucie.fuskova</cp:lastModifiedBy>
  <cp:revision>16</cp:revision>
  <dcterms:created xsi:type="dcterms:W3CDTF">2011-02-03T18:08:14Z</dcterms:created>
  <dcterms:modified xsi:type="dcterms:W3CDTF">2011-12-02T10:39:53Z</dcterms:modified>
</cp:coreProperties>
</file>