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0" r:id="rId4"/>
    <p:sldId id="261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6163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4000">
              <a:srgbClr val="03D4A8"/>
            </a:gs>
            <a:gs pos="37000">
              <a:srgbClr val="21D6E0"/>
            </a:gs>
            <a:gs pos="61000">
              <a:srgbClr val="0087E6">
                <a:lumMod val="63000"/>
                <a:lumOff val="37000"/>
                <a:alpha val="57000"/>
              </a:srgbClr>
            </a:gs>
            <a:gs pos="94000">
              <a:srgbClr val="005CBF"/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692696"/>
            <a:ext cx="5600700" cy="1047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" descr="2zs_logo2-color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3632" y="1628800"/>
            <a:ext cx="3160812" cy="2909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196975" y="335915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" name="Rectangle 4"/>
          <p:cNvSpPr>
            <a:spLocks noChangeArrowheads="1"/>
          </p:cNvSpPr>
          <p:nvPr/>
        </p:nvSpPr>
        <p:spPr bwMode="auto">
          <a:xfrm>
            <a:off x="1196975" y="48641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" name="Rectangle 5"/>
          <p:cNvSpPr>
            <a:spLocks noChangeArrowheads="1"/>
          </p:cNvSpPr>
          <p:nvPr/>
        </p:nvSpPr>
        <p:spPr bwMode="auto">
          <a:xfrm>
            <a:off x="1196975" y="10617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2967319"/>
              </p:ext>
            </p:extLst>
          </p:nvPr>
        </p:nvGraphicFramePr>
        <p:xfrm>
          <a:off x="1188378" y="4941168"/>
          <a:ext cx="6751320" cy="1577340"/>
        </p:xfrm>
        <a:graphic>
          <a:graphicData uri="http://schemas.openxmlformats.org/drawingml/2006/table">
            <a:tbl>
              <a:tblPr firstRow="1" firstCol="1" bandRow="1"/>
              <a:tblGrid>
                <a:gridCol w="2610485"/>
                <a:gridCol w="4140835"/>
              </a:tblGrid>
              <a:tr h="272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>
                          <a:effectLst/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MY COUNTRY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VY_32_INOVACE_05_</a:t>
                      </a:r>
                      <a:r>
                        <a:rPr lang="cs-CZ" sz="1200" b="1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Historical </a:t>
                      </a:r>
                      <a:r>
                        <a:rPr lang="cs-CZ" sz="1200" b="1" dirty="0" err="1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dates</a:t>
                      </a:r>
                      <a:r>
                        <a:rPr lang="cs-CZ" sz="1200" b="1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b="1" dirty="0" err="1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Charels</a:t>
                      </a:r>
                      <a:r>
                        <a:rPr lang="cs-CZ" sz="1200" b="1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IV, </a:t>
                      </a:r>
                      <a:r>
                        <a:rPr lang="cs-CZ" sz="1200" b="1" dirty="0" err="1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Crown</a:t>
                      </a:r>
                      <a:r>
                        <a:rPr lang="cs-CZ" sz="1200" b="1" baseline="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b="1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jewels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200" dirty="0" err="1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Svojtková</a:t>
                      </a:r>
                      <a:r>
                        <a:rPr lang="cs-CZ" sz="2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Hana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37767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794352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>
                <a:solidFill>
                  <a:srgbClr val="A61638"/>
                </a:solidFill>
              </a:rPr>
              <a:t>HISTORICAL DATES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sz="28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800" dirty="0">
                <a:solidFill>
                  <a:srgbClr val="002060"/>
                </a:solidFill>
              </a:rPr>
              <a:t>	</a:t>
            </a:r>
            <a:r>
              <a:rPr lang="cs-CZ" sz="2800" dirty="0" smtClean="0">
                <a:solidFill>
                  <a:srgbClr val="002060"/>
                </a:solidFill>
              </a:rPr>
              <a:t>THE </a:t>
            </a:r>
            <a:r>
              <a:rPr lang="cs-CZ" sz="2800" dirty="0">
                <a:solidFill>
                  <a:srgbClr val="002060"/>
                </a:solidFill>
              </a:rPr>
              <a:t>CZECHOSLOVAK REPUBLIC WAS </a:t>
            </a:r>
            <a:r>
              <a:rPr lang="cs-CZ" sz="2800" dirty="0" smtClean="0">
                <a:solidFill>
                  <a:srgbClr val="002060"/>
                </a:solidFill>
              </a:rPr>
              <a:t>  </a:t>
            </a:r>
          </a:p>
          <a:p>
            <a:pPr marL="0" indent="0">
              <a:buNone/>
            </a:pPr>
            <a:r>
              <a:rPr lang="cs-CZ" sz="2800" dirty="0">
                <a:solidFill>
                  <a:srgbClr val="002060"/>
                </a:solidFill>
              </a:rPr>
              <a:t>	</a:t>
            </a:r>
            <a:r>
              <a:rPr lang="cs-CZ" sz="2800" dirty="0" smtClean="0">
                <a:solidFill>
                  <a:srgbClr val="002060"/>
                </a:solidFill>
              </a:rPr>
              <a:t>FOUNDED.</a:t>
            </a:r>
          </a:p>
          <a:p>
            <a:pPr marL="0" indent="0">
              <a:buNone/>
            </a:pPr>
            <a:endParaRPr lang="cs-CZ" sz="2800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rgbClr val="002060"/>
                </a:solidFill>
              </a:rPr>
              <a:t>	</a:t>
            </a:r>
            <a:r>
              <a:rPr lang="cs-CZ" sz="2800" dirty="0">
                <a:solidFill>
                  <a:srgbClr val="002060"/>
                </a:solidFill>
              </a:rPr>
              <a:t>NAZI GERMANY OCCUPIED </a:t>
            </a:r>
            <a:r>
              <a:rPr lang="cs-CZ" sz="2800" dirty="0" smtClean="0">
                <a:solidFill>
                  <a:srgbClr val="002060"/>
                </a:solidFill>
              </a:rPr>
              <a:t>BOHEMIA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002060"/>
                </a:solidFill>
              </a:rPr>
              <a:t>          AND MORAVIA</a:t>
            </a:r>
            <a:r>
              <a:rPr lang="cs-CZ" sz="2800" dirty="0">
                <a:solidFill>
                  <a:srgbClr val="002060"/>
                </a:solidFill>
              </a:rPr>
              <a:t>.</a:t>
            </a:r>
          </a:p>
          <a:p>
            <a:pPr marL="0" indent="0">
              <a:buNone/>
            </a:pPr>
            <a:endParaRPr lang="cs-CZ" sz="2800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rgbClr val="002060"/>
                </a:solidFill>
              </a:rPr>
              <a:t>	THE </a:t>
            </a:r>
            <a:r>
              <a:rPr lang="cs-CZ" sz="2800" dirty="0">
                <a:solidFill>
                  <a:srgbClr val="002060"/>
                </a:solidFill>
              </a:rPr>
              <a:t>COMMUNIST PARTY CAME TO </a:t>
            </a:r>
            <a:r>
              <a:rPr lang="cs-CZ" sz="2800" dirty="0" smtClean="0">
                <a:solidFill>
                  <a:srgbClr val="002060"/>
                </a:solidFill>
              </a:rPr>
              <a:t>	POWER</a:t>
            </a:r>
            <a:r>
              <a:rPr lang="cs-CZ" sz="2800" dirty="0">
                <a:solidFill>
                  <a:srgbClr val="002060"/>
                </a:solidFill>
              </a:rPr>
              <a:t>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251520" y="2348880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1918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251520" y="3789040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1939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272817" y="5229200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1948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75656" y="1412776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GIVE ANSWER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90360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404664"/>
            <a:ext cx="8229600" cy="650336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000" b="1" dirty="0" smtClean="0">
                <a:solidFill>
                  <a:srgbClr val="A61638"/>
                </a:solidFill>
              </a:rPr>
              <a:t>CHARLES IV      </a:t>
            </a:r>
            <a:r>
              <a:rPr lang="cs-CZ" sz="1000" b="1" dirty="0" smtClean="0">
                <a:solidFill>
                  <a:schemeClr val="tx1"/>
                </a:solidFill>
              </a:rPr>
              <a:t> </a:t>
            </a:r>
            <a:endParaRPr lang="cs-CZ" sz="4000" b="1" dirty="0">
              <a:solidFill>
                <a:srgbClr val="A61638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77158" y="1700808"/>
            <a:ext cx="8229600" cy="50558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rgbClr val="002060"/>
                </a:solidFill>
              </a:rPr>
              <a:t>CHARLES IV WAS ONE OF THE MOST POPULAR CZECH KINGS. 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002060"/>
                </a:solidFill>
              </a:rPr>
              <a:t>HE COULD SPEAK SEVERAL LANGUAGES.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002060"/>
                </a:solidFill>
              </a:rPr>
              <a:t>HE BUILT THE FAMOUS CHARLES BRIDGE IN PRAGUE AND KARLŠTEJN CASTLE.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002060"/>
                </a:solidFill>
              </a:rPr>
              <a:t>HE FOUNDED THE FIRST CZECH UNIVERSITY IN 1348.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8664" y="4149080"/>
            <a:ext cx="1906513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s odříznutým příčným rohem 1"/>
          <p:cNvSpPr/>
          <p:nvPr/>
        </p:nvSpPr>
        <p:spPr>
          <a:xfrm>
            <a:off x="4473106" y="2456892"/>
            <a:ext cx="1944216" cy="360040"/>
          </a:xfrm>
          <a:prstGeom prst="snip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s odříznutým příčným rohem 5"/>
          <p:cNvSpPr/>
          <p:nvPr/>
        </p:nvSpPr>
        <p:spPr>
          <a:xfrm>
            <a:off x="3896652" y="2942760"/>
            <a:ext cx="2539522" cy="360040"/>
          </a:xfrm>
          <a:prstGeom prst="snip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s odříznutým příčným rohem 6"/>
          <p:cNvSpPr/>
          <p:nvPr/>
        </p:nvSpPr>
        <p:spPr>
          <a:xfrm>
            <a:off x="3160059" y="3717032"/>
            <a:ext cx="3744416" cy="360040"/>
          </a:xfrm>
          <a:prstGeom prst="snip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724128" y="4869160"/>
            <a:ext cx="280831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FILL MISSING WORDS</a:t>
            </a:r>
            <a:endParaRPr lang="cs-CZ" sz="1000" dirty="0"/>
          </a:p>
        </p:txBody>
      </p:sp>
      <p:pic>
        <p:nvPicPr>
          <p:cNvPr id="8" name="Picture 2" descr="C:\Users\OEM\AppData\Local\Microsoft\Windows\Temporary Internet Files\Content.IE5\S2OJ9WZ5\MC90023794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260648"/>
            <a:ext cx="1224136" cy="795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804248" y="1268760"/>
            <a:ext cx="151216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 smtClean="0"/>
              <a:t>KLIKNI NA OBRÁZEK</a:t>
            </a:r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val="2374458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54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3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3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3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0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3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548680"/>
            <a:ext cx="8229600" cy="50632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600" b="1" dirty="0" smtClean="0">
                <a:solidFill>
                  <a:srgbClr val="A61638"/>
                </a:solidFill>
              </a:rPr>
              <a:t>CROWN JEWELS  </a:t>
            </a:r>
            <a:r>
              <a:rPr lang="cs-CZ" sz="1200" b="1" dirty="0" smtClean="0">
                <a:solidFill>
                  <a:schemeClr val="tx1"/>
                </a:solidFill>
              </a:rPr>
              <a:t>klikni</a:t>
            </a:r>
            <a:endParaRPr lang="cs-CZ" sz="3600" b="1" dirty="0">
              <a:solidFill>
                <a:srgbClr val="A61638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82512"/>
            <a:ext cx="8640960" cy="4858856"/>
          </a:xfrm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THE CZECH CROWN JEWELS INCLUDE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0777" y="2963846"/>
            <a:ext cx="5328592" cy="35435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Šipka doprava 3"/>
          <p:cNvSpPr/>
          <p:nvPr/>
        </p:nvSpPr>
        <p:spPr>
          <a:xfrm>
            <a:off x="251520" y="3140968"/>
            <a:ext cx="2592288" cy="9886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Crown</a:t>
            </a:r>
            <a:r>
              <a:rPr lang="cs-CZ" b="1" dirty="0" smtClean="0"/>
              <a:t> </a:t>
            </a:r>
            <a:r>
              <a:rPr lang="cs-CZ" b="1" dirty="0" err="1"/>
              <a:t>of</a:t>
            </a:r>
            <a:r>
              <a:rPr lang="cs-CZ" b="1" dirty="0"/>
              <a:t> Saint </a:t>
            </a:r>
            <a:r>
              <a:rPr lang="cs-CZ" b="1" dirty="0" err="1"/>
              <a:t>Wenceslas</a:t>
            </a:r>
            <a:endParaRPr lang="cs-CZ" b="1" dirty="0"/>
          </a:p>
        </p:txBody>
      </p:sp>
      <p:sp>
        <p:nvSpPr>
          <p:cNvPr id="7" name="Šipka doleva 6"/>
          <p:cNvSpPr/>
          <p:nvPr/>
        </p:nvSpPr>
        <p:spPr>
          <a:xfrm>
            <a:off x="7069369" y="3933056"/>
            <a:ext cx="1800200" cy="91668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Royal</a:t>
            </a:r>
            <a:r>
              <a:rPr lang="cs-CZ" dirty="0" smtClean="0"/>
              <a:t> </a:t>
            </a:r>
            <a:r>
              <a:rPr lang="cs-CZ" dirty="0" err="1" smtClean="0"/>
              <a:t>Orb</a:t>
            </a:r>
            <a:endParaRPr lang="cs-CZ" dirty="0"/>
          </a:p>
        </p:txBody>
      </p:sp>
      <p:sp>
        <p:nvSpPr>
          <p:cNvPr id="11" name="Šipka doprava 10"/>
          <p:cNvSpPr/>
          <p:nvPr/>
        </p:nvSpPr>
        <p:spPr>
          <a:xfrm rot="19808866">
            <a:off x="366816" y="5503428"/>
            <a:ext cx="2027842" cy="100381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Sceptre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1412776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CAN YOU NAME THEM?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5588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506320"/>
          </a:xfrm>
        </p:spPr>
        <p:txBody>
          <a:bodyPr>
            <a:normAutofit/>
          </a:bodyPr>
          <a:lstStyle/>
          <a:p>
            <a:r>
              <a:rPr lang="cs-CZ" sz="1600" smtClean="0">
                <a:solidFill>
                  <a:srgbClr val="002060"/>
                </a:solidFill>
              </a:rPr>
              <a:t>Zdroje:</a:t>
            </a:r>
            <a:endParaRPr lang="cs-CZ" sz="1600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600" dirty="0"/>
              <a:t>http://www.google.cz/search?q=KAREL+IV.+FOTO&amp;hl=cs&amp;biw=1600&amp;bih=701&amp;prmd=ivns&amp;tbm=isch&amp;tbo=u&amp;source=univ&amp;sa=X&amp;ei=JEBdTp_PApLP4QSS3LE-&amp;</a:t>
            </a:r>
            <a:r>
              <a:rPr lang="cs-CZ" sz="1600" dirty="0" smtClean="0"/>
              <a:t>sqi=2&amp;ved=0CBsQsAQ</a:t>
            </a:r>
          </a:p>
          <a:p>
            <a:r>
              <a:rPr lang="cs-CZ" sz="1600" dirty="0"/>
              <a:t>Klipart Microsoft Office</a:t>
            </a:r>
          </a:p>
          <a:p>
            <a:r>
              <a:rPr lang="cs-CZ" sz="1600" dirty="0"/>
              <a:t>vlastní</a:t>
            </a:r>
          </a:p>
          <a:p>
            <a:pPr>
              <a:buFont typeface="Wingdings" pitchFamily="2" charset="2"/>
              <a:buChar char="Ø"/>
            </a:pP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97954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214</TotalTime>
  <Words>105</Words>
  <Application>Microsoft Office PowerPoint</Application>
  <PresentationFormat>Předvádění na obrazovce (4:3)</PresentationFormat>
  <Paragraphs>38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Tok</vt:lpstr>
      <vt:lpstr>Prezentace aplikace PowerPoint</vt:lpstr>
      <vt:lpstr>HISTORICAL DATES</vt:lpstr>
      <vt:lpstr>CHARLES IV       </vt:lpstr>
      <vt:lpstr>CROWN JEWELS  klikni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19</cp:revision>
  <dcterms:created xsi:type="dcterms:W3CDTF">2011-08-30T17:51:17Z</dcterms:created>
  <dcterms:modified xsi:type="dcterms:W3CDTF">2011-11-14T21:35:03Z</dcterms:modified>
</cp:coreProperties>
</file>