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7" r:id="rId6"/>
    <p:sldId id="268" r:id="rId7"/>
    <p:sldId id="260" r:id="rId8"/>
    <p:sldId id="264" r:id="rId9"/>
    <p:sldId id="263" r:id="rId10"/>
    <p:sldId id="266" r:id="rId11"/>
    <p:sldId id="26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A6C3-47BB-4E6A-AB7F-60D7C775091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1111A-C66A-42E8-9A76-DD689DF30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5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3731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</a:t>
            </a:r>
            <a:r>
              <a:rPr lang="cs-CZ" dirty="0" smtClean="0">
                <a:latin typeface="Calibri" pitchFamily="34" charset="0"/>
              </a:rPr>
              <a:t>Jitka Žejdlíková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08298" y="1340768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VY_32_INOVACE_PŘBOT.01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38540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Autor: Mgr. Jitka Žejdlíková</a:t>
            </a:r>
          </a:p>
          <a:p>
            <a:r>
              <a:rPr lang="cs-CZ" sz="2000" b="1" dirty="0">
                <a:latin typeface="Calibri" pitchFamily="34" charset="0"/>
              </a:rPr>
              <a:t>Datum vytvoření: </a:t>
            </a:r>
            <a:r>
              <a:rPr lang="cs-CZ" sz="2000" b="1" dirty="0" smtClean="0">
                <a:latin typeface="Calibri" pitchFamily="34" charset="0"/>
              </a:rPr>
              <a:t>leden 2012</a:t>
            </a:r>
          </a:p>
          <a:p>
            <a:r>
              <a:rPr lang="cs-CZ" sz="2000" b="1" dirty="0" smtClean="0">
                <a:latin typeface="Calibri" pitchFamily="34" charset="0"/>
              </a:rPr>
              <a:t>Ročník</a:t>
            </a:r>
            <a:r>
              <a:rPr lang="cs-CZ" sz="2000" b="1" dirty="0">
                <a:latin typeface="Calibri" pitchFamily="34" charset="0"/>
              </a:rPr>
              <a:t>: </a:t>
            </a:r>
            <a:r>
              <a:rPr lang="cs-CZ" sz="2000" b="1" dirty="0" smtClean="0">
                <a:latin typeface="Calibri" pitchFamily="34" charset="0"/>
              </a:rPr>
              <a:t>7.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 dirty="0">
                <a:latin typeface="Calibri" pitchFamily="34" charset="0"/>
              </a:rPr>
              <a:t>Vzdělávací obor: Přírodopis</a:t>
            </a:r>
          </a:p>
          <a:p>
            <a:r>
              <a:rPr lang="cs-CZ" sz="2000" b="1" dirty="0">
                <a:latin typeface="Calibri" pitchFamily="34" charset="0"/>
              </a:rPr>
              <a:t>Tematický okruh: Biologie </a:t>
            </a:r>
            <a:r>
              <a:rPr lang="cs-CZ" sz="2000" b="1" dirty="0" smtClean="0">
                <a:latin typeface="Calibri" pitchFamily="34" charset="0"/>
              </a:rPr>
              <a:t>rostlin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Kořen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dirty="0" smtClean="0"/>
              <a:t>Kořen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6696" y="1857370"/>
            <a:ext cx="8425784" cy="500063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- je to podzemní orgán rostliny</a:t>
            </a:r>
          </a:p>
          <a:p>
            <a:r>
              <a:rPr lang="cs-CZ" dirty="0" smtClean="0"/>
              <a:t>- většinou má neomezený růst</a:t>
            </a:r>
          </a:p>
          <a:p>
            <a:r>
              <a:rPr lang="cs-CZ" dirty="0" smtClean="0"/>
              <a:t>- neobsahuje chlorofyl (zelené barvivo)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  <a:r>
              <a:rPr lang="cs-CZ" sz="2000" dirty="0" smtClean="0"/>
              <a:t>obr.1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45024"/>
            <a:ext cx="4074029" cy="3055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07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kořene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upevňuje rostlinu v půdě</a:t>
            </a:r>
          </a:p>
          <a:p>
            <a:r>
              <a:rPr lang="cs-CZ" dirty="0" smtClean="0"/>
              <a:t>- nasává z půdy vodu a v ní rozpuštěné látky</a:t>
            </a:r>
          </a:p>
          <a:p>
            <a:r>
              <a:rPr lang="cs-CZ" dirty="0" smtClean="0"/>
              <a:t>- ukládají se v něm zásobní 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57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kořene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pokožka kořene</a:t>
            </a:r>
            <a:endParaRPr lang="cs-CZ" dirty="0"/>
          </a:p>
          <a:p>
            <a:r>
              <a:rPr lang="cs-CZ" dirty="0" smtClean="0"/>
              <a:t>- </a:t>
            </a:r>
            <a:r>
              <a:rPr lang="cs-CZ" dirty="0"/>
              <a:t>kůra kořene</a:t>
            </a:r>
          </a:p>
          <a:p>
            <a:r>
              <a:rPr lang="cs-CZ" dirty="0" smtClean="0"/>
              <a:t>- </a:t>
            </a:r>
            <a:r>
              <a:rPr lang="cs-CZ" dirty="0"/>
              <a:t>střední válec</a:t>
            </a:r>
          </a:p>
          <a:p>
            <a:r>
              <a:rPr lang="cs-CZ" dirty="0" smtClean="0"/>
              <a:t>- </a:t>
            </a:r>
            <a:r>
              <a:rPr lang="cs-CZ" dirty="0"/>
              <a:t>na vrcholu kořene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je </a:t>
            </a:r>
            <a:r>
              <a:rPr lang="cs-CZ" dirty="0"/>
              <a:t>kořenová </a:t>
            </a:r>
            <a:r>
              <a:rPr lang="cs-CZ" dirty="0" smtClean="0"/>
              <a:t>čepička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2000" dirty="0" smtClean="0"/>
              <a:t>obr.2</a:t>
            </a:r>
            <a:endParaRPr lang="cs-CZ" sz="20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3498202" cy="4562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468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ichal\AppData\Local\Microsoft\Windows\Temporary Internet Files\Content.IE5\FLNK09QS\MP9004330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81" y="476672"/>
            <a:ext cx="860136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40423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Růst kořene při klíčení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6016932"/>
            <a:ext cx="2620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Hlavní kořen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6016931"/>
            <a:ext cx="3443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Postranní kořeny</a:t>
            </a:r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1043608" y="4437112"/>
            <a:ext cx="720080" cy="172819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267744" y="4797152"/>
            <a:ext cx="792088" cy="13681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419872" y="5229200"/>
            <a:ext cx="1800200" cy="9361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364088" y="4653136"/>
            <a:ext cx="864096" cy="1512168"/>
          </a:xfrm>
          <a:prstGeom prst="straightConnector1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7712395" y="4727322"/>
            <a:ext cx="576064" cy="1363796"/>
          </a:xfrm>
          <a:prstGeom prst="straightConnector1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6804248" y="4437112"/>
            <a:ext cx="0" cy="1728192"/>
          </a:xfrm>
          <a:prstGeom prst="straightConnector1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5793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/>
              <a:t>Svazčité kořeny</a:t>
            </a:r>
            <a:endParaRPr lang="cs-CZ" dirty="0"/>
          </a:p>
        </p:txBody>
      </p:sp>
      <p:pic>
        <p:nvPicPr>
          <p:cNvPr id="2050" name="Picture 2" descr="C:\Users\Michal\AppData\Local\Microsoft\Windows\Temporary Internet Files\Content.IE5\15DNXGF6\MP9004331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8302222" cy="4103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8261" y="5661248"/>
            <a:ext cx="75673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Výskyt:	</a:t>
            </a:r>
            <a:r>
              <a:rPr lang="cs-CZ" sz="2800" dirty="0" smtClean="0"/>
              <a:t>jednoděložné rostliny </a:t>
            </a:r>
            <a:r>
              <a:rPr lang="cs-CZ" sz="2800" dirty="0" smtClean="0"/>
              <a:t>– trávy, </a:t>
            </a:r>
            <a:r>
              <a:rPr lang="cs-CZ" sz="2800" dirty="0" smtClean="0"/>
              <a:t>obilí</a:t>
            </a:r>
            <a:endParaRPr lang="cs-CZ" sz="2800" dirty="0" smtClean="0"/>
          </a:p>
          <a:p>
            <a:r>
              <a:rPr lang="cs-CZ" sz="2800" dirty="0" smtClean="0"/>
              <a:t>	   	cibulovin</a:t>
            </a:r>
            <a:r>
              <a:rPr lang="cs-CZ" sz="2800" dirty="0" smtClean="0"/>
              <a:t>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0889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Přeměny kořene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- kořenové hlízy – jiřiny</a:t>
            </a:r>
          </a:p>
          <a:p>
            <a:r>
              <a:rPr lang="cs-CZ" dirty="0" smtClean="0"/>
              <a:t>- </a:t>
            </a:r>
            <a:r>
              <a:rPr lang="cs-CZ" dirty="0"/>
              <a:t>bulvy – řepa</a:t>
            </a:r>
          </a:p>
          <a:p>
            <a:r>
              <a:rPr lang="cs-CZ" dirty="0" smtClean="0"/>
              <a:t>- </a:t>
            </a:r>
            <a:r>
              <a:rPr lang="cs-CZ" dirty="0"/>
              <a:t>vzdušné kořeny – monstera</a:t>
            </a:r>
          </a:p>
          <a:p>
            <a:r>
              <a:rPr lang="cs-CZ" dirty="0" smtClean="0"/>
              <a:t>- </a:t>
            </a:r>
            <a:r>
              <a:rPr lang="cs-CZ" dirty="0"/>
              <a:t>přichycovací kořeny – </a:t>
            </a:r>
            <a:r>
              <a:rPr lang="cs-CZ" dirty="0" smtClean="0"/>
              <a:t>břečťan           </a:t>
            </a:r>
            <a:r>
              <a:rPr lang="cs-CZ" sz="2000" dirty="0" smtClean="0"/>
              <a:t>obr. 3</a:t>
            </a:r>
            <a:endParaRPr lang="cs-CZ" sz="2000" dirty="0"/>
          </a:p>
          <a:p>
            <a:r>
              <a:rPr lang="cs-CZ" dirty="0" smtClean="0"/>
              <a:t>- haustoria </a:t>
            </a:r>
            <a:r>
              <a:rPr lang="cs-CZ" dirty="0"/>
              <a:t>– </a:t>
            </a:r>
            <a:r>
              <a:rPr lang="cs-CZ" dirty="0" smtClean="0"/>
              <a:t>jmelí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3657600" lvl="8" indent="0">
              <a:buNone/>
            </a:pPr>
            <a:r>
              <a:rPr lang="cs-CZ" sz="2000" dirty="0" smtClean="0"/>
              <a:t>obr. 4 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56792"/>
            <a:ext cx="29018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93096"/>
            <a:ext cx="3072342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128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Symbióza kořene s jinými organismy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641808" cy="4429151"/>
          </a:xfrm>
        </p:spPr>
        <p:txBody>
          <a:bodyPr>
            <a:normAutofit/>
          </a:bodyPr>
          <a:lstStyle/>
          <a:p>
            <a:r>
              <a:rPr lang="cs-CZ" dirty="0" smtClean="0"/>
              <a:t>symbióza </a:t>
            </a:r>
            <a:r>
              <a:rPr lang="cs-CZ" dirty="0"/>
              <a:t>s hlízkovými bakteriemi – bobovité </a:t>
            </a:r>
            <a:r>
              <a:rPr lang="cs-CZ" dirty="0" smtClean="0"/>
              <a:t>rostliny</a:t>
            </a:r>
          </a:p>
          <a:p>
            <a:r>
              <a:rPr lang="cs-CZ" smtClean="0"/>
              <a:t>symbióza </a:t>
            </a:r>
            <a:r>
              <a:rPr lang="cs-CZ" dirty="0" smtClean="0"/>
              <a:t>s </a:t>
            </a:r>
            <a:r>
              <a:rPr lang="cs-CZ" dirty="0"/>
              <a:t>podhoubím hub – </a:t>
            </a:r>
            <a:r>
              <a:rPr lang="cs-CZ" dirty="0" smtClean="0"/>
              <a:t>křemenáč , hřib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914400" lvl="2" indent="0">
              <a:buNone/>
            </a:pPr>
            <a:r>
              <a:rPr lang="cs-CZ" sz="2000" dirty="0" smtClean="0"/>
              <a:t>Obr.  5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73016"/>
            <a:ext cx="4068713" cy="2816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581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kořene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- kořenová </a:t>
            </a:r>
            <a:r>
              <a:rPr lang="cs-CZ" dirty="0" smtClean="0"/>
              <a:t>zelenina – mrkev, petržel, celer, </a:t>
            </a:r>
          </a:p>
          <a:p>
            <a:pPr marL="457200" lvl="1" indent="0">
              <a:buNone/>
            </a:pPr>
            <a:r>
              <a:rPr lang="cs-CZ" dirty="0" smtClean="0"/>
              <a:t>  křen</a:t>
            </a:r>
            <a:endParaRPr lang="cs-CZ" dirty="0"/>
          </a:p>
          <a:p>
            <a:r>
              <a:rPr lang="cs-CZ" dirty="0" smtClean="0"/>
              <a:t>- léčiva – kostival lékařský</a:t>
            </a:r>
          </a:p>
          <a:p>
            <a:r>
              <a:rPr lang="cs-CZ" dirty="0" smtClean="0"/>
              <a:t>- potravinářský průmysl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cukrová řepa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</a:t>
            </a:r>
            <a:r>
              <a:rPr lang="cs-CZ" sz="2000" dirty="0" smtClean="0"/>
              <a:t>obr. 6</a:t>
            </a:r>
            <a:r>
              <a:rPr lang="cs-CZ" dirty="0" smtClean="0"/>
              <a:t>	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395" y="4005064"/>
            <a:ext cx="336037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508104" y="3140968"/>
            <a:ext cx="1728192" cy="1080120"/>
          </a:xfrm>
          <a:prstGeom prst="straightConnector1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511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48708" cy="44291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Kořen </a:t>
            </a:r>
            <a:r>
              <a:rPr lang="cs-CZ" dirty="0"/>
              <a:t>tvoří  ……………………………………….. část rostliny.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Jeho </a:t>
            </a:r>
            <a:r>
              <a:rPr lang="cs-CZ" dirty="0"/>
              <a:t>hlavní funkcí je ………………………  rostlinu v zemi.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rozdíl od nadzemních částí se kořen nepodílí na ………………………………………………, protože nemá ve svých buňkách </a:t>
            </a:r>
            <a:r>
              <a:rPr lang="cs-CZ" dirty="0" smtClean="0"/>
              <a:t>………………………………………………………………...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651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1. </a:t>
            </a:r>
            <a:r>
              <a:rPr lang="cs-CZ" sz="1400" dirty="0"/>
              <a:t>[cit. </a:t>
            </a:r>
            <a:r>
              <a:rPr lang="cs-CZ" sz="1400" dirty="0" smtClean="0"/>
              <a:t>2012-01-01] </a:t>
            </a:r>
            <a:r>
              <a:rPr lang="cs-CZ" sz="1400" dirty="0"/>
              <a:t>autor  </a:t>
            </a:r>
            <a:r>
              <a:rPr lang="cs-CZ" sz="1400" dirty="0" err="1" smtClean="0"/>
              <a:t>vacacionesbulgaria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http://commons.wikimedia.org/wiki/File:Koreni-00.JPG?uselang=cs 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2012-01-01] autor 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upload.wikimedia.org/wikipedia/commons/4/46/Anatomy_roots.jpg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2012-01-01] autor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http://upload.wikimedia.org/wikipedia/commons/1/1f/Ivy_uf1.jpg</a:t>
            </a:r>
            <a:endParaRPr lang="cs-CZ" sz="1400" dirty="0" smtClean="0"/>
          </a:p>
          <a:p>
            <a:r>
              <a:rPr lang="cs-CZ" sz="1400" dirty="0" smtClean="0"/>
              <a:t>4. </a:t>
            </a:r>
            <a:r>
              <a:rPr lang="cs-CZ" sz="1400" dirty="0"/>
              <a:t>[cit. 2012-01-01] autor 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http://upload.wikimedia.org/wikipedia/commons/c/cb/Viscum_album_fruit.jpg</a:t>
            </a:r>
            <a:endParaRPr lang="cs-CZ" sz="1400" dirty="0" smtClean="0"/>
          </a:p>
          <a:p>
            <a:r>
              <a:rPr lang="cs-CZ" sz="1400" dirty="0" smtClean="0"/>
              <a:t>5. </a:t>
            </a:r>
            <a:r>
              <a:rPr lang="cs-CZ" sz="1400" dirty="0"/>
              <a:t>[cit. 2012-01-01] autor  </a:t>
            </a:r>
            <a:r>
              <a:rPr lang="cs-CZ" sz="1400" dirty="0" err="1"/>
              <a:t>vacacionesbulgaria</a:t>
            </a:r>
            <a:r>
              <a:rPr lang="cs-CZ" sz="1400" dirty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http://upload.wikimedia.org/wikipedia/commons/8/87/Espenrotkappe.jpg</a:t>
            </a:r>
            <a:endParaRPr lang="cs-CZ" sz="1400" dirty="0" smtClean="0"/>
          </a:p>
          <a:p>
            <a:r>
              <a:rPr lang="cs-CZ" sz="1400" dirty="0" smtClean="0"/>
              <a:t>6. </a:t>
            </a:r>
            <a:r>
              <a:rPr lang="cs-CZ" sz="1400" dirty="0"/>
              <a:t>[cit. 2012-01-01] autor  </a:t>
            </a:r>
            <a:r>
              <a:rPr lang="cs-CZ" sz="1400" dirty="0" err="1"/>
              <a:t>vacacionesbulgaria</a:t>
            </a:r>
            <a:r>
              <a:rPr lang="cs-CZ" sz="1400" dirty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http://upload.wikimedia.org/wikipedia/commons/9/96/Symphytum_officinale_-_Iceland_-_</a:t>
            </a:r>
            <a:r>
              <a:rPr lang="cs-CZ" sz="1400" dirty="0" smtClean="0"/>
              <a:t>2007-07-10a.jpg</a:t>
            </a:r>
          </a:p>
          <a:p>
            <a:pPr>
              <a:defRPr/>
            </a:pPr>
            <a:r>
              <a:rPr lang="cs-CZ" sz="1400" dirty="0" smtClean="0"/>
              <a:t>Neoznačené použité </a:t>
            </a:r>
            <a:r>
              <a:rPr lang="cs-CZ" sz="1400" dirty="0"/>
              <a:t>obrázky jsou dostupné pod licencí Microsoft </a:t>
            </a:r>
            <a:r>
              <a:rPr lang="cs-CZ" sz="1400" dirty="0" smtClean="0"/>
              <a:t>Office (18.5.2012)</a:t>
            </a:r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740234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Prezentace k přírodopisnému učivu 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kořenu rostlin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možné ji použít při výkladu látky, při shrnutí a opakování.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Shrnutí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/>
              <a:t>Kořen </a:t>
            </a:r>
            <a:r>
              <a:rPr lang="cs-CZ" dirty="0"/>
              <a:t>tvoří  </a:t>
            </a:r>
            <a:r>
              <a:rPr lang="cs-CZ" dirty="0" smtClean="0"/>
              <a:t>podzemní </a:t>
            </a:r>
            <a:r>
              <a:rPr lang="cs-CZ" dirty="0"/>
              <a:t>část rostliny. </a:t>
            </a:r>
          </a:p>
          <a:p>
            <a:pPr marL="0" indent="0">
              <a:buNone/>
            </a:pPr>
            <a:r>
              <a:rPr lang="cs-CZ" dirty="0"/>
              <a:t>Jeho hlavní funkcí je </a:t>
            </a:r>
            <a:r>
              <a:rPr lang="cs-CZ" dirty="0" smtClean="0"/>
              <a:t>upevňovat  </a:t>
            </a:r>
            <a:r>
              <a:rPr lang="cs-CZ" dirty="0"/>
              <a:t>rostlinu v zemi. </a:t>
            </a:r>
          </a:p>
          <a:p>
            <a:pPr marL="0" indent="0">
              <a:buNone/>
            </a:pPr>
            <a:r>
              <a:rPr lang="cs-CZ" dirty="0"/>
              <a:t>Na rozdíl od nadzemních částí se kořen nepodílí na </a:t>
            </a:r>
            <a:r>
              <a:rPr lang="cs-CZ" dirty="0" smtClean="0"/>
              <a:t>fotosyntéze, </a:t>
            </a:r>
            <a:r>
              <a:rPr lang="cs-CZ" dirty="0"/>
              <a:t>protože nemá ve svých buňkách </a:t>
            </a:r>
            <a:r>
              <a:rPr lang="cs-CZ" dirty="0" smtClean="0"/>
              <a:t>chloroplasty.</a:t>
            </a:r>
            <a:endParaRPr lang="cs-CZ" dirty="0"/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0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101</TotalTime>
  <Words>398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Brooklet</vt:lpstr>
      <vt:lpstr>Prezentace aplikace PowerPoint</vt:lpstr>
      <vt:lpstr>Kořen </vt:lpstr>
      <vt:lpstr>Funkce kořene</vt:lpstr>
      <vt:lpstr>Stavba kořene</vt:lpstr>
      <vt:lpstr>Růst kořene při klíčení</vt:lpstr>
      <vt:lpstr>Svazčité kořeny</vt:lpstr>
      <vt:lpstr>Přeměny kořene</vt:lpstr>
      <vt:lpstr>Symbióza kořene s jinými organismy</vt:lpstr>
      <vt:lpstr>Význam kořene</vt:lpstr>
      <vt:lpstr>Shrnutí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18</cp:revision>
  <dcterms:created xsi:type="dcterms:W3CDTF">2011-11-07T20:36:47Z</dcterms:created>
  <dcterms:modified xsi:type="dcterms:W3CDTF">2012-05-30T11:38:01Z</dcterms:modified>
</cp:coreProperties>
</file>