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78" r:id="rId27"/>
    <p:sldId id="264" r:id="rId28"/>
    <p:sldId id="291" r:id="rId29"/>
    <p:sldId id="277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razycafe.centrum.cz/vtipna-videa/2012/4/25/videa/unikatni-zabery-od-spermie-k-porodu-takhle-vznika-zivot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91880" y="1412776"/>
            <a:ext cx="2647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smtClean="0">
                <a:solidFill>
                  <a:srgbClr val="1E2051"/>
                </a:solidFill>
                <a:latin typeface="Calibri" pitchFamily="34" charset="0"/>
              </a:rPr>
              <a:t>VY_32_INOVACE_PŘČL.14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Autor: Mgr. Jitka Žejdlíková</a:t>
            </a:r>
          </a:p>
          <a:p>
            <a:r>
              <a:rPr lang="cs-CZ" b="1" dirty="0">
                <a:latin typeface="Calibri" pitchFamily="34" charset="0"/>
              </a:rPr>
              <a:t>Datum vytvoření: </a:t>
            </a:r>
            <a:r>
              <a:rPr lang="cs-CZ" b="1" dirty="0" smtClean="0">
                <a:latin typeface="Calibri" pitchFamily="34" charset="0"/>
              </a:rPr>
              <a:t>leden 2012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Ročník: </a:t>
            </a:r>
            <a:r>
              <a:rPr lang="cs-CZ" b="1" dirty="0" smtClean="0">
                <a:latin typeface="Calibri" pitchFamily="34" charset="0"/>
              </a:rPr>
              <a:t>8.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</a:rPr>
              <a:t>Vzdělávací obor: Přírodopis</a:t>
            </a:r>
          </a:p>
          <a:p>
            <a:r>
              <a:rPr lang="cs-CZ" b="1" dirty="0">
                <a:latin typeface="Calibri" pitchFamily="34" charset="0"/>
              </a:rPr>
              <a:t>Tematický okruh: Biologie </a:t>
            </a:r>
            <a:r>
              <a:rPr lang="cs-CZ" b="1" dirty="0" smtClean="0">
                <a:latin typeface="Calibri" pitchFamily="34" charset="0"/>
              </a:rPr>
              <a:t>člověka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Téma</a:t>
            </a:r>
            <a:r>
              <a:rPr lang="cs-CZ" b="1" dirty="0" smtClean="0">
                <a:latin typeface="Calibri" pitchFamily="34" charset="0"/>
              </a:rPr>
              <a:t>: Vývin člověka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6151400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Jitka Žejdlíková</a:t>
            </a: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Vývin člověka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vznik a vývin jedince začíná oplozením vajíčka spermií</a:t>
            </a:r>
          </a:p>
          <a:p>
            <a:r>
              <a:rPr lang="cs-CZ" dirty="0" smtClean="0"/>
              <a:t>ke spojení vajíčka se spermií dochází ve vejcovodu</a:t>
            </a:r>
          </a:p>
          <a:p>
            <a:r>
              <a:rPr lang="cs-CZ" dirty="0" smtClean="0"/>
              <a:t>oplozené vajíčko sestupuje do dělohy, kde dojde k jeho „uhnízdění“</a:t>
            </a:r>
          </a:p>
          <a:p>
            <a:r>
              <a:rPr lang="cs-CZ" dirty="0" smtClean="0"/>
              <a:t>plod je v děloze 40 týdnů, kdy dojde k růstu a vývinu orgánových soustav</a:t>
            </a:r>
          </a:p>
          <a:p>
            <a:r>
              <a:rPr lang="cs-CZ" dirty="0" smtClean="0"/>
              <a:t>tato etapa končí porodem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6093296"/>
            <a:ext cx="85415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 vzniká život: </a:t>
            </a:r>
            <a:r>
              <a:rPr lang="cs-CZ" sz="1000" dirty="0">
                <a:hlinkClick r:id="rId2"/>
              </a:rPr>
              <a:t>http://crazycafe.centrum.cz/vtipna-videa/2012/4/25/videa/unikatni-zabery-od-spermie-k-porodu-takhle-vznika-zivot/#</a:t>
            </a:r>
            <a:endParaRPr lang="cs-CZ" sz="1000" dirty="0"/>
          </a:p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737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Těhotenství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980728"/>
            <a:ext cx="8248708" cy="53057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5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1. měsíc (4. týden)</a:t>
            </a:r>
          </a:p>
          <a:p>
            <a:pPr>
              <a:buFontTx/>
              <a:buChar char="-"/>
            </a:pPr>
            <a:endParaRPr lang="cs-CZ" dirty="0" smtClean="0">
              <a:latin typeface="+mj-lt"/>
            </a:endParaRPr>
          </a:p>
          <a:p>
            <a:pPr>
              <a:buFontTx/>
              <a:buChar char="-"/>
            </a:pPr>
            <a:endParaRPr lang="cs-CZ" dirty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j-lt"/>
              </a:rPr>
              <a:t>vyvíjí se hlava, nohy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j-lt"/>
              </a:rPr>
              <a:t>bije srdce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j-lt"/>
              </a:rPr>
              <a:t>vytvářejí se plíce</a:t>
            </a:r>
          </a:p>
          <a:p>
            <a:pPr marL="0" indent="0">
              <a:buNone/>
            </a:pPr>
            <a:r>
              <a:rPr lang="cs-CZ" sz="4400" dirty="0" smtClean="0">
                <a:latin typeface="+mj-lt"/>
              </a:rPr>
              <a:t> </a:t>
            </a:r>
            <a:endParaRPr lang="cs-CZ" sz="4400" dirty="0" smtClean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endParaRPr lang="cs-CZ" sz="4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5105400" y="1196975"/>
            <a:ext cx="4038600" cy="481171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>
              <a:latin typeface="+mj-lt"/>
            </a:endParaRPr>
          </a:p>
          <a:p>
            <a:pPr marL="0" indent="0">
              <a:buNone/>
            </a:pPr>
            <a:endParaRPr lang="cs-CZ" sz="2400" dirty="0">
              <a:latin typeface="+mj-lt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0648"/>
            <a:ext cx="2720740" cy="6233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868144" y="638132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911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980728"/>
            <a:ext cx="763284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2. </a:t>
            </a:r>
            <a:r>
              <a:rPr lang="cs-CZ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měsíc </a:t>
            </a:r>
            <a:r>
              <a:rPr lang="cs-CZ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(8. </a:t>
            </a:r>
            <a:r>
              <a:rPr lang="cs-CZ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týden)</a:t>
            </a:r>
          </a:p>
          <a:p>
            <a:endParaRPr lang="cs-CZ" sz="3200" dirty="0" smtClean="0"/>
          </a:p>
          <a:p>
            <a:endParaRPr lang="cs-CZ" sz="3200" dirty="0">
              <a:latin typeface="+mj-lt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>
                <a:solidFill>
                  <a:srgbClr val="002060"/>
                </a:solidFill>
                <a:latin typeface="+mj-lt"/>
              </a:rPr>
              <a:t>pojmenování plod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>
                <a:solidFill>
                  <a:srgbClr val="002060"/>
                </a:solidFill>
                <a:latin typeface="+mj-lt"/>
              </a:rPr>
              <a:t>vytvořeny všechny orgány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>
                <a:solidFill>
                  <a:srgbClr val="002060"/>
                </a:solidFill>
                <a:latin typeface="+mj-lt"/>
              </a:rPr>
              <a:t>velikost </a:t>
            </a:r>
            <a:r>
              <a:rPr lang="cs-CZ" sz="3200" dirty="0" smtClean="0">
                <a:solidFill>
                  <a:srgbClr val="002060"/>
                </a:solidFill>
                <a:latin typeface="+mj-lt"/>
              </a:rPr>
              <a:t>2 cm</a:t>
            </a:r>
            <a:endParaRPr lang="cs-CZ" sz="3200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2734238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820472" y="616530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952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18041" y="476672"/>
            <a:ext cx="525502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3. </a:t>
            </a:r>
            <a:r>
              <a:rPr lang="cs-CZ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měsíc </a:t>
            </a:r>
            <a:r>
              <a:rPr lang="cs-CZ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(12. </a:t>
            </a:r>
            <a:r>
              <a:rPr lang="cs-CZ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týden)</a:t>
            </a:r>
          </a:p>
          <a:p>
            <a:endParaRPr lang="cs-CZ" sz="4400" dirty="0">
              <a:latin typeface="+mj-lt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442886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51520" y="1772816"/>
            <a:ext cx="4536504" cy="37862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j-lt"/>
              </a:rPr>
              <a:t>tlukot </a:t>
            </a:r>
            <a:r>
              <a:rPr lang="cs-CZ" dirty="0">
                <a:latin typeface="+mj-lt"/>
              </a:rPr>
              <a:t>srdce je slyšet </a:t>
            </a:r>
            <a:r>
              <a:rPr lang="cs-CZ" dirty="0" smtClean="0">
                <a:latin typeface="+mj-lt"/>
              </a:rPr>
              <a:t>stetoskopem.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j-lt"/>
              </a:rPr>
              <a:t>prsty </a:t>
            </a:r>
            <a:r>
              <a:rPr lang="cs-CZ" dirty="0">
                <a:latin typeface="+mj-lt"/>
              </a:rPr>
              <a:t>s měkkými </a:t>
            </a:r>
            <a:r>
              <a:rPr lang="cs-CZ" dirty="0" smtClean="0">
                <a:latin typeface="+mj-lt"/>
              </a:rPr>
              <a:t>nehty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j-lt"/>
              </a:rPr>
              <a:t>vyvíjejí </a:t>
            </a:r>
            <a:r>
              <a:rPr lang="cs-CZ" dirty="0">
                <a:latin typeface="+mj-lt"/>
              </a:rPr>
              <a:t>se pohlavní </a:t>
            </a:r>
            <a:r>
              <a:rPr lang="cs-CZ" dirty="0" smtClean="0">
                <a:latin typeface="+mj-lt"/>
              </a:rPr>
              <a:t>orgány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j-lt"/>
              </a:rPr>
              <a:t>plod </a:t>
            </a:r>
            <a:r>
              <a:rPr lang="cs-CZ" dirty="0">
                <a:latin typeface="+mj-lt"/>
              </a:rPr>
              <a:t>se </a:t>
            </a:r>
            <a:r>
              <a:rPr lang="cs-CZ" dirty="0" smtClean="0">
                <a:latin typeface="+mj-lt"/>
              </a:rPr>
              <a:t>pohybuje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j-lt"/>
              </a:rPr>
              <a:t>plod </a:t>
            </a:r>
            <a:r>
              <a:rPr lang="cs-CZ" dirty="0">
                <a:latin typeface="+mj-lt"/>
              </a:rPr>
              <a:t>asi 10 cm </a:t>
            </a:r>
            <a:r>
              <a:rPr lang="cs-CZ" dirty="0" smtClean="0">
                <a:latin typeface="+mj-lt"/>
              </a:rPr>
              <a:t>dlouhý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j-lt"/>
              </a:rPr>
              <a:t>váží </a:t>
            </a:r>
            <a:r>
              <a:rPr lang="cs-CZ" dirty="0">
                <a:latin typeface="+mj-lt"/>
              </a:rPr>
              <a:t>asi 150 </a:t>
            </a:r>
            <a:r>
              <a:rPr lang="cs-CZ" dirty="0" smtClean="0">
                <a:latin typeface="+mj-lt"/>
              </a:rPr>
              <a:t>g</a:t>
            </a:r>
            <a:endParaRPr lang="cs-CZ" dirty="0">
              <a:latin typeface="+mj-lt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415" y="476672"/>
            <a:ext cx="2810038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850453" y="645333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940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měsíc 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(16.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týden)</a:t>
            </a:r>
            <a:b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484784"/>
            <a:ext cx="4040188" cy="4536504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plod </a:t>
            </a:r>
            <a:r>
              <a:rPr lang="cs-CZ" sz="2800" dirty="0"/>
              <a:t>slyší matčin </a:t>
            </a:r>
            <a:r>
              <a:rPr lang="cs-CZ" sz="2800" dirty="0" smtClean="0"/>
              <a:t>hlas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plodová </a:t>
            </a:r>
            <a:r>
              <a:rPr lang="cs-CZ" sz="2800" dirty="0">
                <a:latin typeface="+mj-lt"/>
              </a:rPr>
              <a:t>voda je dvakrát až třikrát denně </a:t>
            </a:r>
            <a:r>
              <a:rPr lang="cs-CZ" sz="2800" dirty="0" smtClean="0">
                <a:latin typeface="+mj-lt"/>
              </a:rPr>
              <a:t>obměněna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matka </a:t>
            </a:r>
            <a:r>
              <a:rPr lang="cs-CZ" sz="2800" dirty="0">
                <a:latin typeface="+mj-lt"/>
              </a:rPr>
              <a:t>přibývá na váze asi čtvrt kg za </a:t>
            </a:r>
            <a:r>
              <a:rPr lang="cs-CZ" sz="2800" dirty="0" smtClean="0">
                <a:latin typeface="+mj-lt"/>
              </a:rPr>
              <a:t>týden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plod </a:t>
            </a:r>
            <a:r>
              <a:rPr lang="cs-CZ" sz="2800" dirty="0">
                <a:latin typeface="+mj-lt"/>
              </a:rPr>
              <a:t>měří asi 16 </a:t>
            </a:r>
            <a:r>
              <a:rPr lang="cs-CZ" sz="2800" dirty="0" smtClean="0">
                <a:latin typeface="+mj-lt"/>
              </a:rPr>
              <a:t>cm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váží </a:t>
            </a:r>
            <a:r>
              <a:rPr lang="cs-CZ" sz="2800" dirty="0">
                <a:latin typeface="+mj-lt"/>
              </a:rPr>
              <a:t>asi 250 </a:t>
            </a:r>
            <a:r>
              <a:rPr lang="cs-CZ" sz="2800" dirty="0" smtClean="0">
                <a:latin typeface="+mj-lt"/>
              </a:rPr>
              <a:t>g</a:t>
            </a:r>
            <a:endParaRPr lang="cs-CZ" sz="2800" dirty="0">
              <a:latin typeface="+mj-lt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2656"/>
            <a:ext cx="2810038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676456" y="623731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962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měsíc 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(20.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týden)</a:t>
            </a:r>
            <a:b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484784"/>
            <a:ext cx="4040188" cy="4427065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pociťuje </a:t>
            </a:r>
            <a:r>
              <a:rPr lang="cs-CZ" sz="2800" dirty="0">
                <a:latin typeface="+mj-lt"/>
              </a:rPr>
              <a:t>první pohyby </a:t>
            </a:r>
            <a:r>
              <a:rPr lang="cs-CZ" sz="2800" dirty="0" smtClean="0">
                <a:latin typeface="+mj-lt"/>
              </a:rPr>
              <a:t>dítěte plod </a:t>
            </a:r>
            <a:r>
              <a:rPr lang="cs-CZ" sz="2800" dirty="0">
                <a:latin typeface="+mj-lt"/>
              </a:rPr>
              <a:t>je asi 19 cm dlouhý </a:t>
            </a:r>
            <a:endParaRPr lang="cs-CZ" sz="2800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váží </a:t>
            </a:r>
            <a:r>
              <a:rPr lang="cs-CZ" sz="2800" dirty="0">
                <a:latin typeface="+mj-lt"/>
              </a:rPr>
              <a:t>350 </a:t>
            </a:r>
            <a:r>
              <a:rPr lang="cs-CZ" sz="2800" dirty="0" smtClean="0">
                <a:latin typeface="+mj-lt"/>
              </a:rPr>
              <a:t>g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začínají </a:t>
            </a:r>
            <a:r>
              <a:rPr lang="cs-CZ" sz="2800" dirty="0">
                <a:latin typeface="+mj-lt"/>
              </a:rPr>
              <a:t>mu růst vlasy a </a:t>
            </a:r>
            <a:r>
              <a:rPr lang="cs-CZ" sz="2800" dirty="0" smtClean="0">
                <a:latin typeface="+mj-lt"/>
              </a:rPr>
              <a:t>řasy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na </a:t>
            </a:r>
            <a:r>
              <a:rPr lang="cs-CZ" sz="2800" dirty="0">
                <a:latin typeface="+mj-lt"/>
              </a:rPr>
              <a:t>ultrazvukovém vyšetření </a:t>
            </a:r>
            <a:r>
              <a:rPr lang="cs-CZ" sz="2800" dirty="0" smtClean="0">
                <a:latin typeface="+mj-lt"/>
              </a:rPr>
              <a:t>bývá </a:t>
            </a:r>
            <a:r>
              <a:rPr lang="cs-CZ" sz="2800" dirty="0">
                <a:latin typeface="+mj-lt"/>
              </a:rPr>
              <a:t>možno rozpoznat pohlaví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4664"/>
            <a:ext cx="2849743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8604448" y="623731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061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měsíc 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(24.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týden)</a:t>
            </a:r>
            <a:b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163985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348880"/>
            <a:ext cx="4040188" cy="3562969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plod </a:t>
            </a:r>
            <a:r>
              <a:rPr lang="cs-CZ" sz="2800" dirty="0">
                <a:latin typeface="+mj-lt"/>
              </a:rPr>
              <a:t>je aktivní a otáčí </a:t>
            </a:r>
            <a:r>
              <a:rPr lang="cs-CZ" sz="2800" dirty="0" smtClean="0">
                <a:latin typeface="+mj-lt"/>
              </a:rPr>
              <a:t>se</a:t>
            </a:r>
            <a:endParaRPr lang="cs-CZ" sz="2800" dirty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cucá </a:t>
            </a:r>
            <a:r>
              <a:rPr lang="cs-CZ" sz="2800" dirty="0">
                <a:latin typeface="+mj-lt"/>
              </a:rPr>
              <a:t>si </a:t>
            </a:r>
            <a:r>
              <a:rPr lang="cs-CZ" sz="2800" dirty="0" smtClean="0">
                <a:latin typeface="+mj-lt"/>
              </a:rPr>
              <a:t>palec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měří </a:t>
            </a:r>
            <a:r>
              <a:rPr lang="cs-CZ" sz="2800" dirty="0">
                <a:latin typeface="+mj-lt"/>
              </a:rPr>
              <a:t>přes 30 </a:t>
            </a:r>
            <a:r>
              <a:rPr lang="cs-CZ" sz="2800" dirty="0" smtClean="0">
                <a:latin typeface="+mj-lt"/>
              </a:rPr>
              <a:t>cm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váží </a:t>
            </a:r>
            <a:r>
              <a:rPr lang="cs-CZ" sz="2800" dirty="0">
                <a:latin typeface="+mj-lt"/>
              </a:rPr>
              <a:t>asi 900 g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2656"/>
            <a:ext cx="2954421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676456" y="616530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527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měsíc 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(28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týden)</a:t>
            </a:r>
            <a:b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20887"/>
            <a:ext cx="4040188" cy="3490961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plod kope</a:t>
            </a:r>
            <a:r>
              <a:rPr lang="cs-CZ" sz="2800" dirty="0">
                <a:latin typeface="+mj-lt"/>
              </a:rPr>
              <a:t>, může škytat a </a:t>
            </a:r>
            <a:r>
              <a:rPr lang="cs-CZ" sz="2800" dirty="0" smtClean="0">
                <a:latin typeface="+mj-lt"/>
              </a:rPr>
              <a:t>plakat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j-lt"/>
              </a:rPr>
              <a:t>p</a:t>
            </a:r>
            <a:r>
              <a:rPr lang="cs-CZ" sz="2800" dirty="0" smtClean="0">
                <a:latin typeface="+mj-lt"/>
              </a:rPr>
              <a:t>racuje </a:t>
            </a:r>
            <a:r>
              <a:rPr lang="cs-CZ" sz="2800" dirty="0">
                <a:latin typeface="+mj-lt"/>
              </a:rPr>
              <a:t>všech pět </a:t>
            </a:r>
            <a:r>
              <a:rPr lang="cs-CZ" sz="2800" dirty="0" smtClean="0">
                <a:latin typeface="+mj-lt"/>
              </a:rPr>
              <a:t>smyslů měří </a:t>
            </a:r>
            <a:r>
              <a:rPr lang="cs-CZ" sz="2800" dirty="0">
                <a:latin typeface="+mj-lt"/>
              </a:rPr>
              <a:t>téměř 40 </a:t>
            </a:r>
            <a:r>
              <a:rPr lang="cs-CZ" sz="2800" dirty="0" smtClean="0">
                <a:latin typeface="+mj-lt"/>
              </a:rPr>
              <a:t>cm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váží </a:t>
            </a:r>
            <a:r>
              <a:rPr lang="cs-CZ" sz="2800" dirty="0">
                <a:latin typeface="+mj-lt"/>
              </a:rPr>
              <a:t>asi 1,8 kg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648"/>
            <a:ext cx="3113241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604448" y="616530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236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měsíc 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(32.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týden)</a:t>
            </a:r>
            <a:b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92895"/>
            <a:ext cx="4040188" cy="3418953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plodu </a:t>
            </a:r>
            <a:r>
              <a:rPr lang="cs-CZ" sz="2800" dirty="0">
                <a:latin typeface="+mj-lt"/>
              </a:rPr>
              <a:t>rychle narostl </a:t>
            </a:r>
            <a:r>
              <a:rPr lang="cs-CZ" sz="2800" dirty="0" smtClean="0">
                <a:latin typeface="+mj-lt"/>
              </a:rPr>
              <a:t>mozek 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měří </a:t>
            </a:r>
            <a:r>
              <a:rPr lang="cs-CZ" sz="2800" dirty="0">
                <a:latin typeface="+mj-lt"/>
              </a:rPr>
              <a:t>asi 42 </a:t>
            </a:r>
            <a:r>
              <a:rPr lang="cs-CZ" sz="2800" dirty="0" smtClean="0">
                <a:latin typeface="+mj-lt"/>
              </a:rPr>
              <a:t>cm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váží </a:t>
            </a:r>
            <a:r>
              <a:rPr lang="cs-CZ" sz="2800" dirty="0">
                <a:latin typeface="+mj-lt"/>
              </a:rPr>
              <a:t>2,3 kg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0648"/>
            <a:ext cx="3329814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676456" y="609329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741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měsíc 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(36. </a:t>
            </a: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týden)</a:t>
            </a:r>
            <a:b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708919"/>
            <a:ext cx="4040188" cy="3202929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je </a:t>
            </a:r>
            <a:r>
              <a:rPr lang="cs-CZ" sz="2800" dirty="0">
                <a:latin typeface="+mj-lt"/>
              </a:rPr>
              <a:t>krátce před </a:t>
            </a:r>
            <a:r>
              <a:rPr lang="cs-CZ" sz="2800" dirty="0" smtClean="0">
                <a:latin typeface="+mj-lt"/>
              </a:rPr>
              <a:t>porodem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dítě </a:t>
            </a:r>
            <a:r>
              <a:rPr lang="cs-CZ" sz="2800" dirty="0">
                <a:latin typeface="+mj-lt"/>
              </a:rPr>
              <a:t>měří od 48 do 54 cm </a:t>
            </a:r>
            <a:endParaRPr lang="cs-CZ" sz="2800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váží </a:t>
            </a:r>
            <a:r>
              <a:rPr lang="cs-CZ" sz="2800" dirty="0">
                <a:latin typeface="+mj-lt"/>
              </a:rPr>
              <a:t>od 2,8 do 4 </a:t>
            </a:r>
            <a:r>
              <a:rPr lang="cs-CZ" sz="2800" dirty="0" smtClean="0">
                <a:latin typeface="+mj-lt"/>
              </a:rPr>
              <a:t>kg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průměr </a:t>
            </a:r>
            <a:r>
              <a:rPr lang="cs-CZ" sz="2800" dirty="0">
                <a:latin typeface="+mj-lt"/>
              </a:rPr>
              <a:t>jeho hlavy je 9,5 až 10,5 cm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2656"/>
            <a:ext cx="3546387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838467" y="645265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731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Autofit/>
          </a:bodyPr>
          <a:lstStyle/>
          <a:p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Porod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Dítě hned po porodu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Placenta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3171825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22926" y="6241939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132856"/>
            <a:ext cx="4698555" cy="357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8676456" y="616530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811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 narození do smrti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57200" y="2132856"/>
            <a:ext cx="4038600" cy="3439285"/>
          </a:xfrm>
        </p:spPr>
        <p:txBody>
          <a:bodyPr/>
          <a:lstStyle/>
          <a:p>
            <a:r>
              <a:rPr lang="cs-CZ" dirty="0" smtClean="0">
                <a:latin typeface="+mj-lt"/>
              </a:rPr>
              <a:t>během života prochází člověk různými věkovými obdobími</a:t>
            </a:r>
          </a:p>
          <a:p>
            <a:r>
              <a:rPr lang="cs-CZ" dirty="0" smtClean="0">
                <a:latin typeface="+mj-lt"/>
              </a:rPr>
              <a:t>pro každé z nich jsou charakteristické změny</a:t>
            </a:r>
          </a:p>
          <a:p>
            <a:r>
              <a:rPr lang="cs-CZ" dirty="0" smtClean="0">
                <a:latin typeface="+mj-lt"/>
              </a:rPr>
              <a:t>období života</a:t>
            </a:r>
            <a:endParaRPr lang="cs-CZ" dirty="0">
              <a:latin typeface="+mj-lt"/>
            </a:endParaRP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07814162"/>
              </p:ext>
            </p:extLst>
          </p:nvPr>
        </p:nvGraphicFramePr>
        <p:xfrm>
          <a:off x="4648200" y="1785938"/>
          <a:ext cx="4038600" cy="445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9300"/>
                <a:gridCol w="20193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novorozenecké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28. dne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kojenecké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konce 1. roku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batolecí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3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předškolní věk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6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mladší školní věk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10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starší školní věk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14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dorostové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18</a:t>
                      </a:r>
                      <a:r>
                        <a:rPr lang="cs-CZ" baseline="0" dirty="0" smtClean="0">
                          <a:latin typeface="+mj-lt"/>
                        </a:rPr>
                        <a:t>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dospělost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30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zralost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45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střední věk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60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stáří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do 75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vysoké stáří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nad 75 let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4" name="Přímá spojnice se šipkou 13"/>
          <p:cNvCxnSpPr/>
          <p:nvPr/>
        </p:nvCxnSpPr>
        <p:spPr>
          <a:xfrm flipV="1">
            <a:off x="2987824" y="4293096"/>
            <a:ext cx="1656184" cy="432048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1571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33104" y="27690"/>
            <a:ext cx="8229600" cy="1601109"/>
          </a:xfrm>
        </p:spPr>
        <p:txBody>
          <a:bodyPr/>
          <a:lstStyle/>
          <a:p>
            <a:r>
              <a:rPr lang="cs-CZ" dirty="0" smtClean="0"/>
              <a:t>Novorozenecké </a:t>
            </a:r>
            <a:r>
              <a:rPr lang="cs-CZ" dirty="0" smtClean="0"/>
              <a:t>období</a:t>
            </a:r>
            <a:br>
              <a:rPr lang="cs-CZ" dirty="0" smtClean="0"/>
            </a:br>
            <a:r>
              <a:rPr lang="cs-CZ" dirty="0" smtClean="0"/>
              <a:t>do 28. dne života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3394720" cy="3786215"/>
          </a:xfrm>
        </p:spPr>
        <p:txBody>
          <a:bodyPr/>
          <a:lstStyle/>
          <a:p>
            <a:r>
              <a:rPr lang="cs-CZ" dirty="0" smtClean="0"/>
              <a:t>Sací reflex</a:t>
            </a:r>
          </a:p>
          <a:p>
            <a:r>
              <a:rPr lang="cs-CZ" dirty="0" smtClean="0"/>
              <a:t>Pláč</a:t>
            </a:r>
          </a:p>
          <a:p>
            <a:r>
              <a:rPr lang="cs-CZ" dirty="0" smtClean="0"/>
              <a:t>První známky citové vazby na matku</a:t>
            </a:r>
          </a:p>
          <a:p>
            <a:r>
              <a:rPr lang="cs-CZ" dirty="0" smtClean="0"/>
              <a:t>Reakce na hlad, chlad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16832"/>
            <a:ext cx="5106144" cy="3478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8388424" y="594928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568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9550" y="0"/>
            <a:ext cx="8229600" cy="1700808"/>
          </a:xfrm>
        </p:spPr>
        <p:txBody>
          <a:bodyPr/>
          <a:lstStyle/>
          <a:p>
            <a:r>
              <a:rPr lang="cs-CZ" dirty="0" smtClean="0"/>
              <a:t>Kojenecké </a:t>
            </a:r>
            <a:r>
              <a:rPr lang="cs-CZ" dirty="0" smtClean="0"/>
              <a:t>období</a:t>
            </a:r>
            <a:br>
              <a:rPr lang="cs-CZ" dirty="0" smtClean="0"/>
            </a:br>
            <a:r>
              <a:rPr lang="cs-CZ" dirty="0" smtClean="0"/>
              <a:t>				do konce 1. roku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Je plně odkázáno na rodiče</a:t>
            </a:r>
          </a:p>
          <a:p>
            <a:r>
              <a:rPr lang="cs-CZ" dirty="0" smtClean="0"/>
              <a:t>Prořezávají se mléčné zuby</a:t>
            </a:r>
          </a:p>
          <a:p>
            <a:r>
              <a:rPr lang="cs-CZ" dirty="0" smtClean="0"/>
              <a:t>Po 6. měsíci života se zařazuje pevnější strava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84" y="1124744"/>
            <a:ext cx="378042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634067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023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669286"/>
          </a:xfrm>
        </p:spPr>
        <p:txBody>
          <a:bodyPr/>
          <a:lstStyle/>
          <a:p>
            <a:pPr algn="l"/>
            <a:r>
              <a:rPr lang="cs-CZ" dirty="0" smtClean="0"/>
              <a:t>Batolecí </a:t>
            </a:r>
            <a:r>
              <a:rPr lang="cs-CZ" dirty="0" smtClean="0"/>
              <a:t>období</a:t>
            </a:r>
            <a:br>
              <a:rPr lang="cs-CZ" dirty="0" smtClean="0"/>
            </a:br>
            <a:r>
              <a:rPr lang="cs-CZ" dirty="0" smtClean="0"/>
              <a:t>	</a:t>
            </a:r>
            <a:r>
              <a:rPr lang="cs-CZ" dirty="0" smtClean="0"/>
              <a:t>do 3 let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Vyvíjejí se pohybové schopnosti</a:t>
            </a:r>
          </a:p>
          <a:p>
            <a:r>
              <a:rPr lang="cs-CZ" dirty="0" smtClean="0"/>
              <a:t>Dítě se velice snadno učí novým poznatkům</a:t>
            </a:r>
          </a:p>
          <a:p>
            <a:r>
              <a:rPr lang="cs-CZ" dirty="0" smtClean="0"/>
              <a:t>Prořezávají se mléčné zuby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4" t="-8995" r="15054" b="8995"/>
          <a:stretch/>
        </p:blipFill>
        <p:spPr bwMode="auto">
          <a:xfrm>
            <a:off x="4860032" y="-202758"/>
            <a:ext cx="3434919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851920" y="616530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44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85918"/>
          </a:xfrm>
        </p:spPr>
        <p:txBody>
          <a:bodyPr/>
          <a:lstStyle/>
          <a:p>
            <a:r>
              <a:rPr lang="cs-CZ" dirty="0" smtClean="0"/>
              <a:t>Předškolní </a:t>
            </a:r>
            <a:r>
              <a:rPr lang="cs-CZ" dirty="0" smtClean="0"/>
              <a:t>věk</a:t>
            </a:r>
            <a:br>
              <a:rPr lang="cs-CZ" dirty="0" smtClean="0"/>
            </a:br>
            <a:r>
              <a:rPr lang="cs-CZ" dirty="0" smtClean="0"/>
              <a:t>do 6 let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Začínají vypadávat mléčné zuby</a:t>
            </a:r>
          </a:p>
          <a:p>
            <a:r>
              <a:rPr lang="cs-CZ" dirty="0" smtClean="0"/>
              <a:t>Dítě většinou chodí do školky</a:t>
            </a:r>
          </a:p>
          <a:p>
            <a:r>
              <a:rPr lang="cs-CZ" dirty="0" smtClean="0"/>
              <a:t>Mění se tělesné rozměry</a:t>
            </a:r>
          </a:p>
          <a:p>
            <a:r>
              <a:rPr lang="cs-CZ" dirty="0" smtClean="0"/>
              <a:t>Napodobuje dospělé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71" r="5377"/>
          <a:stretch/>
        </p:blipFill>
        <p:spPr bwMode="auto">
          <a:xfrm>
            <a:off x="251520" y="1628800"/>
            <a:ext cx="4238919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623731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55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85918"/>
          </a:xfrm>
        </p:spPr>
        <p:txBody>
          <a:bodyPr/>
          <a:lstStyle/>
          <a:p>
            <a:pPr algn="l"/>
            <a:r>
              <a:rPr lang="cs-CZ" dirty="0" smtClean="0"/>
              <a:t>Mladší školní </a:t>
            </a:r>
            <a:r>
              <a:rPr lang="cs-CZ" dirty="0" smtClean="0"/>
              <a:t>věk</a:t>
            </a:r>
            <a:br>
              <a:rPr lang="cs-CZ" dirty="0" smtClean="0"/>
            </a:br>
            <a:r>
              <a:rPr lang="cs-CZ" dirty="0" smtClean="0"/>
              <a:t>	</a:t>
            </a:r>
            <a:r>
              <a:rPr lang="cs-CZ" dirty="0" smtClean="0"/>
              <a:t>do 10 let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 smtClean="0">
                <a:cs typeface="Times New Roman" pitchFamily="18" charset="0"/>
              </a:rPr>
              <a:t>začíná </a:t>
            </a:r>
            <a:r>
              <a:rPr lang="cs-CZ" dirty="0">
                <a:cs typeface="Times New Roman" pitchFamily="18" charset="0"/>
              </a:rPr>
              <a:t>učení místo her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tělesné tvary se zaoblují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 smtClean="0">
                <a:cs typeface="Times New Roman" pitchFamily="18" charset="0"/>
              </a:rPr>
              <a:t>prořezává se trvalý chrup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06" r="17182"/>
          <a:stretch/>
        </p:blipFill>
        <p:spPr bwMode="auto">
          <a:xfrm>
            <a:off x="4788024" y="836712"/>
            <a:ext cx="4198512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524328" y="63813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916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85918"/>
          </a:xfrm>
        </p:spPr>
        <p:txBody>
          <a:bodyPr/>
          <a:lstStyle/>
          <a:p>
            <a:r>
              <a:rPr lang="cs-CZ" dirty="0" smtClean="0"/>
              <a:t>				Starší </a:t>
            </a:r>
            <a:r>
              <a:rPr lang="cs-CZ" dirty="0" smtClean="0"/>
              <a:t>školní </a:t>
            </a:r>
            <a:r>
              <a:rPr lang="cs-CZ" dirty="0" smtClean="0"/>
              <a:t>věk</a:t>
            </a:r>
            <a:br>
              <a:rPr lang="cs-CZ" dirty="0" smtClean="0"/>
            </a:br>
            <a:r>
              <a:rPr lang="cs-CZ" dirty="0" smtClean="0"/>
              <a:t>				</a:t>
            </a:r>
            <a:r>
              <a:rPr lang="cs-CZ" dirty="0" smtClean="0"/>
              <a:t>do 14 let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rychlý růst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puberta – začíná činnost pohlavních žláz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probíhají změny v tělesných proporcích typických pro určité pohlaví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kromě tělesných začínají i duševní změny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58" y="620688"/>
            <a:ext cx="405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11560" y="63813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956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8229600" cy="1143000"/>
          </a:xfrm>
        </p:spPr>
        <p:txBody>
          <a:bodyPr/>
          <a:lstStyle/>
          <a:p>
            <a:r>
              <a:rPr lang="cs-CZ" dirty="0" smtClean="0"/>
              <a:t>Dorostové </a:t>
            </a:r>
            <a:r>
              <a:rPr lang="cs-CZ" dirty="0" smtClean="0"/>
              <a:t>období – do 18 let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836712"/>
            <a:ext cx="4038600" cy="4735429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období dospívání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rychlý duševní a citový vývoj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dokončení vývoje druhotných pohlavních znaků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8720"/>
            <a:ext cx="4038600" cy="4663421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toto období je obdobím maximální schopnosti vstřebávat vědomosti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začíná příprava na budoucí povolání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518310"/>
            <a:ext cx="5184576" cy="295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884368" y="594928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211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85918"/>
          </a:xfrm>
        </p:spPr>
        <p:txBody>
          <a:bodyPr/>
          <a:lstStyle/>
          <a:p>
            <a:r>
              <a:rPr lang="cs-CZ" dirty="0" smtClean="0"/>
              <a:t>Dospělost</a:t>
            </a:r>
            <a:br>
              <a:rPr lang="cs-CZ" dirty="0" smtClean="0"/>
            </a:br>
            <a:r>
              <a:rPr lang="cs-CZ" dirty="0" smtClean="0"/>
              <a:t>do 30 let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růst se zastavuje do dvaceti let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dosažení vrcholu fyzické zdatnosti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začíná zakládání rodiny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vstup do zaměstnání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5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124744"/>
            <a:ext cx="7620000" cy="5377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956376" y="422108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832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5794" y="-171400"/>
            <a:ext cx="8229600" cy="1728191"/>
          </a:xfrm>
        </p:spPr>
        <p:txBody>
          <a:bodyPr/>
          <a:lstStyle/>
          <a:p>
            <a:r>
              <a:rPr lang="cs-CZ" dirty="0" smtClean="0"/>
              <a:t>Zralost</a:t>
            </a:r>
            <a:br>
              <a:rPr lang="cs-CZ" dirty="0" smtClean="0"/>
            </a:br>
            <a:r>
              <a:rPr lang="cs-CZ" dirty="0" smtClean="0"/>
              <a:t>do 45 let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vyvážená tělesná a duševní vyzrálost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vysoká pracovní aktivita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péče o rodinu – výchova dětí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556791"/>
            <a:ext cx="3728648" cy="4971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355976" y="630932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070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2101334"/>
          </a:xfrm>
        </p:spPr>
        <p:txBody>
          <a:bodyPr/>
          <a:lstStyle/>
          <a:p>
            <a:r>
              <a:rPr lang="cs-CZ" dirty="0" smtClean="0"/>
              <a:t>Střední </a:t>
            </a:r>
            <a:r>
              <a:rPr lang="cs-CZ" dirty="0" smtClean="0"/>
              <a:t>věk</a:t>
            </a:r>
            <a:br>
              <a:rPr lang="cs-CZ" dirty="0" smtClean="0"/>
            </a:br>
            <a:r>
              <a:rPr lang="cs-CZ" dirty="0" smtClean="0"/>
              <a:t>do 60 let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j-lt"/>
                <a:cs typeface="Times New Roman" pitchFamily="18" charset="0"/>
              </a:rPr>
              <a:t>aktivita člověka se zmírňuje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j-lt"/>
                <a:cs typeface="Times New Roman" pitchFamily="18" charset="0"/>
              </a:rPr>
              <a:t>předání zkušeností mladším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j-lt"/>
                <a:cs typeface="Times New Roman" pitchFamily="18" charset="0"/>
              </a:rPr>
              <a:t>ženy ztrácejí schopnost mít potomka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88"/>
          <a:stretch/>
        </p:blipFill>
        <p:spPr bwMode="auto">
          <a:xfrm>
            <a:off x="4499992" y="1772816"/>
            <a:ext cx="4050000" cy="4099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084168" y="623731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79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2029326"/>
          </a:xfrm>
        </p:spPr>
        <p:txBody>
          <a:bodyPr/>
          <a:lstStyle/>
          <a:p>
            <a:r>
              <a:rPr lang="cs-CZ" dirty="0" smtClean="0"/>
              <a:t>Stáří</a:t>
            </a:r>
            <a:br>
              <a:rPr lang="cs-CZ" dirty="0" smtClean="0"/>
            </a:br>
            <a:r>
              <a:rPr lang="cs-CZ" dirty="0" smtClean="0"/>
              <a:t>do 75 let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459540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>
                <a:cs typeface="Times New Roman" pitchFamily="18" charset="0"/>
              </a:rPr>
              <a:t>začínají se objevovat typické znaky stáří – nižší výkonnost, ztráta svalové hmoty, řídnutí kostní tkáně, pokles množství vody v tkáních, úbytek fyzických sil, nižší výkonnost smyslových orgánů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6792"/>
            <a:ext cx="3663851" cy="4885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667899" y="630932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310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3639" y="-315416"/>
            <a:ext cx="8229600" cy="2317358"/>
          </a:xfrm>
        </p:spPr>
        <p:txBody>
          <a:bodyPr/>
          <a:lstStyle/>
          <a:p>
            <a:r>
              <a:rPr lang="cs-CZ" dirty="0" smtClean="0"/>
              <a:t>				Vysoké </a:t>
            </a:r>
            <a:r>
              <a:rPr lang="cs-CZ" dirty="0" smtClean="0"/>
              <a:t>stáří</a:t>
            </a:r>
            <a:br>
              <a:rPr lang="cs-CZ" dirty="0" smtClean="0"/>
            </a:br>
            <a:r>
              <a:rPr lang="cs-CZ" dirty="0" smtClean="0"/>
              <a:t>				</a:t>
            </a:r>
            <a:r>
              <a:rPr lang="cs-CZ" dirty="0" smtClean="0"/>
              <a:t>nad 75 let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ochabuje činnost orgánů a orgánových soustav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určitou duševní a tělesnou výkonnost si lze udržet velmi dlouho vhodným cvičením a životosprávou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dirty="0">
                <a:cs typeface="Times New Roman" pitchFamily="18" charset="0"/>
              </a:rPr>
              <a:t>Smrt – konec života člověka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405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22926" y="63807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732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		Vytvoř dvojice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532859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Novorozenec			od 60 let</a:t>
            </a:r>
          </a:p>
          <a:p>
            <a:pPr marL="0" indent="0">
              <a:buNone/>
            </a:pPr>
            <a:r>
              <a:rPr lang="cs-CZ" dirty="0" smtClean="0"/>
              <a:t>Kojenec				14 – 18 let</a:t>
            </a:r>
          </a:p>
          <a:p>
            <a:pPr marL="0" indent="0">
              <a:buNone/>
            </a:pPr>
            <a:r>
              <a:rPr lang="cs-CZ" dirty="0" smtClean="0"/>
              <a:t>Batole				3 – 6 let</a:t>
            </a:r>
          </a:p>
          <a:p>
            <a:pPr marL="0" indent="0">
              <a:buNone/>
            </a:pPr>
            <a:r>
              <a:rPr lang="cs-CZ" dirty="0" smtClean="0"/>
              <a:t>Předškolák			18 – 30 let</a:t>
            </a:r>
          </a:p>
          <a:p>
            <a:pPr marL="0" indent="0">
              <a:buNone/>
            </a:pPr>
            <a:r>
              <a:rPr lang="cs-CZ" dirty="0" smtClean="0"/>
              <a:t>Školák				od 1. měsíce do 1. roku</a:t>
            </a:r>
          </a:p>
          <a:p>
            <a:pPr marL="0" indent="0">
              <a:buNone/>
            </a:pPr>
            <a:r>
              <a:rPr lang="cs-CZ" dirty="0" smtClean="0"/>
              <a:t>Dorostenec			do 1. měsíce	</a:t>
            </a:r>
          </a:p>
          <a:p>
            <a:pPr marL="0" indent="0">
              <a:buNone/>
            </a:pPr>
            <a:r>
              <a:rPr lang="cs-CZ" dirty="0" smtClean="0"/>
              <a:t>Dospělec				1 – 3 roky</a:t>
            </a:r>
          </a:p>
          <a:p>
            <a:pPr marL="0" indent="0">
              <a:buNone/>
            </a:pPr>
            <a:r>
              <a:rPr lang="cs-CZ" dirty="0" smtClean="0"/>
              <a:t>Zralý a střední věk		30 – 60 let		</a:t>
            </a:r>
          </a:p>
          <a:p>
            <a:pPr marL="0" indent="0">
              <a:buNone/>
            </a:pPr>
            <a:r>
              <a:rPr lang="cs-CZ" dirty="0" smtClean="0"/>
              <a:t>Stařec 				6 – 14 let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2555776" y="1628800"/>
            <a:ext cx="2160240" cy="28083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763688" y="2132856"/>
            <a:ext cx="2952328" cy="1800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403648" y="2780928"/>
            <a:ext cx="3312368" cy="22322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2267744" y="2780928"/>
            <a:ext cx="2448272" cy="5760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2267744" y="2132856"/>
            <a:ext cx="2448272" cy="23042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1907704" y="3356992"/>
            <a:ext cx="2808312" cy="165618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3491880" y="5661248"/>
            <a:ext cx="122413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1619672" y="1628800"/>
            <a:ext cx="3096344" cy="46085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1475656" y="3933056"/>
            <a:ext cx="3240360" cy="23042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507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20688"/>
            <a:ext cx="8248708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1. .[cit. 2012-01-04]. autor </a:t>
            </a:r>
            <a:r>
              <a:rPr lang="cs-CZ" sz="1400" dirty="0" err="1" smtClean="0">
                <a:solidFill>
                  <a:schemeClr val="tx1"/>
                </a:solidFill>
              </a:rPr>
              <a:t>Miraceti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http://commons.wikimedia.org/wiki/File:Month_1.svg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2</a:t>
            </a:r>
            <a:r>
              <a:rPr lang="cs-CZ" sz="1400" dirty="0">
                <a:solidFill>
                  <a:schemeClr val="tx1"/>
                </a:solidFill>
              </a:rPr>
              <a:t>.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Miraceti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commons.wikimedia.org/wiki/File:Month_2.svg 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3</a:t>
            </a:r>
            <a:r>
              <a:rPr lang="cs-CZ" sz="1400" dirty="0">
                <a:solidFill>
                  <a:schemeClr val="tx1"/>
                </a:solidFill>
              </a:rPr>
              <a:t>.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Miraceti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commons.wikimedia.org/wiki/File:Month_3.svg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4.</a:t>
            </a:r>
            <a:r>
              <a:rPr lang="cs-CZ" sz="1400" dirty="0">
                <a:solidFill>
                  <a:schemeClr val="tx1"/>
                </a:solidFill>
              </a:rPr>
              <a:t>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Miraceti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commons.wikimedia.org/wiki/File:Month_4.svg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5.</a:t>
            </a:r>
            <a:r>
              <a:rPr lang="cs-CZ" sz="1400" dirty="0">
                <a:solidFill>
                  <a:schemeClr val="tx1"/>
                </a:solidFill>
              </a:rPr>
              <a:t>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Miraceti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commons.wikimedia.org/wiki/File:Month_5svg 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6.</a:t>
            </a:r>
            <a:r>
              <a:rPr lang="cs-CZ" sz="1400" dirty="0">
                <a:solidFill>
                  <a:schemeClr val="tx1"/>
                </a:solidFill>
              </a:rPr>
              <a:t>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Miraceti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commons.wikimedia.org/wiki/File:Month_6.svg 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7.</a:t>
            </a:r>
            <a:r>
              <a:rPr lang="cs-CZ" sz="1400" dirty="0">
                <a:solidFill>
                  <a:schemeClr val="tx1"/>
                </a:solidFill>
              </a:rPr>
              <a:t>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Miraceti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commons.wikimedia.org/wiki/File:Month_7.svg 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8</a:t>
            </a:r>
            <a:r>
              <a:rPr lang="cs-CZ" sz="1400" dirty="0">
                <a:solidFill>
                  <a:schemeClr val="tx1"/>
                </a:solidFill>
              </a:rPr>
              <a:t>.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Miraceti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commons.wikimedia.org/wiki/File:Month_8.svg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9</a:t>
            </a:r>
            <a:r>
              <a:rPr lang="cs-CZ" sz="1400" dirty="0">
                <a:solidFill>
                  <a:schemeClr val="tx1"/>
                </a:solidFill>
              </a:rPr>
              <a:t>.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Miraceti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commons.wikimedia.org/wiki/File:Month_9.svg 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9</a:t>
            </a:r>
            <a:r>
              <a:rPr lang="cs-CZ" sz="1400" dirty="0">
                <a:solidFill>
                  <a:schemeClr val="tx1"/>
                </a:solidFill>
              </a:rPr>
              <a:t>.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Miraceti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commons.wikimedia.org/wiki/File:Month_10.svg 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10.</a:t>
            </a:r>
            <a:r>
              <a:rPr lang="cs-CZ" sz="1400" dirty="0">
                <a:solidFill>
                  <a:schemeClr val="tx1"/>
                </a:solidFill>
              </a:rPr>
              <a:t> .[cit. 2012-01-04]. autor </a:t>
            </a:r>
            <a:r>
              <a:rPr lang="cs-CZ" sz="1400" dirty="0" err="1">
                <a:solidFill>
                  <a:schemeClr val="tx1"/>
                </a:solidFill>
              </a:rPr>
              <a:t>Meutia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Chaerani</a:t>
            </a:r>
            <a:r>
              <a:rPr lang="cs-CZ" sz="1400" dirty="0">
                <a:solidFill>
                  <a:schemeClr val="tx1"/>
                </a:solidFill>
              </a:rPr>
              <a:t> - </a:t>
            </a:r>
            <a:r>
              <a:rPr lang="cs-CZ" sz="1400" dirty="0" err="1">
                <a:solidFill>
                  <a:schemeClr val="tx1"/>
                </a:solidFill>
              </a:rPr>
              <a:t>Indradi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 smtClean="0">
                <a:solidFill>
                  <a:schemeClr val="tx1"/>
                </a:solidFill>
              </a:rPr>
              <a:t>Soemardjan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commons.wikimedia.org/wiki/File:Umbilical-newborn.jpg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11. [</a:t>
            </a:r>
            <a:r>
              <a:rPr lang="cs-CZ" sz="1400" dirty="0">
                <a:solidFill>
                  <a:schemeClr val="tx1"/>
                </a:solidFill>
              </a:rPr>
              <a:t>cit. 2012-01-04].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http://commons.wikimedia.org/wiki/File:Human_placenta_baby_side.jpg</a:t>
            </a:r>
          </a:p>
        </p:txBody>
      </p:sp>
      <p:sp>
        <p:nvSpPr>
          <p:cNvPr id="4" name="Nadpis 2"/>
          <p:cNvSpPr>
            <a:spLocks noGrp="1"/>
          </p:cNvSpPr>
          <p:nvPr>
            <p:ph type="title"/>
          </p:nvPr>
        </p:nvSpPr>
        <p:spPr>
          <a:xfrm>
            <a:off x="683568" y="116632"/>
            <a:ext cx="8013576" cy="1008112"/>
          </a:xfrm>
        </p:spPr>
        <p:txBody>
          <a:bodyPr>
            <a:normAutofit fontScale="90000"/>
          </a:bodyPr>
          <a:lstStyle/>
          <a:p>
            <a:r>
              <a:rPr lang="cs-CZ" dirty="0"/>
              <a:t>Použité obrázky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43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88640"/>
            <a:ext cx="8248708" cy="6097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12. </a:t>
            </a:r>
            <a:r>
              <a:rPr lang="cs-CZ" sz="1400" dirty="0">
                <a:solidFill>
                  <a:schemeClr val="tx1"/>
                </a:solidFill>
              </a:rPr>
              <a:t>[cit. </a:t>
            </a:r>
            <a:r>
              <a:rPr lang="cs-CZ" sz="1400" dirty="0" smtClean="0">
                <a:solidFill>
                  <a:schemeClr val="tx1"/>
                </a:solidFill>
              </a:rPr>
              <a:t>2012-05-10]. </a:t>
            </a:r>
            <a:r>
              <a:rPr lang="cs-CZ" sz="1400" dirty="0">
                <a:solidFill>
                  <a:schemeClr val="tx1"/>
                </a:solidFill>
              </a:rPr>
              <a:t>autor Ernest </a:t>
            </a:r>
            <a:r>
              <a:rPr lang="cs-CZ" sz="1400" dirty="0" smtClean="0">
                <a:solidFill>
                  <a:schemeClr val="tx1"/>
                </a:solidFill>
              </a:rPr>
              <a:t>F.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http://</a:t>
            </a:r>
            <a:r>
              <a:rPr lang="cs-CZ" sz="1400" dirty="0" smtClean="0">
                <a:solidFill>
                  <a:schemeClr val="tx1"/>
                </a:solidFill>
              </a:rPr>
              <a:t>cs.wikipedia.org/wiki/Soubor:HumanNewborn.JPG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13.  - 17. vlastní</a:t>
            </a:r>
            <a:endParaRPr lang="cs-CZ" sz="1400" dirty="0"/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18. </a:t>
            </a:r>
            <a:r>
              <a:rPr lang="cs-CZ" sz="1400" dirty="0">
                <a:solidFill>
                  <a:schemeClr val="tx1"/>
                </a:solidFill>
              </a:rPr>
              <a:t>[cit. 2012-05-10].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</a:t>
            </a:r>
            <a:r>
              <a:rPr lang="cs-CZ" sz="1400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http://cs.wikipedia.org/wiki/Adolescent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19. </a:t>
            </a:r>
            <a:r>
              <a:rPr lang="cs-CZ" sz="1400" dirty="0">
                <a:solidFill>
                  <a:schemeClr val="tx1"/>
                </a:solidFill>
              </a:rPr>
              <a:t>[cit. 2012-05-10]. autor </a:t>
            </a:r>
            <a:r>
              <a:rPr lang="cs-CZ" sz="1400" dirty="0" err="1">
                <a:solidFill>
                  <a:schemeClr val="tx1"/>
                </a:solidFill>
              </a:rPr>
              <a:t>Jeff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Belmonte's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http://</a:t>
            </a:r>
            <a:r>
              <a:rPr lang="cs-CZ" sz="1400" dirty="0" smtClean="0">
                <a:solidFill>
                  <a:schemeClr val="tx1"/>
                </a:solidFill>
              </a:rPr>
              <a:t>cs.wikipedia.org/wiki/Soubor:Wedding_rings.jpg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20. </a:t>
            </a:r>
            <a:r>
              <a:rPr lang="cs-CZ" sz="1400" dirty="0">
                <a:solidFill>
                  <a:schemeClr val="tx1"/>
                </a:solidFill>
              </a:rPr>
              <a:t>[cit. 2012-05-10]. autor </a:t>
            </a:r>
            <a:r>
              <a:rPr lang="cs-CZ" sz="1400" dirty="0" smtClean="0">
                <a:solidFill>
                  <a:schemeClr val="tx1"/>
                </a:solidFill>
              </a:rPr>
              <a:t>Michal Maňas.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http://cs.wikipedia.org/wiki/Soubor:Hasici_2.jpg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21. vlastní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22. </a:t>
            </a:r>
            <a:r>
              <a:rPr lang="cs-CZ" sz="1400" dirty="0">
                <a:solidFill>
                  <a:schemeClr val="tx1"/>
                </a:solidFill>
              </a:rPr>
              <a:t>[cit. 2012-05-10]. autor </a:t>
            </a:r>
            <a:r>
              <a:rPr lang="cs-CZ" sz="1400" dirty="0" smtClean="0">
                <a:solidFill>
                  <a:schemeClr val="tx1"/>
                </a:solidFill>
              </a:rPr>
              <a:t>Matěj </a:t>
            </a:r>
            <a:r>
              <a:rPr lang="cs-CZ" sz="1400" dirty="0" err="1" smtClean="0">
                <a:solidFill>
                  <a:schemeClr val="tx1"/>
                </a:solidFill>
              </a:rPr>
              <a:t>Baťha</a:t>
            </a:r>
            <a:r>
              <a:rPr lang="cs-CZ" sz="1400" dirty="0" smtClean="0">
                <a:solidFill>
                  <a:schemeClr val="tx1"/>
                </a:solidFill>
              </a:rPr>
              <a:t>.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</a:t>
            </a:r>
            <a:r>
              <a:rPr lang="cs-CZ" sz="1400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http://cs.wikipedia.org/wiki/Soubor:Sv%C4%9Bt_knihy_2011_-_Hana_Maciuchov%C3%A1.jpg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23. vlastní</a:t>
            </a:r>
            <a:endParaRPr lang="cs-CZ" sz="1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7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+mj-lt"/>
              </a:rPr>
              <a:t>Prezentace slouží k zopakování učiva o </a:t>
            </a:r>
            <a:r>
              <a:rPr lang="cs-CZ" smtClean="0">
                <a:latin typeface="+mj-lt"/>
              </a:rPr>
              <a:t>vývinu člověka. </a:t>
            </a:r>
            <a:r>
              <a:rPr lang="cs-CZ" dirty="0">
                <a:latin typeface="+mj-lt"/>
              </a:rPr>
              <a:t>Jsou zde shrnuty nejdůležitější poznatky, které by si žáci měli pamatovat.</a:t>
            </a:r>
          </a:p>
        </p:txBody>
      </p:sp>
    </p:spTree>
    <p:extLst>
      <p:ext uri="{BB962C8B-B14F-4D97-AF65-F5344CB8AC3E}">
        <p14:creationId xmlns:p14="http://schemas.microsoft.com/office/powerpoint/2010/main" val="323761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421</TotalTime>
  <Words>1121</Words>
  <Application>Microsoft Office PowerPoint</Application>
  <PresentationFormat>Předvádění na obrazovce (4:3)</PresentationFormat>
  <Paragraphs>212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Brooklet</vt:lpstr>
      <vt:lpstr>Prezentace aplikace PowerPoint</vt:lpstr>
      <vt:lpstr>Vývin člověka</vt:lpstr>
      <vt:lpstr>Těhotenství</vt:lpstr>
      <vt:lpstr>Prezentace aplikace PowerPoint</vt:lpstr>
      <vt:lpstr>Prezentace aplikace PowerPoint</vt:lpstr>
      <vt:lpstr>4. měsíc (16. týden) </vt:lpstr>
      <vt:lpstr>5. měsíc (20. týden) </vt:lpstr>
      <vt:lpstr>6. měsíc (24. týden) </vt:lpstr>
      <vt:lpstr>7. měsíc (28. týden) </vt:lpstr>
      <vt:lpstr>8. měsíc (32. týden) </vt:lpstr>
      <vt:lpstr>9. měsíc (36. týden) </vt:lpstr>
      <vt:lpstr>Porod</vt:lpstr>
      <vt:lpstr>Od narození do smrti</vt:lpstr>
      <vt:lpstr>Novorozenecké období do 28. dne života</vt:lpstr>
      <vt:lpstr>Kojenecké období     do konce 1. roku</vt:lpstr>
      <vt:lpstr>Batolecí období  do 3 let</vt:lpstr>
      <vt:lpstr>Předškolní věk do 6 let</vt:lpstr>
      <vt:lpstr>Mladší školní věk  do 10 let</vt:lpstr>
      <vt:lpstr>    Starší školní věk     do 14 let</vt:lpstr>
      <vt:lpstr>Dorostové období – do 18 let</vt:lpstr>
      <vt:lpstr>Dospělost do 30 let </vt:lpstr>
      <vt:lpstr>Zralost do 45 let </vt:lpstr>
      <vt:lpstr>Střední věk do 60 let</vt:lpstr>
      <vt:lpstr>Stáří do 75 let </vt:lpstr>
      <vt:lpstr>    Vysoké stáří     nad 75 let</vt:lpstr>
      <vt:lpstr>  Vytvoř dvojice</vt:lpstr>
      <vt:lpstr>Použité obrázky </vt:lpstr>
      <vt:lpstr>Prezentace aplikace PowerPoint</vt:lpstr>
      <vt:lpstr>Metodika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71</cp:revision>
  <dcterms:created xsi:type="dcterms:W3CDTF">2011-11-07T20:36:47Z</dcterms:created>
  <dcterms:modified xsi:type="dcterms:W3CDTF">2012-05-30T12:20:19Z</dcterms:modified>
</cp:coreProperties>
</file>