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65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CAED35-A2EB-4B11-AE14-7896AA7CB56C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82475B-0489-4BEB-90D1-6D8E54FCE4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1575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DD9DF-AE6D-4EA4-9493-D7EB345AA5D8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2B3C0-CADD-4A8A-AD6E-ACDF84A63B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023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68831-101A-43D1-8B98-F4BAC461ED54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A22A1-BA97-4C04-AD0F-23CCBBA411C3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D345-2665-49B7-870C-BA78ABDB080D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0B6FF-23B8-46A0-BE91-A2D8E95C324A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C682-D8D0-447C-87AD-55304AAC1E45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86EE-D1F5-4984-9F5B-EC8411497E29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CAA73-BA89-4129-B881-5BC1D7E9649A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C8904-A8CE-4A9F-BCA9-3709E6B37FCF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83352D2-8F23-49DB-8BD2-065E7DEA018F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6DB6-4F6A-43DA-8B3F-3144D094453B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A3CB4-0A70-461B-8FE0-5777A456656D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9EA0230-D460-465C-A721-FC88363D7A3A}" type="datetime1">
              <a:rPr lang="cs-CZ" smtClean="0"/>
              <a:pPr/>
              <a:t>30.5.2012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450506"/>
          </a:xfrm>
        </p:spPr>
        <p:txBody>
          <a:bodyPr>
            <a:normAutofit fontScale="90000"/>
          </a:bodyPr>
          <a:lstStyle/>
          <a:p>
            <a:r>
              <a:rPr lang="cs-CZ" sz="2200" dirty="0" smtClean="0"/>
              <a:t>Název školy: Základní škola Chomutov, Písečná 5144</a:t>
            </a:r>
            <a:br>
              <a:rPr lang="cs-CZ" sz="2200" dirty="0" smtClean="0"/>
            </a:br>
            <a:r>
              <a:rPr lang="cs-CZ" sz="2200" dirty="0" smtClean="0"/>
              <a:t>Název materiálu: VY_52_INOVACE_05_Státní_symboly_sousední_státy_kh2</a:t>
            </a:r>
            <a:br>
              <a:rPr lang="cs-CZ" sz="2200" dirty="0" smtClean="0"/>
            </a:br>
            <a:r>
              <a:rPr lang="cs-CZ" sz="2200" dirty="0" smtClean="0"/>
              <a:t>Číslo projektu: CZ 1.07/1.4.00/21.3355</a:t>
            </a:r>
            <a:br>
              <a:rPr lang="cs-CZ" sz="2200" dirty="0" smtClean="0"/>
            </a:br>
            <a:r>
              <a:rPr lang="cs-CZ" sz="2200" dirty="0" smtClean="0"/>
              <a:t>Autor: Kateřina Hašková</a:t>
            </a:r>
            <a:br>
              <a:rPr lang="cs-CZ" sz="2200" dirty="0" smtClean="0"/>
            </a:br>
            <a:r>
              <a:rPr lang="cs-CZ" sz="2200" dirty="0" smtClean="0"/>
              <a:t>Datum tvorby:12. 12. 2012</a:t>
            </a:r>
            <a:br>
              <a:rPr lang="cs-CZ" sz="2200" dirty="0" smtClean="0"/>
            </a:br>
            <a:r>
              <a:rPr lang="cs-CZ" sz="2200" dirty="0" smtClean="0"/>
              <a:t>Cílový ročník: třetí</a:t>
            </a:r>
            <a:br>
              <a:rPr lang="cs-CZ" sz="2200" dirty="0" smtClean="0"/>
            </a:br>
            <a:r>
              <a:rPr lang="cs-CZ" sz="2200" dirty="0" smtClean="0"/>
              <a:t>Vzdělávací oblast/obor/okruh: Člověk_a_jeho_svět</a:t>
            </a:r>
            <a:br>
              <a:rPr lang="cs-CZ" sz="2200" dirty="0" smtClean="0"/>
            </a:br>
            <a:r>
              <a:rPr lang="cs-CZ" sz="2200" dirty="0" smtClean="0"/>
              <a:t>Klíčové slovo</a:t>
            </a:r>
            <a:r>
              <a:rPr lang="cs-CZ" sz="2200" dirty="0" smtClean="0"/>
              <a:t>: prezident, sousedé </a:t>
            </a:r>
            <a:r>
              <a:rPr lang="cs-CZ" sz="2200" dirty="0" smtClean="0"/>
              <a:t>ČR, hymna, malý a velký státní znak, národní strom</a:t>
            </a:r>
            <a:r>
              <a:rPr lang="cs-CZ" sz="2200" dirty="0" smtClean="0"/>
              <a:t>, vlajka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Anotace: Tento pracovní list slouží k zopakování probraného učiva o naší vlasti, o státních symbolech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39552" y="5517232"/>
            <a:ext cx="8352928" cy="126995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>
            <p:ph sz="half" idx="1"/>
          </p:nvPr>
        </p:nvSpPr>
        <p:spPr>
          <a:xfrm>
            <a:off x="611560" y="5733256"/>
            <a:ext cx="4186808" cy="864096"/>
          </a:xfrm>
        </p:spPr>
        <p:txBody>
          <a:bodyPr>
            <a:normAutofit fontScale="62500" lnSpcReduction="20000"/>
          </a:bodyPr>
          <a:lstStyle/>
          <a:p>
            <a:pPr marL="36576" indent="0">
              <a:buNone/>
            </a:pPr>
            <a:r>
              <a:rPr lang="cs-CZ" i="1" dirty="0" smtClean="0"/>
              <a:t>Autorem materiálu a všech jeho částí,</a:t>
            </a:r>
            <a:r>
              <a:rPr lang="cs-CZ" dirty="0" smtClean="0"/>
              <a:t> </a:t>
            </a:r>
            <a:r>
              <a:rPr lang="cs-CZ" i="1" dirty="0" smtClean="0"/>
              <a:t>není-li </a:t>
            </a:r>
            <a:r>
              <a:rPr lang="cs-CZ" b="1" i="1" dirty="0" smtClean="0"/>
              <a:t>uvedeno</a:t>
            </a:r>
            <a:r>
              <a:rPr lang="cs-CZ" i="1" dirty="0" smtClean="0"/>
              <a:t> jinak, je Kateřina Hašková.</a:t>
            </a:r>
            <a:endParaRPr lang="cs-CZ" dirty="0" smtClean="0"/>
          </a:p>
          <a:p>
            <a:pPr marL="36576" indent="0">
              <a:buNone/>
            </a:pPr>
            <a:r>
              <a:rPr lang="cs-CZ" i="1" dirty="0" smtClean="0"/>
              <a:t>Financováno z ESF a státního rozpočtu ČR.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9" name="Picture 3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733256"/>
            <a:ext cx="3405652" cy="86409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013216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VLAJKA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VYBER SPRÁVNOU VLAJKU ČESKÉ REPUBLIKY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1026" name="Picture 2" descr="C:\Documents and Settings\pc27c2\Local Settings\Temporary Internet Files\Content.IE5\MXODW4EC\MP90036265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65" y="3051645"/>
            <a:ext cx="1798334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pc27c2\Local Settings\Temporary Internet Files\Content.IE5\JGX64JM1\MP9003628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174" y="3068464"/>
            <a:ext cx="1893684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pc27c2\Local Settings\Temporary Internet Files\Content.IE5\MXODW4EC\MC9000012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228" y="3100781"/>
            <a:ext cx="1609532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656" y="436510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16016" y="436510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96336" y="436510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445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JE NA OBRÁZKU?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7076011" cy="4525963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988840"/>
            <a:ext cx="2358008" cy="324322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83969" y="4797152"/>
            <a:ext cx="1449914" cy="2049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635896" y="1916832"/>
            <a:ext cx="4320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Tomáš </a:t>
            </a:r>
            <a:r>
              <a:rPr lang="cs-CZ" dirty="0" err="1" smtClean="0">
                <a:solidFill>
                  <a:schemeClr val="bg1"/>
                </a:solidFill>
              </a:rPr>
              <a:t>Garygue</a:t>
            </a:r>
            <a:r>
              <a:rPr lang="cs-CZ" dirty="0" smtClean="0">
                <a:solidFill>
                  <a:schemeClr val="bg1"/>
                </a:solidFill>
              </a:rPr>
              <a:t> Masaryk 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1. prezident Československé republiky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Jak se jmenuje současný prezident  ČR?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6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Řekni, co vidíš na obrázku.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1772817"/>
            <a:ext cx="2547830" cy="3096344"/>
          </a:xfr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084168" y="2996952"/>
            <a:ext cx="2016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velký státní znak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5313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je tento znak?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http://vlastenci.cz/obr/znaky/levC1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556792"/>
            <a:ext cx="369570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362469" y="2780928"/>
            <a:ext cx="202170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 smtClean="0"/>
              <a:t>malý státní </a:t>
            </a:r>
          </a:p>
          <a:p>
            <a:pPr algn="ctr"/>
            <a:r>
              <a:rPr lang="cs-CZ" sz="2800" dirty="0" smtClean="0"/>
              <a:t>znak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za píseň?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http://vlastenci.cz/obr/pisne/hymna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395049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4572000" y="2060848"/>
            <a:ext cx="438293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 smtClean="0"/>
              <a:t>hymna ČR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Kdo napsal slova hymny? </a:t>
            </a:r>
          </a:p>
          <a:p>
            <a:pPr algn="ctr"/>
            <a:r>
              <a:rPr lang="cs-CZ" sz="2800" dirty="0" smtClean="0"/>
              <a:t>Josef Kajetán Tyl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Kdo složil hudbu?</a:t>
            </a:r>
          </a:p>
          <a:p>
            <a:pPr algn="ctr"/>
            <a:r>
              <a:rPr lang="cs-CZ" sz="2800" dirty="0" smtClean="0"/>
              <a:t>František </a:t>
            </a:r>
            <a:r>
              <a:rPr lang="cs-CZ" sz="2800" dirty="0" err="1" smtClean="0"/>
              <a:t>Škroup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Jmenuj státní symboly: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v…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h…	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z…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44000" y="5657671"/>
            <a:ext cx="1265090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vlajka</a:t>
            </a:r>
          </a:p>
          <a:p>
            <a:r>
              <a:rPr lang="cs-CZ" sz="2800" dirty="0" smtClean="0"/>
              <a:t>hymna</a:t>
            </a:r>
          </a:p>
          <a:p>
            <a:r>
              <a:rPr lang="cs-CZ" sz="2800" dirty="0" smtClean="0"/>
              <a:t>znak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7441 -0.50416 " pathEditMode="relative" ptsTypes="AA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0.00556 L -0.67639 -0.4986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00" y="-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69687 -0.48958 " pathEditMode="relative" ptsTypes="AA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Neoficiální státní symbol: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http://lesosvet.sweb.cz/lipasrdcit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4104456" cy="3761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932040" y="2564904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Jak se jmenuje náš národní strom?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Lípa  srdčitá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Který stát není náš soused?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Německo</a:t>
            </a:r>
          </a:p>
          <a:p>
            <a:endParaRPr lang="cs-CZ" dirty="0" smtClean="0"/>
          </a:p>
          <a:p>
            <a:r>
              <a:rPr lang="cs-CZ" dirty="0" smtClean="0"/>
              <a:t>Rakousko</a:t>
            </a:r>
          </a:p>
          <a:p>
            <a:endParaRPr lang="cs-CZ" dirty="0" smtClean="0"/>
          </a:p>
          <a:p>
            <a:r>
              <a:rPr lang="cs-CZ" dirty="0" smtClean="0"/>
              <a:t>Francie</a:t>
            </a:r>
          </a:p>
          <a:p>
            <a:endParaRPr lang="cs-CZ" dirty="0" smtClean="0"/>
          </a:p>
          <a:p>
            <a:r>
              <a:rPr lang="cs-CZ" dirty="0" smtClean="0"/>
              <a:t>Slovensko</a:t>
            </a:r>
          </a:p>
          <a:p>
            <a:endParaRPr lang="cs-CZ" dirty="0" smtClean="0"/>
          </a:p>
          <a:p>
            <a:r>
              <a:rPr lang="cs-CZ" dirty="0" smtClean="0"/>
              <a:t>Polsko</a:t>
            </a:r>
            <a:endParaRPr lang="cs-CZ" dirty="0"/>
          </a:p>
        </p:txBody>
      </p:sp>
      <p:pic>
        <p:nvPicPr>
          <p:cNvPr id="2050" name="Picture 2" descr="C:\Documents and Settings\pc27c2\Local Settings\Temporary Internet Files\Content.IE5\JGX64JM1\MC900129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55701" y="5482135"/>
            <a:ext cx="878097" cy="91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75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10916 C 0.0007 -0.1598 0.00278 -0.21091 0.00816 -0.2611 C 0.0099 -0.27798 0.01267 -0.29486 0.0151 -0.31175 C 0.01597 -0.31869 0.01806 -0.33233 0.01806 -0.33233 C 0.02118 -0.38437 0.02483 -0.42021 0.02222 -0.47502 C 0.02222 -0.47641 0.0191 -0.48982 0.01667 -0.4919 C 0.01406 -0.49399 0.00816 -0.4956 0.00816 -0.4956 C -0.01354 -0.49445 -0.03507 -0.49329 -0.0566 -0.48982 C -0.0618 -0.48797 -0.06753 -0.48774 -0.07222 -0.48427 C -0.07604 -0.4815 -0.08351 -0.46693 -0.08628 -0.46184 C -0.08941 -0.44056 -0.08507 -0.46438 -0.09184 -0.44311 C -0.09427 -0.43524 -0.09496 -0.42646 -0.09757 -0.41859 C -0.10069 -0.40934 -0.10399 -0.39963 -0.10729 -0.39038 C -0.10833 -0.38413 -0.10833 -0.37743 -0.11024 -0.37165 C -0.11094 -0.36956 -0.11337 -0.36956 -0.11441 -0.36795 C -0.11615 -0.36517 -0.11684 -0.36147 -0.11858 -0.35869 C -0.12726 -0.34482 -0.13646 -0.3358 -0.14965 -0.33233 C -0.16597 -0.33534 -0.18437 -0.33696 -0.20035 -0.34366 C -0.20521 -0.34852 -0.20885 -0.35291 -0.21302 -0.35869 C -0.21944 -0.38228 -0.22865 -0.40217 -0.2342 -0.42622 C -0.23802 -0.46808 -0.24167 -0.48474 -0.23837 -0.52752 C -0.2375 -0.53908 -0.21632 -0.56776 -0.20885 -0.57447 C -0.20694 -0.5814 -0.20347 -0.58441 -0.20174 -0.59135 C -0.2026 -0.5932 -0.20312 -0.59574 -0.20451 -0.5969 C -0.20712 -0.59898 -0.21302 -0.6006 -0.21302 -0.6006 C -0.22014 -0.59875 -0.22483 -0.59528 -0.23125 -0.59135 C -0.23802 -0.58742 -0.24288 -0.58696 -0.24826 -0.58002 C -0.25035 -0.57169 -0.25538 -0.56961 -0.25799 -0.56128 C -0.26215 -0.5481 -0.26424 -0.52983 -0.27222 -0.51989 C -0.27743 -0.49861 -0.27951 -0.47826 -0.28194 -0.45606 C -0.27899 -0.41882 -0.27882 -0.37488 -0.26233 -0.34181 C -0.25868 -0.32678 -0.24965 -0.31105 -0.23976 -0.30227 C -0.22257 -0.31753 -0.20382 -0.3321 -0.18767 -0.34921 C -0.1809 -0.35638 -0.17587 -0.3661 -0.16927 -0.3735 C -0.14444 -0.40102 -0.14896 -0.38575 -0.12847 -0.41859 C -0.10243 -0.46045 -0.07882 -0.50994 -0.05521 -0.55365 C -0.04774 -0.56753 -0.0408 -0.58187 -0.03264 -0.59505 C -0.02378 -0.60939 -0.01406 -0.62303 -0.0059 -0.63807 C 0.06736 -0.77336 -0.05104 -0.57979 0.0658 -0.76387 C 0.07309 -0.77544 0.07622 -0.79093 0.08281 -0.80319 C 0.08906 -0.81475 0.09774 -0.82377 0.10399 -0.83511 C 0.10955 -0.84505 0.1125 -0.85708 0.11806 -0.86702 C 0.12431 -0.87835 0.13229 -0.88807 0.13906 -0.89894 C 0.15417 -0.92322 0.16771 -0.95282 0.18698 -0.97202 C 0.18993 -0.96045 0.17622 -0.92784 0.17292 -0.91767 C 0.16997 -0.90842 0.16181 -0.88483 0.15747 -0.8765 C 0.1533 -0.86841 0.14826 -0.86124 0.1434 -0.85384 C 0.14201 -0.85176 0.14028 -0.85037 0.13906 -0.84829 C 0.12934 -0.83094 0.12118 -0.81244 0.11094 -0.79579 C 0.10625 -0.78816 0.10122 -0.78099 0.09688 -0.77313 C 0.08906 -0.75925 0.08403 -0.73844 0.07292 -0.72826 C 0.06979 -0.71993 0.06563 -0.71531 0.06163 -0.70768 C 0.0599 -0.70421 0.05938 -0.69958 0.05747 -0.69634 C 0.05504 -0.69218 0.05139 -0.68918 0.04896 -0.68501 C 0.04757 -0.68247 0.04618 -0.68016 0.04479 -0.67761 C 0.04427 -0.67576 0.04427 -0.67345 0.0434 -0.67183 C 0.04149 -0.66836 0.03629 -0.66258 0.03629 -0.66258 C 0.03385 -0.65264 0.03594 -0.65819 0.02778 -0.64755 C 0.02483 -0.64385 0.02309 -0.63876 0.02083 -0.63437 C 0.01945 -0.63182 0.01684 -0.63113 0.0151 -0.62881 C 0.00295 -0.61263 0.01667 -0.62488 0.00243 -0.61378 C -0.00243 -0.60407 -0.00868 -0.59968 -0.0158 -0.5932 C -0.01892 -0.59042 -0.02101 -0.58603 -0.0243 -0.58372 C -0.02865 -0.58048 -0.03385 -0.57932 -0.03837 -0.57632 C -0.0493 -0.56082 -0.0684 -0.54764 -0.08055 -0.53515 C -0.15121 -0.46068 -0.08333 -0.52428 -0.13264 -0.48057 C -0.13837 -0.47548 -0.14201 -0.46947 -0.14826 -0.46554 C -0.15365 -0.45837 -0.15903 -0.4512 -0.16649 -0.44866 C -0.17465 -0.43247 -0.16354 -0.4519 -0.17361 -0.44126 C -0.19236 -0.42114 -0.17569 -0.43293 -0.18906 -0.42437 C -0.19288 -0.41906 -0.2066 -0.40564 -0.21163 -0.40356 C -0.21875 -0.39408 -0.22587 -0.39107 -0.23559 -0.38853 C -0.24496 -0.37928 -0.24983 -0.38113 -0.26233 -0.37928 C -0.275 -0.3772 -0.2875 -0.3735 -0.30035 -0.37165 C -0.30885 -0.3661 -0.31788 -0.36586 -0.32708 -0.36424 C -0.34913 -0.35476 -0.37083 -0.35754 -0.39462 -0.35661 C -0.4368 -0.34991 -0.41805 -0.35199 -0.45104 -0.34921 C -0.4533 -0.34806 -0.45555 -0.34667 -0.45799 -0.34551 C -0.46076 -0.34412 -0.46649 -0.34181 -0.46649 -0.34181 C -0.48281 -0.32655 -0.5066 -0.32285 -0.52569 -0.32285 " pathEditMode="relative" ptsTypes="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Ilustrace:</a:t>
            </a:r>
          </a:p>
          <a:p>
            <a:pPr>
              <a:buNone/>
            </a:pPr>
            <a:r>
              <a:rPr lang="cs-CZ" sz="2000" dirty="0" smtClean="0"/>
              <a:t>  Vlajky :  www.office.</a:t>
            </a:r>
            <a:r>
              <a:rPr lang="cs-CZ" sz="2000" dirty="0" err="1" smtClean="0"/>
              <a:t>microsoft</a:t>
            </a:r>
            <a:r>
              <a:rPr lang="cs-CZ" sz="2000" dirty="0" smtClean="0"/>
              <a:t>. </a:t>
            </a:r>
            <a:r>
              <a:rPr lang="cs-CZ" sz="2000" dirty="0" err="1" smtClean="0"/>
              <a:t>com</a:t>
            </a:r>
            <a:r>
              <a:rPr lang="cs-CZ" sz="2000" dirty="0" smtClean="0"/>
              <a:t>, 12.12. 2012</a:t>
            </a:r>
          </a:p>
          <a:p>
            <a:pPr>
              <a:buNone/>
            </a:pP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1560" y="2276872"/>
            <a:ext cx="41697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http://lesosvet.sweb.cz/lipasrdcita.jpg</a:t>
            </a:r>
            <a:endParaRPr lang="cs-CZ" sz="2000" dirty="0" smtClean="0">
              <a:latin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2780928"/>
            <a:ext cx="3980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smtClean="0"/>
              <a:t>http://vlastenci.</a:t>
            </a:r>
            <a:r>
              <a:rPr lang="cs-CZ" u="sng" dirty="0" err="1" smtClean="0"/>
              <a:t>cz</a:t>
            </a:r>
            <a:r>
              <a:rPr lang="cs-CZ" u="sng" dirty="0" smtClean="0"/>
              <a:t>/obr/znaky/levC1.gif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3568" y="3212976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 www.</a:t>
            </a:r>
            <a:r>
              <a:rPr lang="cs-CZ" dirty="0" err="1" smtClean="0"/>
              <a:t>mzv.czpublicca</a:t>
            </a:r>
            <a:r>
              <a:rPr lang="cs-CZ" dirty="0" smtClean="0"/>
              <a:t> </a:t>
            </a:r>
            <a:r>
              <a:rPr lang="cs-CZ" sz="2000" dirty="0" smtClean="0"/>
              <a:t>a59c126929_14883_</a:t>
            </a:r>
            <a:r>
              <a:rPr lang="cs-CZ" sz="2000" dirty="0" err="1" smtClean="0"/>
              <a:t>Velky</a:t>
            </a:r>
            <a:r>
              <a:rPr lang="cs-CZ" sz="2000" dirty="0" smtClean="0"/>
              <a:t>_statni_znak.</a:t>
            </a:r>
            <a:r>
              <a:rPr lang="cs-CZ" sz="2000" dirty="0" err="1" smtClean="0"/>
              <a:t>jpg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683568" y="422108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</a:t>
            </a:r>
            <a:r>
              <a:rPr lang="cs-CZ" sz="2000" dirty="0" smtClean="0"/>
              <a:t>www.</a:t>
            </a:r>
            <a:r>
              <a:rPr lang="cs-CZ" sz="2000" dirty="0" err="1" smtClean="0"/>
              <a:t>kudyznudy.cz</a:t>
            </a:r>
            <a:r>
              <a:rPr lang="cs-CZ" sz="2000" dirty="0" smtClean="0"/>
              <a:t>/</a:t>
            </a:r>
            <a:r>
              <a:rPr lang="cs-CZ" sz="2000" dirty="0" err="1" smtClean="0"/>
              <a:t>getmedia</a:t>
            </a:r>
            <a:r>
              <a:rPr lang="cs-CZ" sz="2000" dirty="0" smtClean="0"/>
              <a:t>/a13bf51d-bd21-4ed7-b507-6c75fdd89063/</a:t>
            </a:r>
            <a:r>
              <a:rPr lang="cs-CZ" sz="2000" dirty="0" err="1" smtClean="0"/>
              <a:t>MirImport</a:t>
            </a:r>
            <a:r>
              <a:rPr lang="cs-CZ" sz="2000" dirty="0" smtClean="0"/>
              <a:t>-2010-06-07-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755576" y="5517232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smtClean="0"/>
              <a:t>http://vlastenci.</a:t>
            </a:r>
            <a:r>
              <a:rPr lang="cs-CZ" u="sng" dirty="0" err="1" smtClean="0"/>
              <a:t>cz</a:t>
            </a:r>
            <a:r>
              <a:rPr lang="cs-CZ" u="sng" dirty="0" smtClean="0"/>
              <a:t>/obr/</a:t>
            </a:r>
            <a:r>
              <a:rPr lang="cs-CZ" u="sng" dirty="0" err="1" smtClean="0"/>
              <a:t>pisne</a:t>
            </a:r>
            <a:r>
              <a:rPr lang="cs-CZ" u="sng" dirty="0" smtClean="0"/>
              <a:t>/hymna.</a:t>
            </a:r>
            <a:r>
              <a:rPr lang="cs-CZ" u="sng" dirty="0" err="1" smtClean="0"/>
              <a:t>gif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212</TotalTime>
  <Words>154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Název školy: Základní škola Chomutov, Písečná 5144 Název materiálu: VY_52_INOVACE_05_Státní_symboly_sousední_státy_kh2 Číslo projektu: CZ 1.07/1.4.00/21.3355 Autor: Kateřina Hašková Datum tvorby:12. 12. 2012 Cílový ročník: třetí Vzdělávací oblast/obor/okruh: Člověk_a_jeho_svět Klíčové slovo: prezident, sousedé ČR, hymna, malý a velký státní znak, národní strom, vlajka  Anotace: Tento pracovní list slouží k zopakování probraného učiva o naší vlasti, o státních symbolech  </vt:lpstr>
      <vt:lpstr>VLAJKA  VYBER SPRÁVNOU VLAJKU ČESKÉ REPUBLIKY   </vt:lpstr>
      <vt:lpstr>KDO JE NA OBRÁZKU?</vt:lpstr>
      <vt:lpstr>Řekni, co vidíš na obrázku.</vt:lpstr>
      <vt:lpstr>Jaký je tento znak?</vt:lpstr>
      <vt:lpstr>Co je to za píseň?</vt:lpstr>
      <vt:lpstr>Opakujeme:</vt:lpstr>
      <vt:lpstr>Neoficiální státní symbol:</vt:lpstr>
      <vt:lpstr>Který stát není náš soused?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Autor: Kateřina Hašková Název materiálu: VY </dc:title>
  <cp:lastModifiedBy>Mgr. Miroslav Žalud</cp:lastModifiedBy>
  <cp:revision>28</cp:revision>
  <dcterms:modified xsi:type="dcterms:W3CDTF">2012-05-30T12:30:42Z</dcterms:modified>
</cp:coreProperties>
</file>