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foto.mapy.cz/original?id=170129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hyperlink" Target="http://foto.mapy.cz/original?id=204999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erieloket.eu/fotogalerie/prace/index.htm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lidovepisne.cz/audio01.html" TargetMode="Externa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eb.quick.cz/chodsko1/chod/chod2.jpg" TargetMode="External"/><Relationship Id="rId13" Type="http://schemas.openxmlformats.org/officeDocument/2006/relationships/hyperlink" Target="http://www.histnastroje.gajdy.cz/images/ceskedudyobr.jpg" TargetMode="External"/><Relationship Id="rId3" Type="http://schemas.openxmlformats.org/officeDocument/2006/relationships/hyperlink" Target="http://www.hrady-zamky-cr.cz/images/mapa_cr.gif" TargetMode="External"/><Relationship Id="rId7" Type="http://schemas.openxmlformats.org/officeDocument/2006/relationships/hyperlink" Target="http://web.quick.cz/chodsko1/chod/chod22.jpg" TargetMode="External"/><Relationship Id="rId12" Type="http://schemas.openxmlformats.org/officeDocument/2006/relationships/hyperlink" Target="http://foto.dama.cz/img/172/172811.jpg" TargetMode="External"/><Relationship Id="rId17" Type="http://schemas.openxmlformats.org/officeDocument/2006/relationships/hyperlink" Target="http://hamelika.webz.cz/h99-03_soubory/image015.jpg" TargetMode="External"/><Relationship Id="rId2" Type="http://schemas.openxmlformats.org/officeDocument/2006/relationships/hyperlink" Target="http://lidovepisne.cz/audio01.html" TargetMode="External"/><Relationship Id="rId16" Type="http://schemas.openxmlformats.org/officeDocument/2006/relationships/hyperlink" Target="http://upload.wikimedia.org/wikipedia/commons/thumb/d/d8/Chodsky_pies_54.jpg/250px-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zistromy.cz/imgcache/--userdata--" TargetMode="External"/><Relationship Id="rId11" Type="http://schemas.openxmlformats.org/officeDocument/2006/relationships/hyperlink" Target="http://web.quick.cz/chodsko1/chod/keram1.jpg" TargetMode="External"/><Relationship Id="rId5" Type="http://schemas.openxmlformats.org/officeDocument/2006/relationships/hyperlink" Target="http://im.foto.mapy.cz/big/4d6c864074bea63fa4980000.jpg" TargetMode="External"/><Relationship Id="rId15" Type="http://schemas.openxmlformats.org/officeDocument/2006/relationships/hyperlink" Target="http://t2.gstatic.com/images?q=tbn:ANd9GcSyIQyxu0v7WtFtxLgKx71TvKmvodl-hL-q2X-5h6qm21KpmUiJ" TargetMode="External"/><Relationship Id="rId10" Type="http://schemas.openxmlformats.org/officeDocument/2006/relationships/hyperlink" Target="http://web.quick.cz/chodsko1/chod/hrnek7p.jpg" TargetMode="External"/><Relationship Id="rId4" Type="http://schemas.openxmlformats.org/officeDocument/2006/relationships/hyperlink" Target="http://im.foto.mapy.cz/big/4c4c19e931a4814e09b80000.jpg" TargetMode="External"/><Relationship Id="rId9" Type="http://schemas.openxmlformats.org/officeDocument/2006/relationships/hyperlink" Target="http://web.quick.cz/chodsko1/chod/selka3.jpg" TargetMode="External"/><Relationship Id="rId14" Type="http://schemas.openxmlformats.org/officeDocument/2006/relationships/hyperlink" Target="http://www.galerieloket.eu/fotogalerie/prace/tn00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Základní škola Chomutov, Písečná 5144</a:t>
            </a:r>
            <a:br>
              <a:rPr lang="cs-CZ" sz="2200" dirty="0" smtClean="0"/>
            </a:br>
            <a:r>
              <a:rPr lang="cs-CZ" sz="2200" dirty="0" smtClean="0"/>
              <a:t>Název materiálu: VY_52_INOVACE_17_Chodsko_kh1</a:t>
            </a:r>
            <a:br>
              <a:rPr lang="cs-CZ" sz="2200" dirty="0" smtClean="0"/>
            </a:br>
            <a:r>
              <a:rPr lang="cs-CZ" sz="2200" dirty="0" smtClean="0"/>
              <a:t> Číslo projektu: CZ 1.07/1.4.00/21.3355</a:t>
            </a:r>
            <a:br>
              <a:rPr lang="cs-CZ" sz="2200" dirty="0" smtClean="0"/>
            </a:br>
            <a:r>
              <a:rPr lang="cs-CZ" sz="2200" dirty="0" smtClean="0"/>
              <a:t>Autor: Kateřina Hašková</a:t>
            </a:r>
            <a:br>
              <a:rPr lang="cs-CZ" sz="2200" dirty="0" smtClean="0"/>
            </a:br>
            <a:r>
              <a:rPr lang="cs-CZ" sz="2200" dirty="0" smtClean="0"/>
              <a:t>Datum tvorby:06. 04. 2012</a:t>
            </a:r>
            <a:br>
              <a:rPr lang="cs-CZ" sz="2200" dirty="0" smtClean="0"/>
            </a:br>
            <a:r>
              <a:rPr lang="cs-CZ" sz="2200" dirty="0" smtClean="0"/>
              <a:t>Cílový ročník: pátý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Vzdělávací oblast/obor/okruh: Člověk_a_jeho_svět</a:t>
            </a:r>
            <a:br>
              <a:rPr lang="cs-CZ" sz="2200" dirty="0" smtClean="0"/>
            </a:br>
            <a:r>
              <a:rPr lang="cs-CZ" sz="2200" dirty="0" smtClean="0"/>
              <a:t>Klíčové slovo: Chodsko</a:t>
            </a:r>
            <a:br>
              <a:rPr lang="cs-CZ" sz="2200" dirty="0" smtClean="0"/>
            </a:br>
            <a:r>
              <a:rPr lang="cs-CZ" sz="2200" dirty="0" smtClean="0"/>
              <a:t>Anotace:  Tento pracovní list slouží k seznámení se z minulostí Chodska a životem lidí. </a:t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5373216"/>
            <a:ext cx="4038600" cy="752947"/>
          </a:xfrm>
        </p:spPr>
        <p:txBody>
          <a:bodyPr>
            <a:normAutofit fontScale="55000" lnSpcReduction="20000"/>
          </a:bodyPr>
          <a:lstStyle/>
          <a:p>
            <a:r>
              <a:rPr lang="cs-CZ" i="1" dirty="0" smtClean="0"/>
              <a:t>Autorem materiálu a všech jeho částí,</a:t>
            </a:r>
            <a:r>
              <a:rPr lang="cs-CZ" dirty="0" smtClean="0"/>
              <a:t> </a:t>
            </a:r>
            <a:r>
              <a:rPr lang="cs-CZ" i="1" dirty="0" smtClean="0"/>
              <a:t>není-li uvedeno jinak, je Kateřina Hašková.</a:t>
            </a:r>
            <a:endParaRPr lang="cs-CZ" dirty="0" smtClean="0"/>
          </a:p>
          <a:p>
            <a:r>
              <a:rPr lang="cs-CZ" i="1" dirty="0" smtClean="0"/>
              <a:t>Financováno z ESF a státního rozpočtu ČR.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3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373216"/>
            <a:ext cx="4104456" cy="578303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CHODSKO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906115"/>
          </a:xfrm>
        </p:spPr>
        <p:txBody>
          <a:bodyPr/>
          <a:lstStyle/>
          <a:p>
            <a:pPr algn="ctr"/>
            <a:r>
              <a:rPr lang="cs-CZ" dirty="0" smtClean="0"/>
              <a:t>Víš, kde se nachází Chodsko?</a:t>
            </a:r>
          </a:p>
          <a:p>
            <a:pPr algn="ctr"/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7544" y="2060848"/>
            <a:ext cx="4041775" cy="648072"/>
          </a:xfrm>
        </p:spPr>
        <p:txBody>
          <a:bodyPr>
            <a:normAutofit/>
          </a:bodyPr>
          <a:lstStyle/>
          <a:p>
            <a:r>
              <a:rPr lang="cs-CZ" dirty="0" smtClean="0"/>
              <a:t>V jakém kraji se nachází? </a:t>
            </a:r>
            <a:endParaRPr lang="cs-CZ" dirty="0"/>
          </a:p>
        </p:txBody>
      </p:sp>
      <p:pic>
        <p:nvPicPr>
          <p:cNvPr id="9" name="Picture 4" descr="http://www.hrady-zamky-cr.cz/images/mapa_cr.gi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348880"/>
            <a:ext cx="5410945" cy="3345767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251520" y="3933056"/>
            <a:ext cx="2601913" cy="503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5536" y="5445224"/>
            <a:ext cx="22322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DOMAŽLICE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467544" y="2996952"/>
            <a:ext cx="23762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PLZEŇSKÝ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0" y="4581128"/>
            <a:ext cx="41253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 Které město je střediskem Chodska?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1025 -0.01042 " pathEditMode="relative" ptsTypes="AA">
                                      <p:cBhvr>
                                        <p:cTn id="17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animMotion origin="layout" path="M 0 0 L 0.11025 -0.01042 " pathEditMode="relative" ptsTypes="AA">
                                      <p:cBhvr>
                                        <p:cTn id="2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DOMAŽLICE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domažlická brána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domažlická věž </a:t>
            </a:r>
            <a:endParaRPr lang="cs-CZ" dirty="0"/>
          </a:p>
        </p:txBody>
      </p:sp>
      <p:pic>
        <p:nvPicPr>
          <p:cNvPr id="14338" name="Picture 2" descr="Domažlice, Dolejší brána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4314" y="2407167"/>
            <a:ext cx="2471582" cy="3718995"/>
          </a:xfrm>
          <a:prstGeom prst="rect">
            <a:avLst/>
          </a:prstGeom>
          <a:noFill/>
        </p:spPr>
      </p:pic>
      <p:pic>
        <p:nvPicPr>
          <p:cNvPr id="14340" name="Picture 4" descr="Vánoční výzdoba">
            <a:hlinkClick r:id="rId4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48816" y="2492895"/>
            <a:ext cx="2422178" cy="36332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Ostatní</a:t>
            </a:r>
            <a:r>
              <a:rPr lang="cs-CZ" dirty="0" smtClean="0"/>
              <a:t> města a vesnice v této oblasti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4294967295"/>
          </p:nvPr>
        </p:nvSpPr>
        <p:spPr>
          <a:xfrm>
            <a:off x="0" y="2174874"/>
            <a:ext cx="8676456" cy="442247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Újezd</a:t>
            </a:r>
          </a:p>
          <a:p>
            <a:r>
              <a:rPr lang="cs-CZ" sz="2400" dirty="0" err="1" smtClean="0"/>
              <a:t>Trhanov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Klenčí pod </a:t>
            </a:r>
            <a:r>
              <a:rPr lang="cs-CZ" sz="2400" dirty="0" err="1" smtClean="0"/>
              <a:t>Čerchovem</a:t>
            </a:r>
            <a:endParaRPr lang="cs-CZ" sz="2400" dirty="0" smtClean="0"/>
          </a:p>
          <a:p>
            <a:r>
              <a:rPr lang="cs-CZ" sz="2400" dirty="0" err="1" smtClean="0"/>
              <a:t>Draženov</a:t>
            </a:r>
            <a:endParaRPr lang="cs-CZ" sz="2400" dirty="0" smtClean="0"/>
          </a:p>
          <a:p>
            <a:r>
              <a:rPr lang="cs-CZ" sz="2400" dirty="0" smtClean="0"/>
              <a:t>Chodov</a:t>
            </a:r>
          </a:p>
          <a:p>
            <a:r>
              <a:rPr lang="cs-CZ" sz="2400" dirty="0" smtClean="0"/>
              <a:t>Kdyně</a:t>
            </a:r>
          </a:p>
          <a:p>
            <a:r>
              <a:rPr lang="cs-CZ" sz="2400" dirty="0" err="1" smtClean="0"/>
              <a:t>Postřekov</a:t>
            </a:r>
            <a:endParaRPr lang="cs-CZ" sz="2400" dirty="0" smtClean="0"/>
          </a:p>
          <a:p>
            <a:r>
              <a:rPr lang="cs-CZ" sz="2400" dirty="0" smtClean="0"/>
              <a:t>Chodská Lhota </a:t>
            </a:r>
          </a:p>
          <a:p>
            <a:r>
              <a:rPr lang="cs-CZ" sz="2400" dirty="0" smtClean="0"/>
              <a:t>Aj.</a:t>
            </a:r>
            <a:endParaRPr lang="cs-CZ" sz="2400" dirty="0"/>
          </a:p>
        </p:txBody>
      </p:sp>
      <p:pic>
        <p:nvPicPr>
          <p:cNvPr id="16386" name="Picture 2" descr="Chodský dřevěný dům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907053"/>
            <a:ext cx="4032448" cy="267709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076056" y="2708920"/>
            <a:ext cx="216976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Roubená stavba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NÁŘEČÍ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062437"/>
          </a:xfrm>
        </p:spPr>
        <p:txBody>
          <a:bodyPr>
            <a:normAutofit/>
          </a:bodyPr>
          <a:lstStyle/>
          <a:p>
            <a:r>
              <a:rPr lang="cs-CZ" dirty="0" err="1" smtClean="0"/>
              <a:t>hinten</a:t>
            </a:r>
            <a:endParaRPr lang="cs-CZ" dirty="0" smtClean="0"/>
          </a:p>
          <a:p>
            <a:r>
              <a:rPr lang="cs-CZ" dirty="0" err="1" smtClean="0"/>
              <a:t>hde</a:t>
            </a:r>
            <a:endParaRPr lang="cs-CZ" dirty="0" smtClean="0"/>
          </a:p>
          <a:p>
            <a:r>
              <a:rPr lang="cs-CZ" dirty="0" err="1" smtClean="0"/>
              <a:t>huzený</a:t>
            </a:r>
            <a:endParaRPr lang="cs-CZ" dirty="0" smtClean="0"/>
          </a:p>
          <a:p>
            <a:r>
              <a:rPr lang="cs-CZ" dirty="0" err="1" smtClean="0"/>
              <a:t>svarba</a:t>
            </a:r>
            <a:endParaRPr lang="cs-CZ" dirty="0" smtClean="0"/>
          </a:p>
          <a:p>
            <a:r>
              <a:rPr lang="cs-CZ" dirty="0" err="1" smtClean="0"/>
              <a:t>púnebí</a:t>
            </a:r>
            <a:endParaRPr lang="cs-CZ" dirty="0" smtClean="0"/>
          </a:p>
          <a:p>
            <a:r>
              <a:rPr lang="cs-CZ" dirty="0" err="1" smtClean="0"/>
              <a:t>žányj</a:t>
            </a:r>
            <a:endParaRPr lang="cs-CZ" dirty="0" smtClean="0"/>
          </a:p>
          <a:p>
            <a:r>
              <a:rPr lang="cs-CZ" dirty="0" err="1" smtClean="0"/>
              <a:t>calta</a:t>
            </a:r>
            <a:endParaRPr lang="cs-CZ" dirty="0" smtClean="0"/>
          </a:p>
          <a:p>
            <a:r>
              <a:rPr lang="cs-CZ" dirty="0" err="1" smtClean="0"/>
              <a:t>děrek</a:t>
            </a:r>
            <a:endParaRPr lang="cs-CZ" dirty="0" smtClean="0"/>
          </a:p>
          <a:p>
            <a:r>
              <a:rPr lang="cs-CZ" dirty="0" smtClean="0"/>
              <a:t>muším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7544" y="1268760"/>
            <a:ext cx="2232247" cy="546075"/>
          </a:xfrm>
        </p:spPr>
        <p:txBody>
          <a:bodyPr/>
          <a:lstStyle/>
          <a:p>
            <a:r>
              <a:rPr lang="cs-CZ" dirty="0" smtClean="0"/>
              <a:t>JÁ BYL – JÁ </a:t>
            </a:r>
            <a:r>
              <a:rPr lang="cs-CZ" u="sng" dirty="0" smtClean="0"/>
              <a:t>BUL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132856"/>
            <a:ext cx="4041775" cy="4032448"/>
          </a:xfrm>
        </p:spPr>
        <p:txBody>
          <a:bodyPr/>
          <a:lstStyle/>
          <a:p>
            <a:r>
              <a:rPr lang="cs-CZ" dirty="0" smtClean="0"/>
              <a:t>tento, onen</a:t>
            </a:r>
          </a:p>
          <a:p>
            <a:r>
              <a:rPr lang="cs-CZ" dirty="0" smtClean="0"/>
              <a:t>kde</a:t>
            </a:r>
          </a:p>
          <a:p>
            <a:r>
              <a:rPr lang="cs-CZ" dirty="0" smtClean="0"/>
              <a:t>uzený</a:t>
            </a:r>
          </a:p>
          <a:p>
            <a:r>
              <a:rPr lang="cs-CZ" dirty="0" smtClean="0"/>
              <a:t>svatba</a:t>
            </a:r>
          </a:p>
          <a:p>
            <a:r>
              <a:rPr lang="cs-CZ" dirty="0" smtClean="0"/>
              <a:t>půda</a:t>
            </a:r>
          </a:p>
          <a:p>
            <a:r>
              <a:rPr lang="cs-CZ" dirty="0" smtClean="0"/>
              <a:t>žádný</a:t>
            </a:r>
          </a:p>
          <a:p>
            <a:r>
              <a:rPr lang="cs-CZ" dirty="0" smtClean="0"/>
              <a:t>houska, vánočka</a:t>
            </a:r>
          </a:p>
          <a:p>
            <a:r>
              <a:rPr lang="cs-CZ" dirty="0" err="1" smtClean="0"/>
              <a:t>dědek</a:t>
            </a:r>
            <a:endParaRPr lang="cs-CZ" dirty="0" smtClean="0"/>
          </a:p>
          <a:p>
            <a:r>
              <a:rPr lang="cs-CZ" dirty="0" smtClean="0"/>
              <a:t>musím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539552" y="1268760"/>
            <a:ext cx="2160240" cy="597744"/>
          </a:xfrm>
        </p:spPr>
        <p:txBody>
          <a:bodyPr/>
          <a:lstStyle/>
          <a:p>
            <a:pPr algn="ctr"/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915816" y="1340768"/>
            <a:ext cx="49873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Proto říkáme tomuto nářečí </a:t>
            </a:r>
            <a:r>
              <a:rPr lang="cs-CZ" sz="2400" b="1" dirty="0" smtClean="0"/>
              <a:t>BULAČINA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467544" y="1772816"/>
            <a:ext cx="51845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Zkus odhadnout, co toto slovo znamená.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KROJ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16778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Typický dlouhý plášť bez límce, zvaný župan, klobouk s širokou krempou, punčochy a kalhoty koženky, v ruce měli hůl zakončenou sekyrou – čakan.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160585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Do varhánků skládaná sukně – </a:t>
            </a:r>
            <a:r>
              <a:rPr lang="cs-CZ" dirty="0" err="1" smtClean="0"/>
              <a:t>šerka</a:t>
            </a:r>
            <a:r>
              <a:rPr lang="cs-CZ" dirty="0" smtClean="0"/>
              <a:t>, vlněné punčochy v barvě sukně, živůtek a košile překryty dvěma šátky, šátek na hlavě</a:t>
            </a:r>
            <a:endParaRPr lang="cs-CZ" dirty="0"/>
          </a:p>
        </p:txBody>
      </p:sp>
      <p:pic>
        <p:nvPicPr>
          <p:cNvPr id="7" name="Zástupný symbol pro obsah 6" descr="http://web.quick.cz/chodsko1/chod/chod22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573016"/>
            <a:ext cx="1996554" cy="2969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Chodové s čakany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717032"/>
            <a:ext cx="2016224" cy="2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elka - slavnostní kroj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429000"/>
            <a:ext cx="2304256" cy="3120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1000" decel="50000" autoRev="1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1000" decel="100000" autoRev="1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1000" decel="100000" autoRev="1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1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600" decel="5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KERAMIKA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4040188" cy="165618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Barevné květy na bílém a černém podkladě jsou malovány ručně a proto je každý kus originál. </a:t>
            </a:r>
          </a:p>
          <a:p>
            <a:r>
              <a:rPr lang="cs-CZ" dirty="0" smtClean="0"/>
              <a:t>Vzory inspirované lučními květy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 descr="http://web.quick.cz/chodsko1/chod/hrnek7p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394" y="3284983"/>
            <a:ext cx="2754486" cy="2789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http://web.quick.cz/chodsko1/chod/keram1.jpg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924944"/>
            <a:ext cx="3888432" cy="3240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JÍDLO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Máte chuť 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Chodské koláče s mákem, tvarohem a povidly.</a:t>
            </a:r>
          </a:p>
          <a:p>
            <a:r>
              <a:rPr lang="cs-CZ" dirty="0" smtClean="0"/>
              <a:t> Základem  některých jídel jsou brambory, kyselé mléko, kyselá smetana, kyselé zelí třeba se špekem a slaninou.</a:t>
            </a:r>
          </a:p>
          <a:p>
            <a:r>
              <a:rPr lang="cs-CZ" dirty="0" smtClean="0"/>
              <a:t> Tradiční chodský BÁČ má jako základ brambory s kyselým mlékem, upečené a omaštěné máslem. </a:t>
            </a:r>
          </a:p>
          <a:p>
            <a:endParaRPr lang="cs-CZ" dirty="0"/>
          </a:p>
        </p:txBody>
      </p:sp>
      <p:pic>
        <p:nvPicPr>
          <p:cNvPr id="8" name="Obrázek 7" descr="http://foto.dama.cz/img/172/17281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3744415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Zástupný symbol pro obsah 4" descr="http://www.histnastroje.gajdy.cz/images/ceskedudyobr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1052736"/>
            <a:ext cx="288032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2" descr="Fanfrnoch 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196753"/>
            <a:ext cx="4130823" cy="304681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707904" y="4293096"/>
            <a:ext cx="46440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Hliněný džbán ovázaný kůží, v níž jsou koňské žíně. Vlhkýma rukama se za ně tahá a </a:t>
            </a:r>
            <a:r>
              <a:rPr lang="cs-CZ" sz="2800" b="1" dirty="0" err="1" smtClean="0"/>
              <a:t>fanfrnoch</a:t>
            </a:r>
            <a:r>
              <a:rPr lang="cs-CZ" sz="2800" dirty="0" smtClean="0"/>
              <a:t> vydává zvuk.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9" y="4005064"/>
            <a:ext cx="28083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Dudy </a:t>
            </a:r>
            <a:r>
              <a:rPr lang="cs-CZ" sz="2800" dirty="0" smtClean="0"/>
              <a:t>– vzduch je vháněn měchem do píšťaly a dudy hrají zakrýváním dírek</a:t>
            </a:r>
            <a:endParaRPr lang="cs-CZ" sz="2800" dirty="0"/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539552" y="6273225"/>
            <a:ext cx="8229600" cy="523220"/>
          </a:xfrm>
          <a:prstGeom prst="rect">
            <a:avLst/>
          </a:prstGeom>
        </p:spPr>
        <p:txBody>
          <a:bodyPr vert="horz" lIns="91440" tIns="45720" rIns="91440" bIns="45720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5"/>
              </a:rPr>
              <a:t>http://lidovepisne.cz/audio01.html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dirty="0" smtClean="0"/>
              <a:t>Literární tvorba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Lidová tvorba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Mlynář mele </a:t>
            </a:r>
            <a:r>
              <a:rPr lang="cs-CZ" dirty="0" err="1" smtClean="0"/>
              <a:t>múku</a:t>
            </a:r>
            <a:r>
              <a:rPr lang="cs-CZ" dirty="0" smtClean="0"/>
              <a:t> v tom bílým </a:t>
            </a:r>
            <a:r>
              <a:rPr lang="cs-CZ" dirty="0" err="1" smtClean="0"/>
              <a:t>klobúku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ha mlynářka </a:t>
            </a:r>
            <a:r>
              <a:rPr lang="cs-CZ" dirty="0" err="1" smtClean="0"/>
              <a:t>krupjici</a:t>
            </a:r>
            <a:r>
              <a:rPr lang="cs-CZ" dirty="0" smtClean="0"/>
              <a:t> v </a:t>
            </a:r>
            <a:r>
              <a:rPr lang="cs-CZ" dirty="0" err="1" smtClean="0"/>
              <a:t>tý</a:t>
            </a:r>
            <a:r>
              <a:rPr lang="cs-CZ" dirty="0" smtClean="0"/>
              <a:t> </a:t>
            </a:r>
            <a:r>
              <a:rPr lang="cs-CZ" dirty="0" err="1" smtClean="0"/>
              <a:t>hušatý</a:t>
            </a:r>
            <a:r>
              <a:rPr lang="cs-CZ" dirty="0" smtClean="0"/>
              <a:t> </a:t>
            </a:r>
            <a:r>
              <a:rPr lang="cs-CZ" dirty="0" err="1" smtClean="0"/>
              <a:t>čepjici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hou</a:t>
            </a:r>
            <a:r>
              <a:rPr lang="cs-CZ" dirty="0" smtClean="0"/>
              <a:t>, </a:t>
            </a:r>
            <a:r>
              <a:rPr lang="cs-CZ" dirty="0" err="1" smtClean="0"/>
              <a:t>hou</a:t>
            </a:r>
            <a:r>
              <a:rPr lang="cs-CZ" dirty="0" smtClean="0"/>
              <a:t>, </a:t>
            </a:r>
            <a:r>
              <a:rPr lang="cs-CZ" dirty="0" err="1" smtClean="0"/>
              <a:t>halelůjá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Běží zajíc k </a:t>
            </a:r>
            <a:r>
              <a:rPr lang="cs-CZ" dirty="0" err="1" smtClean="0"/>
              <a:t>jaboru</a:t>
            </a:r>
            <a:r>
              <a:rPr lang="cs-CZ" dirty="0" smtClean="0"/>
              <a:t>, nese pytel zázvoru,</a:t>
            </a:r>
            <a:br>
              <a:rPr lang="cs-CZ" dirty="0" smtClean="0"/>
            </a:br>
            <a:r>
              <a:rPr lang="cs-CZ" dirty="0" smtClean="0"/>
              <a:t>naše kočka doma leží, zdvíhá </a:t>
            </a:r>
            <a:r>
              <a:rPr lang="cs-CZ" dirty="0" err="1" smtClean="0"/>
              <a:t>vocas</a:t>
            </a:r>
            <a:r>
              <a:rPr lang="cs-CZ" dirty="0" smtClean="0"/>
              <a:t>, </a:t>
            </a:r>
            <a:r>
              <a:rPr lang="cs-CZ" dirty="0" err="1" smtClean="0"/>
              <a:t>teký</a:t>
            </a:r>
            <a:r>
              <a:rPr lang="cs-CZ" dirty="0" smtClean="0"/>
              <a:t> běží,</a:t>
            </a:r>
            <a:br>
              <a:rPr lang="cs-CZ" dirty="0" smtClean="0"/>
            </a:br>
            <a:r>
              <a:rPr lang="cs-CZ" dirty="0" err="1" smtClean="0"/>
              <a:t>hou</a:t>
            </a:r>
            <a:r>
              <a:rPr lang="cs-CZ" dirty="0" smtClean="0"/>
              <a:t>, </a:t>
            </a:r>
            <a:r>
              <a:rPr lang="cs-CZ" dirty="0" err="1" smtClean="0"/>
              <a:t>hou</a:t>
            </a:r>
            <a:r>
              <a:rPr lang="cs-CZ" dirty="0" smtClean="0"/>
              <a:t>, </a:t>
            </a:r>
            <a:r>
              <a:rPr lang="cs-CZ" dirty="0" err="1" smtClean="0"/>
              <a:t>halelůjá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Spisovatelé píšící o tomto kraji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A. Jirásek – Psohlavci</a:t>
            </a:r>
          </a:p>
          <a:p>
            <a:r>
              <a:rPr lang="cs-CZ" dirty="0" smtClean="0"/>
              <a:t>B.  Němcová – pohádky </a:t>
            </a:r>
          </a:p>
          <a:p>
            <a:r>
              <a:rPr lang="cs-CZ" dirty="0" smtClean="0"/>
              <a:t>Jindřich Šimon </a:t>
            </a:r>
            <a:r>
              <a:rPr lang="cs-CZ" dirty="0" err="1" smtClean="0"/>
              <a:t>Baar</a:t>
            </a:r>
            <a:endParaRPr lang="cs-CZ" dirty="0" smtClean="0"/>
          </a:p>
          <a:p>
            <a:r>
              <a:rPr lang="cs-CZ" dirty="0" smtClean="0"/>
              <a:t>A další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Chodové byli vždy svobodní sedláci</a:t>
            </a:r>
          </a:p>
          <a:p>
            <a:r>
              <a:rPr lang="cs-CZ" sz="2400" dirty="0" smtClean="0"/>
              <a:t>Chránili hranice, pomocníkem jim byl pes</a:t>
            </a:r>
          </a:p>
          <a:p>
            <a:r>
              <a:rPr lang="cs-CZ" sz="2400" dirty="0" smtClean="0"/>
              <a:t>Od panovníka za tuto službu dostávali různé výsady (14. – 17. stol.)</a:t>
            </a:r>
          </a:p>
          <a:p>
            <a:r>
              <a:rPr lang="cs-CZ" sz="2400" dirty="0" smtClean="0"/>
              <a:t>Osvobozeni od daní a cla.Měli volnost stěhování, aj.</a:t>
            </a:r>
          </a:p>
          <a:p>
            <a:r>
              <a:rPr lang="cs-CZ" sz="2400" dirty="0" smtClean="0"/>
              <a:t>Zodpovídali se pouze králi</a:t>
            </a:r>
          </a:p>
          <a:p>
            <a:r>
              <a:rPr lang="cs-CZ" sz="2400" dirty="0" smtClean="0"/>
              <a:t>Rod </a:t>
            </a:r>
            <a:r>
              <a:rPr lang="cs-CZ" sz="2400" dirty="0" err="1" smtClean="0"/>
              <a:t>Lamingenů</a:t>
            </a:r>
            <a:r>
              <a:rPr lang="cs-CZ" sz="2400" dirty="0" smtClean="0"/>
              <a:t> (Lomikar) koupil v 17. stol. chodské vesnice a snažil se omezit jejich výsady</a:t>
            </a:r>
          </a:p>
          <a:p>
            <a:r>
              <a:rPr lang="cs-CZ" sz="2400" dirty="0" smtClean="0"/>
              <a:t>Proto se vzbouřili, ale povstání bylo potlačeno a vůdci vzpoury (Jan Sladký Kozina) popraveni</a:t>
            </a:r>
          </a:p>
          <a:p>
            <a:r>
              <a:rPr lang="cs-CZ" sz="2400" dirty="0" smtClean="0"/>
              <a:t>Na popravišti zvolal známou větu“ Lomikare, </a:t>
            </a:r>
            <a:r>
              <a:rPr lang="cs-CZ" sz="2400" dirty="0" err="1" smtClean="0"/>
              <a:t>Lomikare</a:t>
            </a:r>
            <a:r>
              <a:rPr lang="cs-CZ" sz="2400" dirty="0" smtClean="0"/>
              <a:t>, do roka a do dne budeme </a:t>
            </a:r>
            <a:r>
              <a:rPr lang="cs-CZ" sz="2400" dirty="0" err="1" smtClean="0"/>
              <a:t>spolú</a:t>
            </a:r>
            <a:r>
              <a:rPr lang="cs-CZ" sz="2400" dirty="0" smtClean="0"/>
              <a:t> před </a:t>
            </a:r>
            <a:r>
              <a:rPr lang="cs-CZ" sz="2400" dirty="0" err="1" smtClean="0"/>
              <a:t>súdnú</a:t>
            </a:r>
            <a:r>
              <a:rPr lang="cs-CZ" sz="2400" dirty="0" smtClean="0"/>
              <a:t> stolicí boží. </a:t>
            </a:r>
            <a:r>
              <a:rPr lang="cs-CZ" sz="2400" dirty="0" err="1" smtClean="0"/>
              <a:t>Hin</a:t>
            </a:r>
            <a:r>
              <a:rPr lang="cs-CZ" sz="2400" dirty="0" smtClean="0"/>
              <a:t> </a:t>
            </a:r>
            <a:r>
              <a:rPr lang="cs-CZ" sz="2400" dirty="0" err="1" smtClean="0"/>
              <a:t>sa</a:t>
            </a:r>
            <a:r>
              <a:rPr lang="cs-CZ" sz="2400" dirty="0" smtClean="0"/>
              <a:t> </a:t>
            </a:r>
            <a:r>
              <a:rPr lang="cs-CZ" sz="2400" dirty="0" err="1" smtClean="0"/>
              <a:t>hukáže</a:t>
            </a:r>
            <a:r>
              <a:rPr lang="cs-CZ" sz="2400" dirty="0" smtClean="0"/>
              <a:t>, </a:t>
            </a:r>
            <a:r>
              <a:rPr lang="cs-CZ" sz="2400" dirty="0" err="1" smtClean="0"/>
              <a:t>hdo</a:t>
            </a:r>
            <a:r>
              <a:rPr lang="cs-CZ" sz="2400" dirty="0" smtClean="0"/>
              <a:t> z nás“</a:t>
            </a:r>
          </a:p>
          <a:p>
            <a:r>
              <a:rPr lang="cs-CZ" sz="2400" dirty="0" smtClean="0"/>
              <a:t>Lomikar opravdu do roka zemřel.</a:t>
            </a:r>
          </a:p>
          <a:p>
            <a:endParaRPr lang="cs-CZ" sz="2400" dirty="0"/>
          </a:p>
        </p:txBody>
      </p:sp>
      <p:pic>
        <p:nvPicPr>
          <p:cNvPr id="22530" name="Picture 2" descr="http://t2.gstatic.com/images?q=tbn:ANd9GcSyIQyxu0v7WtFtxLgKx71TvKmvodl-hL-q2X-5h6qm21KpmUi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0"/>
            <a:ext cx="1676400" cy="2124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Psohlavci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788024" y="2132856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Tento název jim dal až spisovatel Alois Jirásek.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95536" y="476672"/>
            <a:ext cx="4041775" cy="1677863"/>
          </a:xfrm>
        </p:spPr>
        <p:txBody>
          <a:bodyPr>
            <a:normAutofit fontScale="47500" lnSpcReduction="20000"/>
          </a:bodyPr>
          <a:lstStyle/>
          <a:p>
            <a:r>
              <a:rPr lang="cs-CZ" sz="4200" dirty="0" smtClean="0"/>
              <a:t>Pro úřední jednání a pečetění listin používali domažličtí Chodové od konce 15. stol. pečeť s čakanem uprostřed, lemovaným hvězdami, doplněnou nápisem: Chodové z Domažlic.</a:t>
            </a:r>
          </a:p>
          <a:p>
            <a:endParaRPr lang="cs-CZ" dirty="0"/>
          </a:p>
        </p:txBody>
      </p:sp>
      <p:pic>
        <p:nvPicPr>
          <p:cNvPr id="7" name="Zástupný symbol pro obsah 6" descr="http://upload.wikimedia.org/wikipedia/commons/d/d8/Chodsky_pies_54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140968"/>
            <a:ext cx="3003910" cy="3201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283968" y="6237312"/>
            <a:ext cx="1737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Chodský pes</a:t>
            </a:r>
            <a:endParaRPr lang="cs-CZ" sz="2400" dirty="0"/>
          </a:p>
        </p:txBody>
      </p:sp>
      <p:pic>
        <p:nvPicPr>
          <p:cNvPr id="11" name="Obrázek 10" descr="http://hamelika.webz.cz/h99-03_soubory/image01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88840"/>
            <a:ext cx="367240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hods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620688"/>
            <a:ext cx="1747610" cy="12961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196753"/>
            <a:ext cx="8280920" cy="131112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 smtClean="0">
                <a:hlinkClick r:id="rId2"/>
              </a:rPr>
              <a:t>http://lidovepisne.cz/audio01.html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http://www.hrady-</a:t>
            </a:r>
            <a:r>
              <a:rPr lang="cs-CZ" sz="1800" dirty="0" err="1" smtClean="0">
                <a:hlinkClick r:id="rId3"/>
              </a:rPr>
              <a:t>zamky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cr.cz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/mapa_</a:t>
            </a:r>
            <a:r>
              <a:rPr lang="cs-CZ" sz="1800" dirty="0" err="1" smtClean="0">
                <a:hlinkClick r:id="rId3"/>
              </a:rPr>
              <a:t>cr.gif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http://im.foto.mapy.cz//big/4c4c19e931a4814e09b80000.jpg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http://im.foto.mapy.cz//big/4d6c864074bea63fa4980000.jpg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mezistromy.cz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imgcache</a:t>
            </a:r>
            <a:r>
              <a:rPr lang="cs-CZ" sz="1800" dirty="0" smtClean="0">
                <a:hlinkClick r:id="rId6"/>
              </a:rPr>
              <a:t>/--</a:t>
            </a:r>
            <a:r>
              <a:rPr lang="cs-CZ" sz="1800" dirty="0" err="1" smtClean="0">
                <a:hlinkClick r:id="rId6"/>
              </a:rPr>
              <a:t>userdata</a:t>
            </a:r>
            <a:r>
              <a:rPr lang="cs-CZ" sz="1800" dirty="0" smtClean="0">
                <a:hlinkClick r:id="rId6"/>
              </a:rPr>
              <a:t>--</a:t>
            </a:r>
            <a:endParaRPr lang="cs-CZ" sz="1800" dirty="0" smtClean="0"/>
          </a:p>
          <a:p>
            <a:r>
              <a:rPr lang="cs-CZ" sz="1800" dirty="0" smtClean="0"/>
              <a:t>e_stavby_chodsko1_720_478_0_85.jpg</a:t>
            </a:r>
          </a:p>
          <a:p>
            <a:r>
              <a:rPr lang="cs-CZ" sz="1800" dirty="0" smtClean="0">
                <a:hlinkClick r:id="rId7"/>
              </a:rPr>
              <a:t>http://web.</a:t>
            </a:r>
            <a:r>
              <a:rPr lang="cs-CZ" sz="1800" dirty="0" err="1" smtClean="0">
                <a:hlinkClick r:id="rId7"/>
              </a:rPr>
              <a:t>quick.cz</a:t>
            </a:r>
            <a:r>
              <a:rPr lang="cs-CZ" sz="1800" dirty="0" smtClean="0">
                <a:hlinkClick r:id="rId7"/>
              </a:rPr>
              <a:t>/chodsko1/chod/chod22.jpg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http://web.</a:t>
            </a:r>
            <a:r>
              <a:rPr lang="cs-CZ" sz="1800" dirty="0" err="1" smtClean="0">
                <a:hlinkClick r:id="rId8"/>
              </a:rPr>
              <a:t>quick.cz</a:t>
            </a:r>
            <a:r>
              <a:rPr lang="cs-CZ" sz="1800" dirty="0" smtClean="0">
                <a:hlinkClick r:id="rId8"/>
              </a:rPr>
              <a:t>/chodsko1/chod/chod2.jpg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http://web.</a:t>
            </a:r>
            <a:r>
              <a:rPr lang="cs-CZ" sz="1800" dirty="0" err="1" smtClean="0">
                <a:hlinkClick r:id="rId9"/>
              </a:rPr>
              <a:t>quick.cz</a:t>
            </a:r>
            <a:r>
              <a:rPr lang="cs-CZ" sz="1800" dirty="0" smtClean="0">
                <a:hlinkClick r:id="rId9"/>
              </a:rPr>
              <a:t>/chodsko1/chod/selka3.jpg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http://web.</a:t>
            </a:r>
            <a:r>
              <a:rPr lang="cs-CZ" sz="1800" dirty="0" err="1" smtClean="0">
                <a:hlinkClick r:id="rId10"/>
              </a:rPr>
              <a:t>quick.cz</a:t>
            </a:r>
            <a:r>
              <a:rPr lang="cs-CZ" sz="1800" dirty="0" smtClean="0">
                <a:hlinkClick r:id="rId10"/>
              </a:rPr>
              <a:t>/chodsko1/chod/hrnek7p.jpg</a:t>
            </a:r>
            <a:endParaRPr lang="cs-CZ" sz="1800" dirty="0" smtClean="0"/>
          </a:p>
          <a:p>
            <a:pPr lvl="0"/>
            <a:r>
              <a:rPr lang="cs-CZ" sz="1800" dirty="0" smtClean="0">
                <a:hlinkClick r:id="rId11"/>
              </a:rPr>
              <a:t>http://</a:t>
            </a:r>
            <a:r>
              <a:rPr lang="cs-CZ" sz="1800" b="1" dirty="0" smtClean="0">
                <a:hlinkClick r:id="rId11"/>
              </a:rPr>
              <a:t>web.</a:t>
            </a:r>
            <a:r>
              <a:rPr lang="cs-CZ" sz="1800" b="1" dirty="0" err="1" smtClean="0">
                <a:hlinkClick r:id="rId11"/>
              </a:rPr>
              <a:t>quick.cz</a:t>
            </a:r>
            <a:r>
              <a:rPr lang="cs-CZ" sz="1800" b="1" dirty="0" smtClean="0">
                <a:hlinkClick r:id="rId11"/>
              </a:rPr>
              <a:t>/chodsko1/chod/keram1.jpg</a:t>
            </a:r>
            <a:endParaRPr lang="cs-CZ" sz="1800" dirty="0" smtClean="0"/>
          </a:p>
          <a:p>
            <a:r>
              <a:rPr lang="cs-CZ" sz="1800" dirty="0" smtClean="0">
                <a:latin typeface="Calibri" pitchFamily="34" charset="0"/>
                <a:ea typeface="Times New Roman" pitchFamily="18" charset="0"/>
                <a:cs typeface="Times New Roman" pitchFamily="18" charset="0"/>
                <a:hlinkClick r:id="rId12"/>
              </a:rPr>
              <a:t>http://foto.</a:t>
            </a:r>
            <a:r>
              <a:rPr lang="cs-CZ" sz="1800" dirty="0" err="1" smtClean="0">
                <a:latin typeface="Calibri" pitchFamily="34" charset="0"/>
                <a:ea typeface="Times New Roman" pitchFamily="18" charset="0"/>
                <a:cs typeface="Times New Roman" pitchFamily="18" charset="0"/>
                <a:hlinkClick r:id="rId12"/>
              </a:rPr>
              <a:t>dama.cz</a:t>
            </a:r>
            <a:r>
              <a:rPr lang="cs-CZ" sz="1800" dirty="0" smtClean="0">
                <a:latin typeface="Calibri" pitchFamily="34" charset="0"/>
                <a:ea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800" dirty="0" err="1" smtClean="0">
                <a:latin typeface="Calibri" pitchFamily="34" charset="0"/>
                <a:ea typeface="Times New Roman" pitchFamily="18" charset="0"/>
                <a:cs typeface="Times New Roman" pitchFamily="18" charset="0"/>
                <a:hlinkClick r:id="rId12"/>
              </a:rPr>
              <a:t>img</a:t>
            </a:r>
            <a:r>
              <a:rPr lang="cs-CZ" sz="1800" dirty="0" smtClean="0">
                <a:latin typeface="Calibri" pitchFamily="34" charset="0"/>
                <a:ea typeface="Times New Roman" pitchFamily="18" charset="0"/>
                <a:cs typeface="Times New Roman" pitchFamily="18" charset="0"/>
                <a:hlinkClick r:id="rId12"/>
              </a:rPr>
              <a:t>/172/172811.jpg</a:t>
            </a:r>
            <a:endParaRPr lang="cs-CZ" sz="18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hlinkClick r:id="rId13"/>
              </a:rPr>
              <a:t>http://www.</a:t>
            </a:r>
            <a:r>
              <a:rPr lang="cs-CZ" sz="1800" dirty="0" err="1" smtClean="0">
                <a:hlinkClick r:id="rId13"/>
              </a:rPr>
              <a:t>histnastroje.gajdy.cz</a:t>
            </a:r>
            <a:r>
              <a:rPr lang="cs-CZ" sz="1800" dirty="0" smtClean="0">
                <a:hlinkClick r:id="rId13"/>
              </a:rPr>
              <a:t>/</a:t>
            </a:r>
            <a:r>
              <a:rPr lang="cs-CZ" sz="1800" dirty="0" err="1" smtClean="0">
                <a:hlinkClick r:id="rId13"/>
              </a:rPr>
              <a:t>images</a:t>
            </a:r>
            <a:r>
              <a:rPr lang="cs-CZ" sz="1800" dirty="0" smtClean="0">
                <a:hlinkClick r:id="rId13"/>
              </a:rPr>
              <a:t>/</a:t>
            </a:r>
            <a:r>
              <a:rPr lang="cs-CZ" sz="1800" dirty="0" err="1" smtClean="0">
                <a:hlinkClick r:id="rId13"/>
              </a:rPr>
              <a:t>ceskedudyobr.jpg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http://www.</a:t>
            </a:r>
            <a:r>
              <a:rPr lang="cs-CZ" sz="1800" dirty="0" err="1" smtClean="0">
                <a:hlinkClick r:id="rId14"/>
              </a:rPr>
              <a:t>galerieloket.eu</a:t>
            </a:r>
            <a:r>
              <a:rPr lang="cs-CZ" sz="1800" dirty="0" smtClean="0">
                <a:hlinkClick r:id="rId14"/>
              </a:rPr>
              <a:t>/</a:t>
            </a:r>
            <a:r>
              <a:rPr lang="cs-CZ" sz="1800" dirty="0" err="1" smtClean="0">
                <a:hlinkClick r:id="rId14"/>
              </a:rPr>
              <a:t>fotogalerie</a:t>
            </a:r>
            <a:r>
              <a:rPr lang="cs-CZ" sz="1800" dirty="0" smtClean="0">
                <a:hlinkClick r:id="rId14"/>
              </a:rPr>
              <a:t>/</a:t>
            </a:r>
            <a:r>
              <a:rPr lang="cs-CZ" sz="1800" dirty="0" err="1" smtClean="0">
                <a:hlinkClick r:id="rId14"/>
              </a:rPr>
              <a:t>prace</a:t>
            </a:r>
            <a:r>
              <a:rPr lang="cs-CZ" sz="1800" dirty="0" smtClean="0">
                <a:hlinkClick r:id="rId14"/>
              </a:rPr>
              <a:t>/tn00001.jpg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http://t2.gstatic.com/</a:t>
            </a:r>
            <a:r>
              <a:rPr lang="cs-CZ" sz="1800" dirty="0" err="1" smtClean="0">
                <a:hlinkClick r:id="rId15"/>
              </a:rPr>
              <a:t>images</a:t>
            </a:r>
            <a:r>
              <a:rPr lang="cs-CZ" sz="1800" dirty="0" smtClean="0">
                <a:hlinkClick r:id="rId15"/>
              </a:rPr>
              <a:t>?q=</a:t>
            </a:r>
            <a:r>
              <a:rPr lang="cs-CZ" sz="1800" dirty="0" err="1" smtClean="0">
                <a:hlinkClick r:id="rId15"/>
              </a:rPr>
              <a:t>tbn</a:t>
            </a:r>
            <a:r>
              <a:rPr lang="cs-CZ" sz="1800" dirty="0" smtClean="0">
                <a:hlinkClick r:id="rId15"/>
              </a:rPr>
              <a:t>:ANd9GcSyIQyxu0v7WtFtxLgKx71TvKmvodl-</a:t>
            </a:r>
            <a:r>
              <a:rPr lang="cs-CZ" sz="1800" dirty="0" err="1" smtClean="0">
                <a:hlinkClick r:id="rId15"/>
              </a:rPr>
              <a:t>hL</a:t>
            </a:r>
            <a:r>
              <a:rPr lang="cs-CZ" sz="1800" dirty="0" smtClean="0">
                <a:hlinkClick r:id="rId15"/>
              </a:rPr>
              <a:t>-q2X-5h6qm21KpmUiJ</a:t>
            </a:r>
            <a:endParaRPr lang="cs-CZ" sz="1800" dirty="0" smtClean="0"/>
          </a:p>
          <a:p>
            <a:pPr lvl="0"/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lidovepisne.cz/audio01.html</a:t>
            </a:r>
            <a:endParaRPr lang="cs-CZ" sz="1800" dirty="0" smtClean="0"/>
          </a:p>
          <a:p>
            <a:r>
              <a:rPr lang="cs-CZ" sz="1800" dirty="0" smtClean="0">
                <a:hlinkClick r:id="rId16"/>
              </a:rPr>
              <a:t>http://</a:t>
            </a:r>
            <a:r>
              <a:rPr lang="cs-CZ" sz="1800" dirty="0" smtClean="0">
                <a:hlinkClick r:id="rId16"/>
              </a:rPr>
              <a:t>upload.wikimedia.org/wikipedia/commons/thumb/d/d8/Chodsky_pies_54.jpg/250px-</a:t>
            </a:r>
            <a:endParaRPr lang="cs-CZ" sz="1800" dirty="0" smtClean="0"/>
          </a:p>
          <a:p>
            <a:r>
              <a:rPr lang="cs-CZ" sz="1800" dirty="0" smtClean="0">
                <a:hlinkClick r:id="rId17"/>
              </a:rPr>
              <a:t>http://</a:t>
            </a:r>
            <a:r>
              <a:rPr lang="cs-CZ" sz="1800" dirty="0" smtClean="0">
                <a:hlinkClick r:id="rId17"/>
              </a:rPr>
              <a:t>hamelika.webz.cz/h99-03_soubory/image015.jpg</a:t>
            </a:r>
            <a:endParaRPr lang="cs-CZ" sz="1800" dirty="0" smtClean="0"/>
          </a:p>
          <a:p>
            <a:r>
              <a:rPr lang="cs-CZ" sz="1800" dirty="0" smtClean="0"/>
              <a:t>http://www.penzion-</a:t>
            </a:r>
            <a:r>
              <a:rPr lang="cs-CZ" sz="1800" dirty="0" err="1" smtClean="0"/>
              <a:t>chodsko.cz</a:t>
            </a:r>
            <a:r>
              <a:rPr lang="cs-CZ" sz="1800" dirty="0" smtClean="0"/>
              <a:t>/</a:t>
            </a:r>
            <a:r>
              <a:rPr lang="cs-CZ" sz="1800" dirty="0" err="1" smtClean="0"/>
              <a:t>chodsko</a:t>
            </a:r>
            <a:r>
              <a:rPr lang="cs-CZ" sz="1800" dirty="0" smtClean="0"/>
              <a:t>/</a:t>
            </a:r>
            <a:r>
              <a:rPr lang="cs-CZ" sz="1800" dirty="0" err="1" smtClean="0"/>
              <a:t>chodsko.jpg</a:t>
            </a:r>
            <a:endParaRPr lang="cs-CZ" sz="1800" dirty="0" smtClean="0"/>
          </a:p>
          <a:p>
            <a:pPr lvl="0"/>
            <a:endParaRPr lang="cs-CZ" sz="18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800" dirty="0" smtClean="0"/>
          </a:p>
          <a:p>
            <a:endParaRPr lang="cs-CZ" sz="2000" dirty="0" smtClean="0">
              <a:latin typeface="Arial" pitchFamily="34" charset="0"/>
            </a:endParaRPr>
          </a:p>
          <a:p>
            <a:pPr lvl="0"/>
            <a:endParaRPr lang="cs-CZ" sz="2000" dirty="0" smtClean="0">
              <a:latin typeface="Arial" pitchFamily="34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527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Základní škola Chomutov, Písečná 5144 Název materiálu: VY_52_INOVACE_17_Chodsko_kh1  Číslo projektu: CZ 1.07/1.4.00/21.3355 Autor: Kateřina Hašková Datum tvorby:06. 04. 2012 Cílový ročník: pátý Vzdělávací oblast/obor/okruh: Člověk_a_jeho_svět Klíčové slovo: Chodsko Anotace:  Tento pracovní list slouží k seznámení se z minulostí Chodska a životem lidí.  </vt:lpstr>
      <vt:lpstr>CHODSKO</vt:lpstr>
      <vt:lpstr>DOMAŽLICE </vt:lpstr>
      <vt:lpstr> Ostatní města a vesnice v této oblasti </vt:lpstr>
      <vt:lpstr>NÁŘEČÍ</vt:lpstr>
      <vt:lpstr>KROJ</vt:lpstr>
      <vt:lpstr>KERAMIKA</vt:lpstr>
      <vt:lpstr>JÍDLO</vt:lpstr>
      <vt:lpstr>Hudba</vt:lpstr>
      <vt:lpstr>Literární tvorba </vt:lpstr>
      <vt:lpstr>HISTORIE </vt:lpstr>
      <vt:lpstr>Psohlavci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CHODSKO</dc:title>
  <cp:lastModifiedBy>Škola</cp:lastModifiedBy>
  <cp:revision>35</cp:revision>
  <dcterms:modified xsi:type="dcterms:W3CDTF">2012-04-07T08:35:02Z</dcterms:modified>
</cp:coreProperties>
</file>