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CDC15BDC-4D3B-462C-8C82-FB76F87CE0AE}" type="datetimeFigureOut">
              <a:rPr lang="cs-CZ" smtClean="0"/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46DEA6A9-3647-4021-A917-8AE04A77392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Prezentace_aplikace_Microsoft_PowerPoint_97_20031.ppt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4/44/Vinyl_albums.jpg" TargetMode="External"/><Relationship Id="rId2" Type="http://schemas.openxmlformats.org/officeDocument/2006/relationships/hyperlink" Target="http://commons.wikimedia.org/wiki/File:Lp-dr%C3%A1%C5%BEky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f/f8/Spojit%C3%BD-detail.png" TargetMode="External"/><Relationship Id="rId4" Type="http://schemas.openxmlformats.org/officeDocument/2006/relationships/hyperlink" Target="http://cs.wikipedia.org/wiki/Digitaliza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4" name="Zástupný symbol pro obsah 3"/>
          <p:cNvGraphicFramePr>
            <a:graphicFrameLocks noGrp="1" noChangeAspect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2010518727"/>
              </p:ext>
            </p:extLst>
          </p:nvPr>
        </p:nvGraphicFramePr>
        <p:xfrm>
          <a:off x="3175" y="1588"/>
          <a:ext cx="9139238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8" name="Prezentace" r:id="rId4" imgW="3173064" imgH="2380544" progId="PowerPoint.Show.8">
                  <p:embed/>
                </p:oleObj>
              </mc:Choice>
              <mc:Fallback>
                <p:oleObj name="Prezentace" r:id="rId4" imgW="3173064" imgH="2380544" progId="PowerPoint.Show.8">
                  <p:embed/>
                  <p:pic>
                    <p:nvPicPr>
                      <p:cNvPr id="0" name="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75" y="1588"/>
                        <a:ext cx="9139238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259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620688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DIGITALIZACE ZVUKU, VIDEA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340768"/>
            <a:ext cx="799288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Digitalizace (z angl. </a:t>
            </a:r>
            <a:r>
              <a:rPr lang="cs-CZ" sz="2400" dirty="0" err="1" smtClean="0"/>
              <a:t>digital</a:t>
            </a:r>
            <a:r>
              <a:rPr lang="cs-CZ" sz="2400" dirty="0" smtClean="0"/>
              <a:t>, číslicový) je obecně  převod analogového  - spojitého signálu (např. hlasový projev, historie gramofonová deska) </a:t>
            </a:r>
          </a:p>
          <a:p>
            <a:endParaRPr lang="cs-CZ" sz="2400" dirty="0"/>
          </a:p>
          <a:p>
            <a:r>
              <a:rPr lang="cs-CZ" sz="2400" dirty="0" smtClean="0"/>
              <a:t>do nespojité posloupnosti digitálních (číselných) údajů, obvykle kódovaných v binární soustavě.</a:t>
            </a:r>
          </a:p>
        </p:txBody>
      </p:sp>
      <p:pic>
        <p:nvPicPr>
          <p:cNvPr id="1026" name="Picture 2" descr="C:\Users\mk\AppData\Local\Microsoft\Windows\Temporary Internet Files\Content.IE5\0GRZGWES\MP90043129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1248" y="3501008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5576" y="4005064"/>
            <a:ext cx="4968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Trocha historie nikoho nezabije: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Analogový záznam: </a:t>
            </a:r>
            <a:r>
              <a:rPr lang="cs-CZ" sz="2400" u="sng" dirty="0" smtClean="0"/>
              <a:t>gramofonová deska</a:t>
            </a:r>
            <a:r>
              <a:rPr lang="cs-CZ" sz="2400" dirty="0" smtClean="0"/>
              <a:t>, magnetofonový záznam, mikrofon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91198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92696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Gramofonová deska   </a:t>
            </a:r>
            <a:r>
              <a:rPr lang="cs-CZ" sz="2000" dirty="0" smtClean="0"/>
              <a:t>(prožívající v současnosti renesanci)</a:t>
            </a:r>
            <a:endParaRPr lang="cs-CZ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433" r="21625"/>
          <a:stretch/>
        </p:blipFill>
        <p:spPr bwMode="auto">
          <a:xfrm>
            <a:off x="201187" y="3389295"/>
            <a:ext cx="1562470" cy="2969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15916"/>
            <a:ext cx="2039888" cy="1555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0747" y="1556792"/>
            <a:ext cx="56994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K záznamu  zvuku byl použit převod elektrického signálu např. z mikrofonu na mechanickou stopu v drážce desky. (Lisováním)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39752" y="3717032"/>
            <a:ext cx="569948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Proměnná hloubka (později šířka) drážky nese spojitou informaci, která se pomocí jehly a zesilovacího řetězce přenáší do reproduktoru.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835696" y="6070155"/>
            <a:ext cx="67687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  Prosím zamyslete se, jaké nevýhody má tento systém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29961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404664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DIGITALIZACE ZVUKU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24744"/>
            <a:ext cx="80648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Digitalizujeme, abychom eliminovali nevýhody analogového záznamu.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Neopotřebitelnost, přenositelnost, odolnost proti šumu,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47564" y="2492896"/>
            <a:ext cx="77048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Digitalizací však také ztrácíme také část informace vzorkování je vždy konečné a proto část zvuků zkrátka „ignoruje“. (viz dále) 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036" y="3933056"/>
            <a:ext cx="3224167" cy="26276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36622" y="4221088"/>
            <a:ext cx="43924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Takto vypadá analogový záznam.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V kroužku je detailní průběh krátkého zvuku např. ruch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8963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691680" y="404663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DIGITALIZACE ZVUKU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980728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sz="2400" dirty="0" smtClean="0"/>
              <a:t>Digitalizace se skládá ze dvou kroků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1700808"/>
            <a:ext cx="7416824" cy="113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1, Spojitý signál se nejprve vzorkuje, to jest stanoví jeho velikost v pravidelných časových intervalech</a:t>
            </a:r>
            <a:endParaRPr lang="cs-CZ" sz="2400" dirty="0"/>
          </a:p>
        </p:txBody>
      </p:sp>
      <p:grpSp>
        <p:nvGrpSpPr>
          <p:cNvPr id="60" name="Skupina 59"/>
          <p:cNvGrpSpPr/>
          <p:nvPr/>
        </p:nvGrpSpPr>
        <p:grpSpPr>
          <a:xfrm>
            <a:off x="433928" y="3356992"/>
            <a:ext cx="4776572" cy="3096343"/>
            <a:chOff x="-204572" y="116632"/>
            <a:chExt cx="8448980" cy="6020061"/>
          </a:xfrm>
        </p:grpSpPr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04572" y="116632"/>
              <a:ext cx="8448980" cy="60200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62" name="Skupina 61"/>
            <p:cNvGrpSpPr/>
            <p:nvPr/>
          </p:nvGrpSpPr>
          <p:grpSpPr>
            <a:xfrm>
              <a:off x="1403648" y="866328"/>
              <a:ext cx="6624736" cy="5082952"/>
              <a:chOff x="1403648" y="866328"/>
              <a:chExt cx="6624736" cy="5082952"/>
            </a:xfrm>
          </p:grpSpPr>
          <p:cxnSp>
            <p:nvCxnSpPr>
              <p:cNvPr id="63" name="Přímá spojnice 62"/>
              <p:cNvCxnSpPr/>
              <p:nvPr/>
            </p:nvCxnSpPr>
            <p:spPr>
              <a:xfrm>
                <a:off x="2123728" y="866328"/>
                <a:ext cx="0" cy="198660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4" name="Přímá spojnice 63"/>
              <p:cNvCxnSpPr/>
              <p:nvPr/>
            </p:nvCxnSpPr>
            <p:spPr>
              <a:xfrm>
                <a:off x="2843808" y="1442393"/>
                <a:ext cx="0" cy="1410543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5" name="Přímá spojnice 64"/>
              <p:cNvCxnSpPr/>
              <p:nvPr/>
            </p:nvCxnSpPr>
            <p:spPr>
              <a:xfrm>
                <a:off x="3491880" y="2852936"/>
                <a:ext cx="0" cy="86409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nice 65"/>
              <p:cNvCxnSpPr/>
              <p:nvPr/>
            </p:nvCxnSpPr>
            <p:spPr>
              <a:xfrm>
                <a:off x="3851920" y="2852936"/>
                <a:ext cx="0" cy="626121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nice 66"/>
              <p:cNvCxnSpPr/>
              <p:nvPr/>
            </p:nvCxnSpPr>
            <p:spPr>
              <a:xfrm>
                <a:off x="4192723" y="1700808"/>
                <a:ext cx="0" cy="115212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nice 67"/>
              <p:cNvCxnSpPr/>
              <p:nvPr/>
            </p:nvCxnSpPr>
            <p:spPr>
              <a:xfrm>
                <a:off x="4572000" y="2852936"/>
                <a:ext cx="0" cy="158417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9" name="Přímá spojnice 68"/>
              <p:cNvCxnSpPr/>
              <p:nvPr/>
            </p:nvCxnSpPr>
            <p:spPr>
              <a:xfrm>
                <a:off x="5593925" y="2852936"/>
                <a:ext cx="0" cy="27372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0" name="Přímá spojnice 69"/>
              <p:cNvCxnSpPr/>
              <p:nvPr/>
            </p:nvCxnSpPr>
            <p:spPr>
              <a:xfrm>
                <a:off x="5940152" y="2852936"/>
                <a:ext cx="0" cy="626121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1" name="Přímá spojnice 70"/>
              <p:cNvCxnSpPr/>
              <p:nvPr/>
            </p:nvCxnSpPr>
            <p:spPr>
              <a:xfrm>
                <a:off x="6660232" y="2852936"/>
                <a:ext cx="0" cy="86409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2" name="Přímá spojnice 71"/>
              <p:cNvCxnSpPr/>
              <p:nvPr/>
            </p:nvCxnSpPr>
            <p:spPr>
              <a:xfrm>
                <a:off x="7380312" y="2852936"/>
                <a:ext cx="0" cy="50405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3" name="Přímá spojnice 72"/>
              <p:cNvCxnSpPr/>
              <p:nvPr/>
            </p:nvCxnSpPr>
            <p:spPr>
              <a:xfrm>
                <a:off x="7740352" y="2348880"/>
                <a:ext cx="0" cy="50405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4" name="Přímá spojnice 73"/>
              <p:cNvCxnSpPr/>
              <p:nvPr/>
            </p:nvCxnSpPr>
            <p:spPr>
              <a:xfrm>
                <a:off x="8028384" y="2420888"/>
                <a:ext cx="0" cy="43204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5" name="Přímá spojnice 74"/>
              <p:cNvCxnSpPr/>
              <p:nvPr/>
            </p:nvCxnSpPr>
            <p:spPr>
              <a:xfrm>
                <a:off x="1763688" y="1508701"/>
                <a:ext cx="0" cy="1368152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6" name="Přímá spojnice 75"/>
              <p:cNvCxnSpPr/>
              <p:nvPr/>
            </p:nvCxnSpPr>
            <p:spPr>
              <a:xfrm>
                <a:off x="4932040" y="2300789"/>
                <a:ext cx="0" cy="576064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7" name="Přímá spojnice 76"/>
              <p:cNvCxnSpPr/>
              <p:nvPr/>
            </p:nvCxnSpPr>
            <p:spPr>
              <a:xfrm>
                <a:off x="1403648" y="2060848"/>
                <a:ext cx="0" cy="839922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8" name="Přímá spojnice 77"/>
              <p:cNvCxnSpPr/>
              <p:nvPr/>
            </p:nvCxnSpPr>
            <p:spPr>
              <a:xfrm>
                <a:off x="2483768" y="2813727"/>
                <a:ext cx="0" cy="3135553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79" name="TextovéPole 78"/>
          <p:cNvSpPr txBox="1"/>
          <p:nvPr/>
        </p:nvSpPr>
        <p:spPr>
          <a:xfrm>
            <a:off x="5760132" y="3222106"/>
            <a:ext cx="309634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Vzorky jsou znázorněny červenou tečkou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Velikost vyjadřuje červená spojnice s bodem</a:t>
            </a:r>
            <a:endParaRPr lang="cs-CZ" sz="2400" dirty="0"/>
          </a:p>
        </p:txBody>
      </p:sp>
      <p:cxnSp>
        <p:nvCxnSpPr>
          <p:cNvPr id="81" name="Přímá spojnice se šipkou 80"/>
          <p:cNvCxnSpPr/>
          <p:nvPr/>
        </p:nvCxnSpPr>
        <p:spPr>
          <a:xfrm flipH="1" flipV="1">
            <a:off x="4721989" y="4905164"/>
            <a:ext cx="1074147" cy="828092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se šipkou 81"/>
          <p:cNvCxnSpPr/>
          <p:nvPr/>
        </p:nvCxnSpPr>
        <p:spPr>
          <a:xfrm flipH="1">
            <a:off x="5088372" y="4253482"/>
            <a:ext cx="1931900" cy="226904"/>
          </a:xfrm>
          <a:prstGeom prst="straightConnector1">
            <a:avLst/>
          </a:prstGeom>
          <a:ln w="317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4000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Skupina 19"/>
          <p:cNvGrpSpPr/>
          <p:nvPr/>
        </p:nvGrpSpPr>
        <p:grpSpPr>
          <a:xfrm>
            <a:off x="467544" y="3399554"/>
            <a:ext cx="4776572" cy="3096343"/>
            <a:chOff x="-204572" y="116632"/>
            <a:chExt cx="8448980" cy="6020061"/>
          </a:xfrm>
        </p:grpSpPr>
        <p:pic>
          <p:nvPicPr>
            <p:cNvPr id="2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204572" y="116632"/>
              <a:ext cx="8448980" cy="602006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3" name="Skupina 2"/>
            <p:cNvGrpSpPr/>
            <p:nvPr/>
          </p:nvGrpSpPr>
          <p:grpSpPr>
            <a:xfrm>
              <a:off x="1403648" y="866328"/>
              <a:ext cx="6624736" cy="5082952"/>
              <a:chOff x="1403648" y="866328"/>
              <a:chExt cx="6624736" cy="5082952"/>
            </a:xfrm>
          </p:grpSpPr>
          <p:cxnSp>
            <p:nvCxnSpPr>
              <p:cNvPr id="4" name="Přímá spojnice 3"/>
              <p:cNvCxnSpPr/>
              <p:nvPr/>
            </p:nvCxnSpPr>
            <p:spPr>
              <a:xfrm>
                <a:off x="2123728" y="866328"/>
                <a:ext cx="0" cy="198660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" name="Přímá spojnice 4"/>
              <p:cNvCxnSpPr/>
              <p:nvPr/>
            </p:nvCxnSpPr>
            <p:spPr>
              <a:xfrm>
                <a:off x="2843808" y="1442393"/>
                <a:ext cx="0" cy="1410543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" name="Přímá spojnice 5"/>
              <p:cNvCxnSpPr/>
              <p:nvPr/>
            </p:nvCxnSpPr>
            <p:spPr>
              <a:xfrm>
                <a:off x="3491880" y="2852936"/>
                <a:ext cx="0" cy="86409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7" name="Přímá spojnice 6"/>
              <p:cNvCxnSpPr/>
              <p:nvPr/>
            </p:nvCxnSpPr>
            <p:spPr>
              <a:xfrm>
                <a:off x="3851920" y="2852936"/>
                <a:ext cx="0" cy="626121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8" name="Přímá spojnice 7"/>
              <p:cNvCxnSpPr/>
              <p:nvPr/>
            </p:nvCxnSpPr>
            <p:spPr>
              <a:xfrm>
                <a:off x="4192723" y="1700808"/>
                <a:ext cx="0" cy="115212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Přímá spojnice 8"/>
              <p:cNvCxnSpPr/>
              <p:nvPr/>
            </p:nvCxnSpPr>
            <p:spPr>
              <a:xfrm>
                <a:off x="4572000" y="2852936"/>
                <a:ext cx="0" cy="158417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0" name="Přímá spojnice 9"/>
              <p:cNvCxnSpPr/>
              <p:nvPr/>
            </p:nvCxnSpPr>
            <p:spPr>
              <a:xfrm>
                <a:off x="5593925" y="2852936"/>
                <a:ext cx="0" cy="27372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nice 10"/>
              <p:cNvCxnSpPr/>
              <p:nvPr/>
            </p:nvCxnSpPr>
            <p:spPr>
              <a:xfrm>
                <a:off x="5940152" y="2852936"/>
                <a:ext cx="0" cy="626121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/>
              <p:nvPr/>
            </p:nvCxnSpPr>
            <p:spPr>
              <a:xfrm>
                <a:off x="6660232" y="2852936"/>
                <a:ext cx="0" cy="86409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nice 12"/>
              <p:cNvCxnSpPr/>
              <p:nvPr/>
            </p:nvCxnSpPr>
            <p:spPr>
              <a:xfrm>
                <a:off x="7380312" y="2852936"/>
                <a:ext cx="0" cy="50405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nice 13"/>
              <p:cNvCxnSpPr/>
              <p:nvPr/>
            </p:nvCxnSpPr>
            <p:spPr>
              <a:xfrm>
                <a:off x="7740352" y="2348880"/>
                <a:ext cx="0" cy="504056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nice 14"/>
              <p:cNvCxnSpPr/>
              <p:nvPr/>
            </p:nvCxnSpPr>
            <p:spPr>
              <a:xfrm>
                <a:off x="8028384" y="2420888"/>
                <a:ext cx="0" cy="432048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nice 15"/>
              <p:cNvCxnSpPr/>
              <p:nvPr/>
            </p:nvCxnSpPr>
            <p:spPr>
              <a:xfrm>
                <a:off x="1763688" y="1508701"/>
                <a:ext cx="0" cy="1368152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/>
              <p:nvPr/>
            </p:nvCxnSpPr>
            <p:spPr>
              <a:xfrm>
                <a:off x="4932040" y="2300789"/>
                <a:ext cx="0" cy="576064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Přímá spojnice 17"/>
              <p:cNvCxnSpPr/>
              <p:nvPr/>
            </p:nvCxnSpPr>
            <p:spPr>
              <a:xfrm>
                <a:off x="1403648" y="2060848"/>
                <a:ext cx="0" cy="839922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Přímá spojnice 18"/>
              <p:cNvCxnSpPr/>
              <p:nvPr/>
            </p:nvCxnSpPr>
            <p:spPr>
              <a:xfrm>
                <a:off x="2483768" y="2813727"/>
                <a:ext cx="0" cy="3135553"/>
              </a:xfrm>
              <a:prstGeom prst="line">
                <a:avLst/>
              </a:prstGeom>
              <a:ln w="22225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6149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755576" y="764704"/>
            <a:ext cx="71287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Čím větší počet vzorků je změřen za jednotku času, tím je převod kvalitnější,  zabírá však více dat k uložení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Pro zajímavost u standardního zvukového CD je převáděno každou sekundu 44100 vzorků !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508104" y="3505404"/>
            <a:ext cx="33123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2, „Velikost“ vzorků je za pomoci A/D převodníku – součást zvukové karty převedena do dvojkové soustavy.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54164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6149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980728"/>
            <a:ext cx="77048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Komprese zvuku, aneb kde je kvalita?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62114" y="1372988"/>
            <a:ext cx="77048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Protože vzorkování je velmi "husté", má takový digitální signál velkou hustotu a byl by zbytečně obsáhlý. </a:t>
            </a:r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r>
              <a:rPr lang="cs-CZ" sz="2400" dirty="0" smtClean="0"/>
              <a:t>Proto se digitalizace doplňuje o nějakou kompresi, například nahrazením posloupnosti za sebou následujících shodných čísel údajem o jejich počtu.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r>
              <a:rPr lang="cs-CZ" sz="2400" dirty="0" smtClean="0"/>
              <a:t>O těchto formátech, jako mp3, </a:t>
            </a:r>
            <a:r>
              <a:rPr lang="cs-CZ" sz="2400" dirty="0" err="1" smtClean="0"/>
              <a:t>wma</a:t>
            </a:r>
            <a:r>
              <a:rPr lang="cs-CZ" sz="2400" dirty="0" smtClean="0"/>
              <a:t>, a podobně jste ale slyšeli 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203820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60648"/>
            <a:ext cx="5614987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43608" y="1124744"/>
            <a:ext cx="691276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Opakování:</a:t>
            </a:r>
          </a:p>
          <a:p>
            <a:endParaRPr lang="cs-CZ" sz="2400" dirty="0"/>
          </a:p>
          <a:p>
            <a:r>
              <a:rPr lang="cs-CZ" sz="2400" dirty="0" smtClean="0"/>
              <a:t>1, </a:t>
            </a:r>
            <a:r>
              <a:rPr lang="cs-CZ" sz="2400" dirty="0" smtClean="0"/>
              <a:t>Co </a:t>
            </a:r>
            <a:r>
              <a:rPr lang="cs-CZ" sz="2400" dirty="0" smtClean="0"/>
              <a:t>je tedy principem </a:t>
            </a:r>
            <a:r>
              <a:rPr lang="cs-CZ" sz="2400" dirty="0" smtClean="0"/>
              <a:t>digitalizace?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2, </a:t>
            </a:r>
            <a:r>
              <a:rPr lang="cs-CZ" sz="2400" dirty="0" smtClean="0"/>
              <a:t>Co </a:t>
            </a:r>
            <a:r>
              <a:rPr lang="cs-CZ" sz="2400" dirty="0" smtClean="0"/>
              <a:t>je </a:t>
            </a:r>
            <a:r>
              <a:rPr lang="cs-CZ" sz="2400" dirty="0" smtClean="0"/>
              <a:t>vzorek?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3, </a:t>
            </a:r>
            <a:r>
              <a:rPr lang="cs-CZ" sz="2400" dirty="0" smtClean="0"/>
              <a:t>Zjistěte </a:t>
            </a:r>
            <a:r>
              <a:rPr lang="cs-CZ" sz="2400" dirty="0" smtClean="0"/>
              <a:t>za pomocí Internetu, k čemu slouží A/D a D/A </a:t>
            </a:r>
            <a:r>
              <a:rPr lang="cs-CZ" sz="2400" dirty="0" smtClean="0"/>
              <a:t>převodníky.</a:t>
            </a:r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4, Co vše se v současné době </a:t>
            </a:r>
            <a:r>
              <a:rPr lang="cs-CZ" sz="2400" dirty="0" smtClean="0"/>
              <a:t>digitalizuje?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6360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37686" y="1195011"/>
            <a:ext cx="6120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Obrázky: 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http://commons.wikimedia.org/wiki/File:Lp-dr%C3%A1%C5%BEky.jpg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http://upload.wikimedia.org/wikipedia/commons/4/44/Vinyl_albums.jpg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http://cs.wikipedia.org/wiki/Digitalizace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http://upload.wikimedia.org/wikipedia/commons/f/f8/Spojit%C3%BD-detail.png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Literatura:</a:t>
            </a:r>
          </a:p>
          <a:p>
            <a:r>
              <a:rPr lang="cs-CZ" dirty="0" smtClean="0">
                <a:hlinkClick r:id="rId4"/>
              </a:rPr>
              <a:t>http://cs.wikipedia.org/wiki/Digitalizace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548680"/>
            <a:ext cx="54726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Použitá literatura a zdroje obrázků: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0872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85</TotalTime>
  <Words>397</Words>
  <Application>Microsoft Office PowerPoint</Application>
  <PresentationFormat>Předvádění na obrazovce (4:3)</PresentationFormat>
  <Paragraphs>50</Paragraphs>
  <Slides>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Horizont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mk</dc:creator>
  <cp:lastModifiedBy>Martin Králík</cp:lastModifiedBy>
  <cp:revision>15</cp:revision>
  <dcterms:created xsi:type="dcterms:W3CDTF">2012-04-09T18:32:15Z</dcterms:created>
  <dcterms:modified xsi:type="dcterms:W3CDTF">2012-05-30T14:31:56Z</dcterms:modified>
</cp:coreProperties>
</file>