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8EF1767-C2C3-48BE-B667-C6DD749A1D9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18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9FD4F-77D5-4006-AED9-3793422812AD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59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12A45-8978-4392-97F4-FB00F312F95E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15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7B53-7BAE-4F9C-A114-67D4A1DDB661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17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715-5A3B-488C-A3D6-BD9216E35D67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44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3AA2C-5A7A-423C-9268-F22E3EDD322A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7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0390-2AC3-4EA2-BF01-6B0506B20B25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82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732A-6BF3-4C3D-81F4-670CBB274115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4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 fontAlgn="base">
              <a:spcBef>
                <a:spcPct val="0"/>
              </a:spcBef>
              <a:spcAft>
                <a:spcPct val="0"/>
              </a:spcAft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1AE4A-1297-4EB5-9CB6-FCD550DCE121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78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57FDB-A810-4DAC-95BC-D1F554BB5FB0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00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0BEE3-42F1-4C68-9063-72712AD3C12E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2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AC0883-6F34-40EF-9683-685B053F65E6}" type="slidenum">
              <a:rPr lang="cs-CZ">
                <a:solidFill>
                  <a:srgbClr val="79533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72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E66F55C-DCFD-4880-8846-E5BF71D9596A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79ECC80-7977-4CF6-852A-2CB898161DC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sl.cz/pripojeni-k-internet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hyperlink" Target="http://www.parabola.cz/clanky/93/netsystem-internet-pres-satelit-zdarma/" TargetMode="Externa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upa.cz/" TargetMode="External"/><Relationship Id="rId2" Type="http://schemas.openxmlformats.org/officeDocument/2006/relationships/hyperlink" Target="http://www.dsl.cz/" TargetMode="Externa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GPRS" TargetMode="External"/><Relationship Id="rId3" Type="http://schemas.openxmlformats.org/officeDocument/2006/relationships/hyperlink" Target="http://commons.wikimedia.org/wiki/File:Utp_patch.gif" TargetMode="External"/><Relationship Id="rId7" Type="http://schemas.openxmlformats.org/officeDocument/2006/relationships/hyperlink" Target="http://cs.wikipedia.org/wiki/Wifi" TargetMode="External"/><Relationship Id="rId2" Type="http://schemas.openxmlformats.org/officeDocument/2006/relationships/hyperlink" Target="http://upload.wikimedia.org/wikipedia/commons/9/94/Wifi.png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cs.wikipedia.org/wiki/Internet" TargetMode="External"/><Relationship Id="rId5" Type="http://schemas.openxmlformats.org/officeDocument/2006/relationships/hyperlink" Target="http://upload.wikimedia.org/wikipedia/commons/f/f1/Fibre-optic_cable_in_a_Telstra_pit.jpg" TargetMode="External"/><Relationship Id="rId4" Type="http://schemas.openxmlformats.org/officeDocument/2006/relationships/hyperlink" Target="http://upload.wikimedia.org/wikipedia/commons/a/a5/Route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3671001"/>
              </p:ext>
            </p:extLst>
          </p:nvPr>
        </p:nvGraphicFramePr>
        <p:xfrm>
          <a:off x="3175" y="1588"/>
          <a:ext cx="9139238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Prezentace" r:id="rId3" imgW="3173064" imgH="2380544" progId="PowerPoint.Show.8">
                  <p:embed/>
                </p:oleObj>
              </mc:Choice>
              <mc:Fallback>
                <p:oleObj name="Prezentace" r:id="rId3" imgW="3173064" imgH="2380544" progId="PowerPoint.Show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" y="1588"/>
                        <a:ext cx="9139238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2156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404664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Připojení k Internetu 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 rot="1607101">
            <a:off x="2823833" y="4338506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DSL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 rot="19246764">
            <a:off x="5812570" y="5277299"/>
            <a:ext cx="2302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GPRS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 rot="1607101">
            <a:off x="591586" y="5388491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EDGE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 rot="1607101">
            <a:off x="1273185" y="3450697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4G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 rot="1607101">
            <a:off x="3236940" y="3160205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3G</a:t>
            </a:r>
            <a:endParaRPr lang="cs-CZ" sz="4800" dirty="0"/>
          </a:p>
        </p:txBody>
      </p:sp>
      <p:sp>
        <p:nvSpPr>
          <p:cNvPr id="9" name="TextovéPole 8"/>
          <p:cNvSpPr txBox="1"/>
          <p:nvPr/>
        </p:nvSpPr>
        <p:spPr>
          <a:xfrm rot="1607101">
            <a:off x="6064194" y="3499324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Satelit</a:t>
            </a:r>
            <a:endParaRPr lang="cs-CZ" sz="4800" dirty="0"/>
          </a:p>
        </p:txBody>
      </p:sp>
      <p:sp>
        <p:nvSpPr>
          <p:cNvPr id="10" name="TextovéPole 9"/>
          <p:cNvSpPr txBox="1"/>
          <p:nvPr/>
        </p:nvSpPr>
        <p:spPr>
          <a:xfrm rot="19246764">
            <a:off x="4670606" y="4338508"/>
            <a:ext cx="2302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/>
              <a:t>WiFi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 rot="1607101">
            <a:off x="375561" y="4229336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OPTIKA</a:t>
            </a:r>
            <a:endParaRPr lang="cs-CZ" sz="4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00444" y="1628800"/>
            <a:ext cx="6336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Možnosti k připojení do sítě Internet podle současných technologií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 rot="1607101">
            <a:off x="2873201" y="5388492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KABEL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64743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404664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Připojení k Internetu 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866329"/>
            <a:ext cx="8208912" cy="5776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Mezinárodní dálkové spoje dosahují v Internetu velmi vysokých přenosových rychlostí. </a:t>
            </a:r>
            <a:endParaRPr lang="cs-CZ" sz="2400" dirty="0"/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Tyto spoje nedosahují až ke koncovým uživatelům. 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Samotné připojení uživatelů je realizováno různými technologiemi. 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Zprostředkovatele připojení k Internetu označujeme Internet </a:t>
            </a:r>
            <a:r>
              <a:rPr lang="cs-CZ" sz="2400" dirty="0" err="1" smtClean="0"/>
              <a:t>service</a:t>
            </a:r>
            <a:r>
              <a:rPr lang="cs-CZ" sz="2400" dirty="0" smtClean="0"/>
              <a:t> provider (ISP).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smtClean="0"/>
              <a:t>V současnosti existuje několik možností pro připojení počítače k Internetu: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3725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404664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Připojení k Internetu 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31531" y="1104329"/>
            <a:ext cx="70567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1, telefonní linka (majitelem linky je nejčastěji telefonní operátor) využívá se modem viz ukázka v hodině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dříve se používalo vytáčené připojení, později ISDN a dnes různé varianty DSL, DSL+ 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Principem je přenos dat v neslyšitelném pásmu</a:t>
            </a:r>
          </a:p>
          <a:p>
            <a:pPr>
              <a:lnSpc>
                <a:spcPct val="150000"/>
              </a:lnSpc>
            </a:pPr>
            <a:endParaRPr lang="cs-CZ" dirty="0" smtClean="0"/>
          </a:p>
        </p:txBody>
      </p:sp>
      <p:pic>
        <p:nvPicPr>
          <p:cNvPr id="3074" name="Picture 2" descr="C:\Users\mk\AppData\Local\Microsoft\Windows\Temporary Internet Files\Content.IE5\0GRZGWES\MP90038283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57" y="3645024"/>
            <a:ext cx="2494722" cy="178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27984" y="3356992"/>
            <a:ext cx="374441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Poměrně bezproblémové připojení, dostupnost klesá v závislosti na vzdálenosti od technologie např. od pošty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r>
              <a:rPr lang="cs-CZ" dirty="0" smtClean="0"/>
              <a:t>Nabídky, diskuze </a:t>
            </a:r>
            <a:r>
              <a:rPr lang="cs-CZ" dirty="0" smtClean="0">
                <a:hlinkClick r:id="rId3"/>
              </a:rPr>
              <a:t>http://www.dsl.cz/pripojeni-k-internetu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62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404664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Připojení k Internetu 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6244" y="1124744"/>
            <a:ext cx="89289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Český fenomén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2, Bezdrátové připojení </a:t>
            </a:r>
            <a:r>
              <a:rPr lang="cs-CZ" sz="2400" dirty="0" err="1" smtClean="0"/>
              <a:t>WiFi</a:t>
            </a: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smtClean="0"/>
              <a:t>Typická </a:t>
            </a:r>
            <a:r>
              <a:rPr lang="cs-CZ" sz="2400" b="1" dirty="0" smtClean="0"/>
              <a:t>infrastrukturní</a:t>
            </a:r>
            <a:r>
              <a:rPr lang="cs-CZ" sz="2400" dirty="0" smtClean="0"/>
              <a:t> bezdrátová síť obsahuje jeden nebo více přístupových bodů (AP – Access Point),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Ty vysílají své SSID.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Klient si podle názvů sítí vybere, ke které se připojí.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Několik přístupových bodů může mít stejný SSID identifikátor a je plně záležitostí klienta, ke kterému se připojí. – Naše škola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1480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76672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Připojení k Internetu 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947455"/>
            <a:ext cx="856895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K připojení </a:t>
            </a:r>
            <a:r>
              <a:rPr lang="cs-CZ" sz="2400" dirty="0" err="1" smtClean="0"/>
              <a:t>WiFi</a:t>
            </a:r>
            <a:r>
              <a:rPr lang="cs-CZ" sz="2400" dirty="0" smtClean="0"/>
              <a:t> je potřeba přijímač – klient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nejčastěji</a:t>
            </a:r>
            <a:endParaRPr lang="cs-CZ" sz="2400" dirty="0"/>
          </a:p>
          <a:p>
            <a:pPr>
              <a:lnSpc>
                <a:spcPct val="150000"/>
              </a:lnSpc>
            </a:pPr>
            <a:r>
              <a:rPr lang="cs-CZ" sz="2400" b="1" dirty="0" err="1" smtClean="0"/>
              <a:t>WiFi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router</a:t>
            </a:r>
            <a:r>
              <a:rPr lang="cs-CZ" sz="2400" dirty="0" smtClean="0"/>
              <a:t> v sobě kombinuje funkci klasického </a:t>
            </a:r>
            <a:r>
              <a:rPr lang="cs-CZ" sz="2400" dirty="0" err="1" smtClean="0"/>
              <a:t>routeru</a:t>
            </a:r>
            <a:r>
              <a:rPr lang="cs-CZ" sz="2400" dirty="0" smtClean="0"/>
              <a:t> a AP.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Většinou je takový </a:t>
            </a:r>
            <a:r>
              <a:rPr lang="cs-CZ" sz="2400" dirty="0" err="1" smtClean="0"/>
              <a:t>router</a:t>
            </a:r>
            <a:r>
              <a:rPr lang="cs-CZ" sz="2400" dirty="0" smtClean="0"/>
              <a:t> vybaven jedním portem WAN (</a:t>
            </a:r>
            <a:r>
              <a:rPr lang="cs-CZ" sz="2400" dirty="0" err="1" smtClean="0"/>
              <a:t>Wide</a:t>
            </a:r>
            <a:r>
              <a:rPr lang="cs-CZ" sz="2400" dirty="0" smtClean="0"/>
              <a:t> Area Network),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LAN  </a:t>
            </a:r>
            <a:r>
              <a:rPr lang="cs-CZ" sz="2400" dirty="0" err="1" smtClean="0"/>
              <a:t>ethernetovými</a:t>
            </a:r>
            <a:r>
              <a:rPr lang="cs-CZ" sz="2400" dirty="0" smtClean="0"/>
              <a:t> porty a anténou nebo anténami pro bezdrátovou komunikaci.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Ve větších aglomeracích problém s rušením, výpadky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6693">
            <a:off x="6922807" y="612709"/>
            <a:ext cx="1761434" cy="145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3940">
            <a:off x="207404" y="320561"/>
            <a:ext cx="1563999" cy="63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45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88514" y="376846"/>
            <a:ext cx="2531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b="1" dirty="0" smtClean="0"/>
              <a:t>Připojení k Internetu 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57606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3, připojení pomocí UTP kabelu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Realizace ve větších budovách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Kanceláře, průmysl, obytné domy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96952"/>
            <a:ext cx="3048000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724128" y="1340768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Rychlost, stabilita</a:t>
            </a:r>
          </a:p>
          <a:p>
            <a:r>
              <a:rPr lang="cs-CZ" dirty="0" smtClean="0"/>
              <a:t>Problém s dostupností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2996952"/>
            <a:ext cx="381642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4, Technologie blízké budoucnosti, vysoká rychlost, problém s pokládkou kabelu, cena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202" y="5013176"/>
            <a:ext cx="1974450" cy="148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799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88514" y="376846"/>
            <a:ext cx="2531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b="1" dirty="0" smtClean="0"/>
              <a:t>Připojení k Internetu 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908720"/>
            <a:ext cx="7272808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/>
              <a:t>5, připojení přes mobilní síť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Připojení prostřednictvím mobilního telefonu nebo pomocí modemu s vloženou SIM kartou připojeného k PC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Technologie se postupně vyvíjejí od GPRS, EDGE, 3G, CDMA, 4G </a:t>
            </a:r>
            <a:endParaRPr lang="cs-CZ" sz="2000" dirty="0"/>
          </a:p>
          <a:p>
            <a:pPr>
              <a:lnSpc>
                <a:spcPct val="150000"/>
              </a:lnSpc>
            </a:pPr>
            <a:r>
              <a:rPr lang="cs-CZ" sz="2000" dirty="0" smtClean="0"/>
              <a:t>Problém s dostupností rychlejších technologií mimo velká města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Vyšší cena a aplikace FUP*</a:t>
            </a:r>
            <a:endParaRPr lang="cs-CZ" sz="2000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5109870"/>
            <a:ext cx="69127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</a:t>
            </a:r>
            <a:r>
              <a:rPr lang="cs-CZ" sz="1600" dirty="0" smtClean="0"/>
              <a:t>FUP  Fair </a:t>
            </a:r>
            <a:r>
              <a:rPr lang="cs-CZ" sz="1600" dirty="0" err="1" smtClean="0"/>
              <a:t>Usage</a:t>
            </a:r>
            <a:r>
              <a:rPr lang="cs-CZ" sz="1600" dirty="0" smtClean="0"/>
              <a:t> </a:t>
            </a:r>
            <a:r>
              <a:rPr lang="cs-CZ" sz="1600" dirty="0" err="1" smtClean="0"/>
              <a:t>Policy</a:t>
            </a:r>
            <a:r>
              <a:rPr lang="cs-CZ" sz="1600" dirty="0" smtClean="0"/>
              <a:t> se používá u internetového připojení, kde je datové pásmo sdíleno mezi více uživatelů. V současné době pouze u připojení přes mobilní telefon. </a:t>
            </a:r>
          </a:p>
          <a:p>
            <a:r>
              <a:rPr lang="cs-CZ" sz="1600" dirty="0" smtClean="0"/>
              <a:t>Jeho smyslem je zamezit tomu, aby jeden uživatel přílišným využíváním svého internetového připojení omezoval ostatní uživatele.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84179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88514" y="376846"/>
            <a:ext cx="2531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b="1" dirty="0" smtClean="0"/>
              <a:t>Připojení k Internetu 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340768"/>
            <a:ext cx="7416824" cy="3348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6, Jiná připojení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Např. přes Satelit velmi rychlé připojení, avšak jednosměrné k uživateli. Proto je třeba mít další i pomalejší linku pro odesílání dat.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Alternativou je drahé obousměrné připojení.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Viz </a:t>
            </a:r>
            <a:r>
              <a:rPr lang="cs-CZ" sz="2400" dirty="0" smtClean="0">
                <a:hlinkClick r:id="rId2"/>
              </a:rPr>
              <a:t>odkaz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pic>
        <p:nvPicPr>
          <p:cNvPr id="6146" name="Picture 2" descr="C:\Users\mk\AppData\Local\Microsoft\Windows\Temporary Internet Files\Content.IE5\MDIWDHOJ\MC9002002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89249"/>
            <a:ext cx="1595628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55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88514" y="376846"/>
            <a:ext cx="2531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b="1" dirty="0" smtClean="0"/>
              <a:t>Připojení k Internetu 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268760"/>
            <a:ext cx="86409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Úkoly k zopakování učiva: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1, zjistěte, co znamená termín </a:t>
            </a:r>
            <a:r>
              <a:rPr lang="cs-CZ" sz="2400" u="sng" dirty="0" smtClean="0"/>
              <a:t>agregace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2, za pomoci serverů jako </a:t>
            </a:r>
            <a:r>
              <a:rPr lang="cs-CZ" sz="2400" dirty="0" smtClean="0">
                <a:hlinkClick r:id="rId2"/>
              </a:rPr>
              <a:t>www.dsl.cz</a:t>
            </a:r>
            <a:r>
              <a:rPr lang="cs-CZ" sz="2400" dirty="0" smtClean="0"/>
              <a:t> najděte nejlepší připojení pro vaše telefonní číslo a zdůvodněte proč je pro vás nejlepší.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3, za pomoci serverů jako </a:t>
            </a:r>
            <a:r>
              <a:rPr lang="cs-CZ" sz="2400" dirty="0" smtClean="0">
                <a:hlinkClick r:id="rId3"/>
              </a:rPr>
              <a:t>www.lupa.cz</a:t>
            </a:r>
            <a:r>
              <a:rPr lang="cs-CZ" sz="2400" dirty="0" smtClean="0"/>
              <a:t> a podobných najdi seznam poskytovatelů připojení </a:t>
            </a:r>
            <a:r>
              <a:rPr lang="cs-CZ" sz="2400" dirty="0" err="1" smtClean="0"/>
              <a:t>WiFi</a:t>
            </a:r>
            <a:r>
              <a:rPr lang="cs-CZ" sz="2400" dirty="0" smtClean="0"/>
              <a:t> pro naše město</a:t>
            </a:r>
          </a:p>
        </p:txBody>
      </p:sp>
    </p:spTree>
    <p:extLst>
      <p:ext uri="{BB962C8B-B14F-4D97-AF65-F5344CB8AC3E}">
        <p14:creationId xmlns:p14="http://schemas.microsoft.com/office/powerpoint/2010/main" val="274084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196752"/>
            <a:ext cx="75608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Obrázky:</a:t>
            </a:r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http://upload.wikimedia.org/wikipedia/commons/9/94/Wifi.png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http://commons.wikimedia.org/wiki/File:Utp_patch.gif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http://upload.wikimedia.org/wikipedia/commons/a/a5/Router.jpg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http://upload.wikimedia.org/wikipedia/commons/f/f1/Fibre-optic_cable_in_a_Telstra_pit.jpg</a:t>
            </a:r>
            <a:endParaRPr lang="cs-CZ" dirty="0" smtClean="0"/>
          </a:p>
          <a:p>
            <a:r>
              <a:rPr lang="cs-CZ" dirty="0" smtClean="0"/>
              <a:t>Literatura:</a:t>
            </a:r>
          </a:p>
          <a:p>
            <a:r>
              <a:rPr lang="cs-CZ" dirty="0" smtClean="0">
                <a:hlinkClick r:id="rId6"/>
              </a:rPr>
              <a:t>http://cs.wikipedia.org/wiki/Internet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http://cs.wikipedia.org/wiki/Wifi#Struktura_bezdr.C3.A1tov.C3.A9_s.C3.ADt.C4.9B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http://cs.wikipedia.org/wiki/GPRS</a:t>
            </a:r>
            <a:endParaRPr lang="cs-CZ" dirty="0" smtClean="0"/>
          </a:p>
          <a:p>
            <a:r>
              <a:rPr lang="cs-CZ" dirty="0" smtClean="0"/>
              <a:t>http://www.parabola.cz/clanky/93/netsystem-internet-pres-satelit-zdarma/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14757" y="404664"/>
            <a:ext cx="3892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Použitá literatura a zdroje obrázků:</a:t>
            </a:r>
          </a:p>
        </p:txBody>
      </p:sp>
    </p:spTree>
    <p:extLst>
      <p:ext uri="{BB962C8B-B14F-4D97-AF65-F5344CB8AC3E}">
        <p14:creationId xmlns:p14="http://schemas.microsoft.com/office/powerpoint/2010/main" val="257770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529</Words>
  <Application>Microsoft Office PowerPoint</Application>
  <PresentationFormat>Předvádění na obrazovce (4:3)</PresentationFormat>
  <Paragraphs>76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Human</vt:lpstr>
      <vt:lpstr>Aerodynamika</vt:lpstr>
      <vt:lpstr>Prezentace aplikace Microsoft PowerPoint 97–2003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mk</dc:creator>
  <cp:lastModifiedBy>ZŠ Sokolská 296</cp:lastModifiedBy>
  <cp:revision>14</cp:revision>
  <dcterms:created xsi:type="dcterms:W3CDTF">2012-04-09T20:00:46Z</dcterms:created>
  <dcterms:modified xsi:type="dcterms:W3CDTF">2012-04-11T13:26:58Z</dcterms:modified>
</cp:coreProperties>
</file>