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1" r:id="rId2"/>
    <p:sldId id="272" r:id="rId3"/>
    <p:sldId id="257" r:id="rId4"/>
    <p:sldId id="269" r:id="rId5"/>
    <p:sldId id="271" r:id="rId6"/>
    <p:sldId id="270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593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7464442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Druhy vět vedlejších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Vedlejší věta podmětná a předmětná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vedlejší větou předmětnou a podmětnou.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textu větu podmětnou a předmětnou, graficky znázorní souvětí.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Druhy vedlejších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 smtClean="0"/>
              <a:t>Věta podmětná </a:t>
            </a:r>
            <a:r>
              <a:rPr lang="cs-CZ" sz="1600" i="1" dirty="0" smtClean="0"/>
              <a:t>(podrobně vysvětleno v další části prezentace)</a:t>
            </a:r>
            <a:endParaRPr lang="cs-CZ" i="1" dirty="0" smtClean="0"/>
          </a:p>
          <a:p>
            <a:r>
              <a:rPr lang="cs-CZ" i="1" dirty="0" smtClean="0"/>
              <a:t>Věta předmětná </a:t>
            </a:r>
            <a:r>
              <a:rPr lang="cs-CZ" sz="1600" i="1" dirty="0" smtClean="0"/>
              <a:t>(podrobně vysvětleno v další části prezentace)</a:t>
            </a:r>
            <a:endParaRPr lang="cs-CZ" i="1" dirty="0" smtClean="0"/>
          </a:p>
          <a:p>
            <a:r>
              <a:rPr lang="cs-CZ" i="1" dirty="0" smtClean="0"/>
              <a:t>Věta přívlastková</a:t>
            </a:r>
          </a:p>
          <a:p>
            <a:r>
              <a:rPr lang="cs-CZ" i="1" dirty="0" smtClean="0"/>
              <a:t>Věta přísudková</a:t>
            </a:r>
          </a:p>
          <a:p>
            <a:r>
              <a:rPr lang="cs-CZ" i="1" dirty="0" smtClean="0"/>
              <a:t>Věta doplňková</a:t>
            </a:r>
          </a:p>
          <a:p>
            <a:r>
              <a:rPr lang="cs-CZ" i="1" dirty="0" smtClean="0"/>
              <a:t>Věta příslovečná</a:t>
            </a:r>
          </a:p>
          <a:p>
            <a:pPr lvl="8"/>
            <a:r>
              <a:rPr lang="cs-CZ" sz="2500" i="1" dirty="0" smtClean="0"/>
              <a:t>Místní</a:t>
            </a:r>
          </a:p>
          <a:p>
            <a:pPr lvl="8"/>
            <a:r>
              <a:rPr lang="cs-CZ" sz="2500" i="1" dirty="0" smtClean="0"/>
              <a:t>Časová</a:t>
            </a:r>
          </a:p>
          <a:p>
            <a:pPr lvl="8"/>
            <a:r>
              <a:rPr lang="cs-CZ" sz="2500" i="1" dirty="0" smtClean="0"/>
              <a:t>Způsobová (měrová)</a:t>
            </a:r>
          </a:p>
          <a:p>
            <a:pPr lvl="8"/>
            <a:r>
              <a:rPr lang="cs-CZ" sz="2500" i="1" dirty="0" smtClean="0"/>
              <a:t>Příčinná</a:t>
            </a:r>
          </a:p>
          <a:p>
            <a:pPr lvl="8"/>
            <a:r>
              <a:rPr lang="cs-CZ" sz="2500" i="1" dirty="0" smtClean="0"/>
              <a:t>Účelová</a:t>
            </a:r>
          </a:p>
          <a:p>
            <a:pPr lvl="8"/>
            <a:r>
              <a:rPr lang="cs-CZ" sz="2500" i="1" dirty="0" smtClean="0"/>
              <a:t>Podmínková</a:t>
            </a:r>
          </a:p>
          <a:p>
            <a:pPr lvl="8"/>
            <a:r>
              <a:rPr lang="cs-CZ" sz="2500" i="1" dirty="0" smtClean="0"/>
              <a:t>Přípustková</a:t>
            </a:r>
          </a:p>
          <a:p>
            <a:pPr lvl="8">
              <a:buNone/>
            </a:pPr>
            <a:endParaRPr lang="cs-CZ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Vedlejší věta podmětná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Ptáme se: první pádovou otázkou (kdo? co?) + větou hlavní</a:t>
            </a:r>
          </a:p>
          <a:p>
            <a:r>
              <a:rPr lang="cs-CZ" dirty="0" smtClean="0"/>
              <a:t>Věta hlavní nemá podmět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Zdálo se mi, že se od hor mračí.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1800" i="1" dirty="0" smtClean="0"/>
              <a:t>(ptáme se) Kdo co se mi zdálo? – že se od hor mračí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28728" y="4357694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8992" y="4357694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57290" y="5929330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6357958"/>
            <a:ext cx="1825949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podmětná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0" name="Přímá spojovací šipka 9"/>
          <p:cNvCxnSpPr>
            <a:stCxn id="8" idx="1"/>
            <a:endCxn id="7" idx="3"/>
          </p:cNvCxnSpPr>
          <p:nvPr/>
        </p:nvCxnSpPr>
        <p:spPr>
          <a:xfrm rot="10800000">
            <a:off x="2063702" y="6113996"/>
            <a:ext cx="172248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Vedlejší věta předmětná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Ptáme se: 2.-7. pádem + větou hlavní (řídící)</a:t>
            </a:r>
          </a:p>
          <a:p>
            <a:r>
              <a:rPr lang="cs-CZ" dirty="0" smtClean="0"/>
              <a:t>Věta hlavní má podmět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Televizní diváci požadovali, aby seriál pokračoval.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1800" i="1" dirty="0" smtClean="0"/>
              <a:t>(ptáme se) Koho co požadovali televizní diváci? – aby seriál pokračoval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85984" y="4000504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6446" y="4000504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28860" y="550070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0694" y="5786454"/>
            <a:ext cx="1896673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předmětná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0" name="Přímá spojovací šipka 9"/>
          <p:cNvCxnSpPr>
            <a:stCxn id="8" idx="1"/>
            <a:endCxn id="7" idx="3"/>
          </p:cNvCxnSpPr>
          <p:nvPr/>
        </p:nvCxnSpPr>
        <p:spPr>
          <a:xfrm rot="10800000">
            <a:off x="3135272" y="5685368"/>
            <a:ext cx="2365422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/>
              <a:t>Urči druh věty vedlejší, graficky znázorni souvětí:</a:t>
            </a:r>
          </a:p>
          <a:p>
            <a:r>
              <a:rPr lang="cs-CZ" i="1" dirty="0" smtClean="0"/>
              <a:t>Rád bych se dozvěděl, kdo to opravdu udělal.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Není známo, kdy se vrátí.</a:t>
            </a:r>
          </a:p>
          <a:p>
            <a:endParaRPr lang="cs-CZ" i="1" dirty="0" smtClean="0"/>
          </a:p>
          <a:p>
            <a:r>
              <a:rPr lang="cs-CZ" i="1" dirty="0" smtClean="0"/>
              <a:t>Otec i matka se starají, aby děti měly o Vánocích radost.</a:t>
            </a:r>
          </a:p>
          <a:p>
            <a:endParaRPr lang="cs-CZ" i="1" dirty="0" smtClean="0"/>
          </a:p>
          <a:p>
            <a:r>
              <a:rPr lang="cs-CZ" i="1" dirty="0" smtClean="0"/>
              <a:t>Líbilo se mi, že se dovedl také smát.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i="1" dirty="0" smtClean="0"/>
          </a:p>
          <a:p>
            <a:r>
              <a:rPr lang="cs-CZ" sz="2400" i="1" dirty="0" smtClean="0"/>
              <a:t>Rád bych se dozvěděl, kdo to opravdu udělal.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Není známo, kdy se vrátí.</a:t>
            </a:r>
          </a:p>
          <a:p>
            <a:endParaRPr lang="cs-CZ" i="1" dirty="0" smtClean="0"/>
          </a:p>
          <a:p>
            <a:r>
              <a:rPr lang="cs-CZ" i="1" dirty="0" smtClean="0"/>
              <a:t>Otec i matka se starají, aby děti měly o Vánocích radost.</a:t>
            </a:r>
          </a:p>
          <a:p>
            <a:endParaRPr lang="cs-CZ" i="1" dirty="0" smtClean="0"/>
          </a:p>
          <a:p>
            <a:r>
              <a:rPr lang="cs-CZ" i="1" dirty="0" smtClean="0"/>
              <a:t>Líbilo se mi, že se dovedl také smát.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928794" y="2071678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3438" y="2071678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00826" y="214311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72330" y="2786058"/>
            <a:ext cx="1896673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předmětná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9" name="Přímá spojovací šipka 8"/>
          <p:cNvCxnSpPr>
            <a:stCxn id="7" idx="0"/>
            <a:endCxn id="6" idx="3"/>
          </p:cNvCxnSpPr>
          <p:nvPr/>
        </p:nvCxnSpPr>
        <p:spPr>
          <a:xfrm rot="16200000" flipV="1">
            <a:off x="7384815" y="2150205"/>
            <a:ext cx="458276" cy="8134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428728" y="3071810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71802" y="3071810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286124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3429000"/>
            <a:ext cx="1825949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podmětná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cxnSp>
        <p:nvCxnSpPr>
          <p:cNvPr id="14" name="Přímá spojovací šipka 13"/>
          <p:cNvCxnSpPr>
            <a:stCxn id="13" idx="1"/>
            <a:endCxn id="12" idx="3"/>
          </p:cNvCxnSpPr>
          <p:nvPr/>
        </p:nvCxnSpPr>
        <p:spPr>
          <a:xfrm rot="10800000">
            <a:off x="5278412" y="3470790"/>
            <a:ext cx="93666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7" idx="1"/>
            <a:endCxn id="28" idx="3"/>
          </p:cNvCxnSpPr>
          <p:nvPr/>
        </p:nvCxnSpPr>
        <p:spPr>
          <a:xfrm rot="10800000">
            <a:off x="6064230" y="6256872"/>
            <a:ext cx="936662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28794" y="4000504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14876" y="4000504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5143512"/>
            <a:ext cx="1896673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předmětná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72132" y="4786322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57290" y="535782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43306" y="5357826"/>
            <a:ext cx="676211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00892" y="6357958"/>
            <a:ext cx="1825949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2. VV - podmětná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6072206"/>
            <a:ext cx="706412" cy="369332"/>
          </a:xfrm>
          <a:prstGeom prst="rect">
            <a:avLst/>
          </a:prstGeom>
          <a:noFill/>
          <a:ln w="127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+mj-lt"/>
              </a:rPr>
              <a:t>1. VH</a:t>
            </a:r>
            <a:endParaRPr lang="cs-CZ" dirty="0">
              <a:solidFill>
                <a:srgbClr val="0070C0"/>
              </a:solidFill>
              <a:latin typeface="+mj-lt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i="1" dirty="0" smtClean="0"/>
          </a:p>
          <a:p>
            <a:r>
              <a:rPr lang="cs-CZ" sz="2400" i="1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5888</TotalTime>
  <Words>372</Words>
  <Application>Microsoft Office PowerPoint</Application>
  <PresentationFormat>Předvádění na obrazovce (4:3)</PresentationFormat>
  <Paragraphs>101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Druhy vedlejších vět</vt:lpstr>
      <vt:lpstr> Vedlejší věta podmětná</vt:lpstr>
      <vt:lpstr> Vedlejší věta předmětná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206</cp:revision>
  <dcterms:created xsi:type="dcterms:W3CDTF">2011-09-28T13:19:40Z</dcterms:created>
  <dcterms:modified xsi:type="dcterms:W3CDTF">2012-04-03T18:45:37Z</dcterms:modified>
</cp:coreProperties>
</file>