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00"/>
    <a:srgbClr val="006600"/>
    <a:srgbClr val="33CC33"/>
    <a:srgbClr val="660033"/>
    <a:srgbClr val="6600CC"/>
    <a:srgbClr val="FF66CC"/>
    <a:srgbClr val="FF66FF"/>
    <a:srgbClr val="CC66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A4E4D6-3133-415F-A9D8-09AFDD845C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20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1FC2E1-20FB-49E7-9E4C-795150ED74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984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5A82A3-A06A-439C-A9A8-D6763B0816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319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AA0BA-B8A7-4DB9-9B2D-E9B1155402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03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AEDF23-BA66-41E4-87F1-83F35A5A99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574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A75868-C080-442A-AA64-3044C140A9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602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6D3BF1-47A5-4238-9270-0B9C447C75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408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80073D-542D-40E6-B6EC-BCBAD03C08C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10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CA00E4-A7F2-4068-8EB1-C372891456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299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B4C281-231F-403D-B732-B4B05DBE57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344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C89D5-C832-48A6-A30B-8D13826F89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5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fld id="{D39E54E8-3D04-4802-942B-DADD5337F98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eefoto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257" name="Group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278576"/>
              </p:ext>
            </p:extLst>
          </p:nvPr>
        </p:nvGraphicFramePr>
        <p:xfrm>
          <a:off x="1665288" y="2414588"/>
          <a:ext cx="5813425" cy="30092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Ivana Trembulaková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VY_22_INOVACE_2124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Coloures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Barvy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5. ročníky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obsahuje materiály na procvičování barev, jež jsou částečně zpracovány ve formě četby barevných slov a jejich barev a obrázků.Žáci v nich řeší formou procvičování znalost barev.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Řeší jednoduché praktické úlohy a problémy, jejichž řešení je do značné míry nezávislé na obvyklých postupech školského anglického jazyka.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750" y="765175"/>
            <a:ext cx="7772400" cy="1470025"/>
          </a:xfrm>
          <a:solidFill>
            <a:srgbClr val="FF6600"/>
          </a:solidFill>
        </p:spPr>
        <p:txBody>
          <a:bodyPr/>
          <a:lstStyle/>
          <a:p>
            <a:r>
              <a:rPr lang="cs-CZ"/>
              <a:t>COLOURES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3429000"/>
            <a:ext cx="8497887" cy="2159000"/>
          </a:xfrm>
          <a:solidFill>
            <a:schemeClr val="tx1"/>
          </a:solidFill>
        </p:spPr>
        <p:txBody>
          <a:bodyPr/>
          <a:lstStyle/>
          <a:p>
            <a:r>
              <a:rPr lang="cs-CZ" sz="4400" dirty="0" err="1">
                <a:solidFill>
                  <a:srgbClr val="FF0000"/>
                </a:solidFill>
              </a:rPr>
              <a:t>yellow</a:t>
            </a:r>
            <a:r>
              <a:rPr lang="cs-CZ" sz="4400" dirty="0">
                <a:solidFill>
                  <a:srgbClr val="FF0000"/>
                </a:solidFill>
              </a:rPr>
              <a:t>  </a:t>
            </a:r>
            <a:r>
              <a:rPr lang="cs-CZ" sz="4400" dirty="0" err="1">
                <a:solidFill>
                  <a:srgbClr val="FFFF00"/>
                </a:solidFill>
              </a:rPr>
              <a:t>grey</a:t>
            </a:r>
            <a:r>
              <a:rPr lang="cs-CZ" sz="4400" dirty="0">
                <a:solidFill>
                  <a:srgbClr val="FFFF00"/>
                </a:solidFill>
              </a:rPr>
              <a:t>  </a:t>
            </a:r>
            <a:r>
              <a:rPr lang="cs-CZ" sz="4400" dirty="0" err="1">
                <a:solidFill>
                  <a:srgbClr val="33CC33"/>
                </a:solidFill>
              </a:rPr>
              <a:t>red</a:t>
            </a:r>
            <a:r>
              <a:rPr lang="cs-CZ" sz="4400" dirty="0">
                <a:solidFill>
                  <a:srgbClr val="33CC33"/>
                </a:solidFill>
              </a:rPr>
              <a:t>   </a:t>
            </a:r>
            <a:r>
              <a:rPr lang="cs-CZ" sz="4400" dirty="0" err="1">
                <a:solidFill>
                  <a:srgbClr val="FF33CC"/>
                </a:solidFill>
              </a:rPr>
              <a:t>white</a:t>
            </a:r>
            <a:r>
              <a:rPr lang="cs-CZ" sz="4400" dirty="0">
                <a:solidFill>
                  <a:srgbClr val="FF33CC"/>
                </a:solidFill>
              </a:rPr>
              <a:t>  </a:t>
            </a:r>
            <a:r>
              <a:rPr lang="cs-CZ" sz="4400" dirty="0" err="1">
                <a:solidFill>
                  <a:srgbClr val="663300"/>
                </a:solidFill>
              </a:rPr>
              <a:t>black</a:t>
            </a:r>
            <a:endParaRPr lang="cs-CZ" sz="4400" dirty="0">
              <a:solidFill>
                <a:srgbClr val="663300"/>
              </a:solidFill>
            </a:endParaRPr>
          </a:p>
          <a:p>
            <a:r>
              <a:rPr lang="cs-CZ" sz="4400" dirty="0">
                <a:solidFill>
                  <a:srgbClr val="3333FF"/>
                </a:solidFill>
              </a:rPr>
              <a:t>pink  </a:t>
            </a:r>
            <a:r>
              <a:rPr lang="cs-CZ" sz="4400" dirty="0">
                <a:solidFill>
                  <a:srgbClr val="000000"/>
                </a:solidFill>
              </a:rPr>
              <a:t>blue  </a:t>
            </a:r>
            <a:r>
              <a:rPr lang="cs-CZ" sz="4400" dirty="0">
                <a:solidFill>
                  <a:srgbClr val="777777"/>
                </a:solidFill>
              </a:rPr>
              <a:t>green  </a:t>
            </a:r>
            <a:r>
              <a:rPr lang="cs-CZ" sz="4400" dirty="0" err="1">
                <a:solidFill>
                  <a:srgbClr val="7030A0"/>
                </a:solidFill>
              </a:rPr>
              <a:t>brown</a:t>
            </a:r>
            <a:r>
              <a:rPr lang="cs-CZ" sz="4400" dirty="0">
                <a:solidFill>
                  <a:srgbClr val="660066"/>
                </a:solidFill>
              </a:rPr>
              <a:t> </a:t>
            </a:r>
            <a:r>
              <a:rPr lang="cs-CZ" sz="4400" dirty="0">
                <a:solidFill>
                  <a:srgbClr val="777777"/>
                </a:solidFill>
              </a:rPr>
              <a:t>  </a:t>
            </a:r>
            <a:r>
              <a:rPr lang="cs-CZ" sz="4400" dirty="0" err="1">
                <a:solidFill>
                  <a:srgbClr val="FF3300"/>
                </a:solidFill>
              </a:rPr>
              <a:t>orange</a:t>
            </a:r>
            <a:r>
              <a:rPr lang="cs-CZ" sz="4400" dirty="0">
                <a:solidFill>
                  <a:srgbClr val="FF0066"/>
                </a:solidFill>
              </a:rPr>
              <a:t>  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395288" y="260350"/>
            <a:ext cx="576262" cy="28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4000">
                <a:solidFill>
                  <a:srgbClr val="000000"/>
                </a:solidFill>
              </a:rPr>
              <a:t>2</a:t>
            </a: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827088" y="549275"/>
            <a:ext cx="7777162" cy="583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buFontTx/>
              <a:buNone/>
            </a:pPr>
            <a:r>
              <a:rPr lang="cs-CZ" sz="3600" b="1" u="sng">
                <a:solidFill>
                  <a:srgbClr val="000000"/>
                </a:solidFill>
              </a:rPr>
              <a:t>READ </a:t>
            </a:r>
            <a:r>
              <a:rPr lang="cs-CZ" sz="2400" b="1" u="sng">
                <a:solidFill>
                  <a:srgbClr val="000000"/>
                </a:solidFill>
              </a:rPr>
              <a:t>according to colours and words</a:t>
            </a:r>
            <a:r>
              <a:rPr lang="cs-CZ" sz="3600" b="1" u="sng">
                <a:solidFill>
                  <a:srgbClr val="000000"/>
                </a:solidFill>
              </a:rPr>
              <a:t>: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FF0000"/>
                </a:solidFill>
              </a:rPr>
              <a:t>yellow     </a:t>
            </a:r>
            <a:r>
              <a:rPr lang="cs-CZ" sz="3600">
                <a:solidFill>
                  <a:srgbClr val="FFFF00"/>
                </a:solidFill>
              </a:rPr>
              <a:t> red    </a:t>
            </a:r>
            <a:r>
              <a:rPr lang="cs-CZ" sz="3600">
                <a:solidFill>
                  <a:srgbClr val="0000FF"/>
                </a:solidFill>
              </a:rPr>
              <a:t>green    </a:t>
            </a:r>
            <a:r>
              <a:rPr lang="cs-CZ" sz="3600">
                <a:solidFill>
                  <a:srgbClr val="009900"/>
                </a:solidFill>
              </a:rPr>
              <a:t>blue 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FFFF00"/>
                </a:solidFill>
              </a:rPr>
              <a:t>      red         </a:t>
            </a:r>
            <a:r>
              <a:rPr lang="cs-CZ" sz="3600">
                <a:solidFill>
                  <a:srgbClr val="009900"/>
                </a:solidFill>
              </a:rPr>
              <a:t>blue   </a:t>
            </a:r>
            <a:r>
              <a:rPr lang="cs-CZ" sz="3600">
                <a:solidFill>
                  <a:srgbClr val="FF0000"/>
                </a:solidFill>
              </a:rPr>
              <a:t>yellow  </a:t>
            </a:r>
            <a:r>
              <a:rPr lang="cs-CZ" sz="3600">
                <a:solidFill>
                  <a:srgbClr val="0000FF"/>
                </a:solidFill>
              </a:rPr>
              <a:t>green 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0000FF"/>
                </a:solidFill>
              </a:rPr>
              <a:t>    green       </a:t>
            </a:r>
            <a:r>
              <a:rPr lang="cs-CZ" sz="3600">
                <a:solidFill>
                  <a:srgbClr val="FFFF00"/>
                </a:solidFill>
              </a:rPr>
              <a:t>red     </a:t>
            </a:r>
            <a:r>
              <a:rPr lang="cs-CZ" sz="3600">
                <a:solidFill>
                  <a:srgbClr val="009900"/>
                </a:solidFill>
              </a:rPr>
              <a:t>blue     </a:t>
            </a:r>
            <a:r>
              <a:rPr lang="cs-CZ" sz="3600">
                <a:solidFill>
                  <a:srgbClr val="FF0000"/>
                </a:solidFill>
              </a:rPr>
              <a:t>yellow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009900"/>
                </a:solidFill>
              </a:rPr>
              <a:t>    blue      </a:t>
            </a:r>
            <a:r>
              <a:rPr lang="cs-CZ" sz="3600">
                <a:solidFill>
                  <a:srgbClr val="FF0000"/>
                </a:solidFill>
              </a:rPr>
              <a:t>yellow     </a:t>
            </a:r>
            <a:r>
              <a:rPr lang="cs-CZ" sz="3600">
                <a:solidFill>
                  <a:srgbClr val="FFFF00"/>
                </a:solidFill>
              </a:rPr>
              <a:t>red    </a:t>
            </a:r>
            <a:r>
              <a:rPr lang="cs-CZ" sz="3600">
                <a:solidFill>
                  <a:srgbClr val="0000FF"/>
                </a:solidFill>
              </a:rPr>
              <a:t>green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FF0000"/>
                </a:solidFill>
              </a:rPr>
              <a:t>  yellow      </a:t>
            </a:r>
            <a:r>
              <a:rPr lang="cs-CZ" sz="3600">
                <a:solidFill>
                  <a:srgbClr val="FFFF00"/>
                </a:solidFill>
              </a:rPr>
              <a:t> red      </a:t>
            </a:r>
            <a:r>
              <a:rPr lang="cs-CZ" sz="3600">
                <a:solidFill>
                  <a:srgbClr val="0000FF"/>
                </a:solidFill>
              </a:rPr>
              <a:t>green     </a:t>
            </a:r>
            <a:r>
              <a:rPr lang="cs-CZ" sz="3600">
                <a:solidFill>
                  <a:srgbClr val="009900"/>
                </a:solidFill>
              </a:rPr>
              <a:t>blue</a:t>
            </a:r>
            <a:endParaRPr lang="cs-CZ" sz="3600">
              <a:solidFill>
                <a:srgbClr val="0000FF"/>
              </a:solidFill>
            </a:endParaRP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0000FF"/>
                </a:solidFill>
              </a:rPr>
              <a:t>     green       </a:t>
            </a:r>
            <a:r>
              <a:rPr lang="cs-CZ" sz="3600">
                <a:solidFill>
                  <a:srgbClr val="FFFF00"/>
                </a:solidFill>
              </a:rPr>
              <a:t>red        </a:t>
            </a:r>
            <a:r>
              <a:rPr lang="cs-CZ" sz="3600">
                <a:solidFill>
                  <a:srgbClr val="009900"/>
                </a:solidFill>
              </a:rPr>
              <a:t>blue     </a:t>
            </a:r>
            <a:r>
              <a:rPr lang="cs-CZ" sz="3600">
                <a:solidFill>
                  <a:srgbClr val="FF0000"/>
                </a:solidFill>
              </a:rPr>
              <a:t>yellow</a:t>
            </a:r>
            <a:r>
              <a:rPr lang="cs-CZ" sz="3600">
                <a:solidFill>
                  <a:srgbClr val="0000FF"/>
                </a:solidFill>
              </a:rPr>
              <a:t> 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FFFF00"/>
                </a:solidFill>
              </a:rPr>
              <a:t>       red        </a:t>
            </a:r>
            <a:r>
              <a:rPr lang="cs-CZ" sz="3600">
                <a:solidFill>
                  <a:srgbClr val="009900"/>
                </a:solidFill>
              </a:rPr>
              <a:t>blue      </a:t>
            </a:r>
            <a:r>
              <a:rPr lang="cs-CZ" sz="3600">
                <a:solidFill>
                  <a:srgbClr val="FF0000"/>
                </a:solidFill>
              </a:rPr>
              <a:t>yellow    </a:t>
            </a:r>
            <a:r>
              <a:rPr lang="cs-CZ" sz="3600">
                <a:solidFill>
                  <a:srgbClr val="0000FF"/>
                </a:solidFill>
              </a:rPr>
              <a:t>green</a:t>
            </a:r>
          </a:p>
          <a:p>
            <a:pPr marL="342900" indent="-342900" algn="ctr">
              <a:buFontTx/>
              <a:buNone/>
            </a:pPr>
            <a:r>
              <a:rPr lang="cs-CZ" sz="3600">
                <a:solidFill>
                  <a:srgbClr val="009900"/>
                </a:solidFill>
              </a:rPr>
              <a:t>       blue      </a:t>
            </a:r>
            <a:r>
              <a:rPr lang="cs-CZ" sz="3600">
                <a:solidFill>
                  <a:srgbClr val="FF0000"/>
                </a:solidFill>
              </a:rPr>
              <a:t>yellow      </a:t>
            </a:r>
            <a:r>
              <a:rPr lang="cs-CZ" sz="3600">
                <a:solidFill>
                  <a:srgbClr val="FFFF00"/>
                </a:solidFill>
              </a:rPr>
              <a:t>red        </a:t>
            </a:r>
            <a:r>
              <a:rPr lang="cs-CZ" sz="3600">
                <a:solidFill>
                  <a:srgbClr val="0000FF"/>
                </a:solidFill>
              </a:rPr>
              <a:t>green</a:t>
            </a:r>
          </a:p>
          <a:p>
            <a:pPr marL="342900" indent="-342900" algn="ctr">
              <a:buFontTx/>
              <a:buNone/>
            </a:pPr>
            <a:endParaRPr lang="cs-CZ" sz="360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1979613" y="1289050"/>
            <a:ext cx="64087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endParaRPr lang="cs-CZ" sz="1800"/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2247900" y="1144588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endParaRPr lang="cs-CZ" sz="1800"/>
          </a:p>
        </p:txBody>
      </p:sp>
      <p:sp>
        <p:nvSpPr>
          <p:cNvPr id="6173" name="Oval 29"/>
          <p:cNvSpPr>
            <a:spLocks noChangeArrowheads="1"/>
          </p:cNvSpPr>
          <p:nvPr/>
        </p:nvSpPr>
        <p:spPr bwMode="auto">
          <a:xfrm>
            <a:off x="7308850" y="4941888"/>
            <a:ext cx="1655763" cy="1728787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Oval 30"/>
          <p:cNvSpPr>
            <a:spLocks noChangeArrowheads="1"/>
          </p:cNvSpPr>
          <p:nvPr/>
        </p:nvSpPr>
        <p:spPr bwMode="auto">
          <a:xfrm>
            <a:off x="7308850" y="2924175"/>
            <a:ext cx="1655763" cy="1728788"/>
          </a:xfrm>
          <a:prstGeom prst="ellipse">
            <a:avLst/>
          </a:prstGeom>
          <a:solidFill>
            <a:srgbClr val="80808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Oval 31"/>
          <p:cNvSpPr>
            <a:spLocks noChangeArrowheads="1"/>
          </p:cNvSpPr>
          <p:nvPr/>
        </p:nvSpPr>
        <p:spPr bwMode="auto">
          <a:xfrm>
            <a:off x="3708400" y="2924175"/>
            <a:ext cx="1655763" cy="1728788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Oval 32"/>
          <p:cNvSpPr>
            <a:spLocks noChangeArrowheads="1"/>
          </p:cNvSpPr>
          <p:nvPr/>
        </p:nvSpPr>
        <p:spPr bwMode="auto">
          <a:xfrm>
            <a:off x="1979613" y="2924175"/>
            <a:ext cx="1655762" cy="1728788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Oval 33"/>
          <p:cNvSpPr>
            <a:spLocks noChangeArrowheads="1"/>
          </p:cNvSpPr>
          <p:nvPr/>
        </p:nvSpPr>
        <p:spPr bwMode="auto">
          <a:xfrm>
            <a:off x="5508625" y="5013325"/>
            <a:ext cx="1655763" cy="1728788"/>
          </a:xfrm>
          <a:prstGeom prst="ellipse">
            <a:avLst/>
          </a:prstGeom>
          <a:solidFill>
            <a:srgbClr val="FF66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Oval 34"/>
          <p:cNvSpPr>
            <a:spLocks noChangeArrowheads="1"/>
          </p:cNvSpPr>
          <p:nvPr/>
        </p:nvSpPr>
        <p:spPr bwMode="auto">
          <a:xfrm>
            <a:off x="3708400" y="5013325"/>
            <a:ext cx="1655763" cy="1728788"/>
          </a:xfrm>
          <a:prstGeom prst="ellipse">
            <a:avLst/>
          </a:prstGeom>
          <a:solidFill>
            <a:srgbClr val="6600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Oval 35"/>
          <p:cNvSpPr>
            <a:spLocks noChangeArrowheads="1"/>
          </p:cNvSpPr>
          <p:nvPr/>
        </p:nvSpPr>
        <p:spPr bwMode="auto">
          <a:xfrm>
            <a:off x="1908175" y="5013325"/>
            <a:ext cx="1655763" cy="1728788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Oval 36"/>
          <p:cNvSpPr>
            <a:spLocks noChangeArrowheads="1"/>
          </p:cNvSpPr>
          <p:nvPr/>
        </p:nvSpPr>
        <p:spPr bwMode="auto">
          <a:xfrm>
            <a:off x="179388" y="5013325"/>
            <a:ext cx="1655762" cy="1728788"/>
          </a:xfrm>
          <a:prstGeom prst="ellipse">
            <a:avLst/>
          </a:prstGeom>
          <a:solidFill>
            <a:srgbClr val="CC66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Oval 37"/>
          <p:cNvSpPr>
            <a:spLocks noChangeArrowheads="1"/>
          </p:cNvSpPr>
          <p:nvPr/>
        </p:nvSpPr>
        <p:spPr bwMode="auto">
          <a:xfrm>
            <a:off x="107950" y="908050"/>
            <a:ext cx="1655763" cy="1728788"/>
          </a:xfrm>
          <a:prstGeom prst="ellipse">
            <a:avLst/>
          </a:prstGeom>
          <a:solidFill>
            <a:srgbClr val="00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endParaRPr lang="cs-CZ" sz="1800">
              <a:solidFill>
                <a:srgbClr val="FF0000"/>
              </a:solidFill>
            </a:endParaRPr>
          </a:p>
        </p:txBody>
      </p:sp>
      <p:sp>
        <p:nvSpPr>
          <p:cNvPr id="6182" name="Oval 38"/>
          <p:cNvSpPr>
            <a:spLocks noChangeArrowheads="1"/>
          </p:cNvSpPr>
          <p:nvPr/>
        </p:nvSpPr>
        <p:spPr bwMode="auto">
          <a:xfrm>
            <a:off x="1979613" y="908050"/>
            <a:ext cx="1655762" cy="1728788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Oval 40"/>
          <p:cNvSpPr>
            <a:spLocks noChangeArrowheads="1"/>
          </p:cNvSpPr>
          <p:nvPr/>
        </p:nvSpPr>
        <p:spPr bwMode="auto">
          <a:xfrm>
            <a:off x="179388" y="2997200"/>
            <a:ext cx="1655762" cy="1728788"/>
          </a:xfrm>
          <a:prstGeom prst="ellipse">
            <a:avLst/>
          </a:prstGeom>
          <a:solidFill>
            <a:srgbClr val="00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Oval 41"/>
          <p:cNvSpPr>
            <a:spLocks noChangeArrowheads="1"/>
          </p:cNvSpPr>
          <p:nvPr/>
        </p:nvSpPr>
        <p:spPr bwMode="auto">
          <a:xfrm>
            <a:off x="3851275" y="908050"/>
            <a:ext cx="1655763" cy="1728788"/>
          </a:xfrm>
          <a:prstGeom prst="ellipse">
            <a:avLst/>
          </a:prstGeom>
          <a:solidFill>
            <a:srgbClr val="6600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Oval 42"/>
          <p:cNvSpPr>
            <a:spLocks noChangeArrowheads="1"/>
          </p:cNvSpPr>
          <p:nvPr/>
        </p:nvSpPr>
        <p:spPr bwMode="auto">
          <a:xfrm>
            <a:off x="5580063" y="2924175"/>
            <a:ext cx="1655762" cy="1728788"/>
          </a:xfrm>
          <a:prstGeom prst="ellipse">
            <a:avLst/>
          </a:prstGeom>
          <a:solidFill>
            <a:srgbClr val="0066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Oval 43"/>
          <p:cNvSpPr>
            <a:spLocks noChangeArrowheads="1"/>
          </p:cNvSpPr>
          <p:nvPr/>
        </p:nvSpPr>
        <p:spPr bwMode="auto">
          <a:xfrm>
            <a:off x="5651500" y="836613"/>
            <a:ext cx="1655763" cy="1728787"/>
          </a:xfrm>
          <a:prstGeom prst="ellipse">
            <a:avLst/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Oval 44"/>
          <p:cNvSpPr>
            <a:spLocks noChangeArrowheads="1"/>
          </p:cNvSpPr>
          <p:nvPr/>
        </p:nvSpPr>
        <p:spPr bwMode="auto">
          <a:xfrm>
            <a:off x="7380288" y="908050"/>
            <a:ext cx="1655762" cy="1728788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92163"/>
          </a:xfrm>
        </p:spPr>
        <p:txBody>
          <a:bodyPr/>
          <a:lstStyle/>
          <a:p>
            <a:r>
              <a:rPr lang="cs-CZ">
                <a:solidFill>
                  <a:srgbClr val="000000"/>
                </a:solidFill>
              </a:rPr>
              <a:t>Popiš barevné obrázky :</a:t>
            </a:r>
          </a:p>
        </p:txBody>
      </p:sp>
      <p:pic>
        <p:nvPicPr>
          <p:cNvPr id="10244" name="Picture 4" descr="barv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268413"/>
            <a:ext cx="1368425" cy="102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barv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341438"/>
            <a:ext cx="1223962" cy="1211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barv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852738"/>
            <a:ext cx="9525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barv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292600"/>
            <a:ext cx="1141413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barv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4365625"/>
            <a:ext cx="1474788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barv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852738"/>
            <a:ext cx="1946275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barv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1268413"/>
            <a:ext cx="1871663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barv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4868863"/>
            <a:ext cx="1414463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3" name="Picture 13" descr="barva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924175"/>
            <a:ext cx="1271588" cy="129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barva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797425"/>
            <a:ext cx="1441450" cy="113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barva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1844675"/>
            <a:ext cx="1439863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DOPLŇTE 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3"/>
            <a:ext cx="8568952" cy="4464496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R _ D        P_ _ K           Y_ _ _ _ W</a:t>
            </a:r>
          </a:p>
          <a:p>
            <a:pPr marL="0" indent="0">
              <a:buNone/>
            </a:pPr>
            <a:endParaRPr lang="cs-CZ" sz="4400" dirty="0">
              <a:solidFill>
                <a:schemeClr val="accent4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B_ _ E             W_ _ _ E</a:t>
            </a:r>
          </a:p>
          <a:p>
            <a:pPr marL="0" indent="0">
              <a:buNone/>
            </a:pPr>
            <a:endParaRPr lang="cs-CZ" sz="4400" dirty="0">
              <a:solidFill>
                <a:schemeClr val="accent4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G_ _ _ </a:t>
            </a:r>
            <a:r>
              <a:rPr lang="cs-CZ" sz="440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N       </a:t>
            </a:r>
            <a:r>
              <a:rPr lang="cs-CZ" sz="4400" dirty="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B _ _ _ </a:t>
            </a:r>
            <a:r>
              <a:rPr lang="cs-CZ" sz="440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K        </a:t>
            </a:r>
            <a:r>
              <a:rPr lang="cs-CZ" sz="4400" dirty="0" smtClean="0">
                <a:solidFill>
                  <a:schemeClr val="accent4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G _ _ Y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59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400" b="1" u="sng" dirty="0">
                <a:solidFill>
                  <a:srgbClr val="000000"/>
                </a:solidFill>
              </a:rPr>
              <a:t>Citace </a:t>
            </a:r>
            <a:r>
              <a:rPr lang="cs-CZ" sz="1400" b="1" u="sng" dirty="0" smtClean="0">
                <a:solidFill>
                  <a:srgbClr val="000000"/>
                </a:solidFill>
              </a:rPr>
              <a:t>:</a:t>
            </a:r>
          </a:p>
          <a:p>
            <a:endParaRPr lang="cs-CZ" sz="1400" b="1" u="sng" dirty="0">
              <a:solidFill>
                <a:srgbClr val="000000"/>
              </a:solidFill>
            </a:endParaRPr>
          </a:p>
          <a:p>
            <a:r>
              <a:rPr lang="cs-CZ" sz="1400" b="1" dirty="0" smtClean="0">
                <a:solidFill>
                  <a:srgbClr val="000000"/>
                </a:solidFill>
              </a:rPr>
              <a:t>Archiv autora</a:t>
            </a:r>
            <a:endParaRPr lang="cs-CZ" sz="1400" b="1" dirty="0">
              <a:solidFill>
                <a:srgbClr val="000000"/>
              </a:solidFill>
            </a:endParaRPr>
          </a:p>
          <a:p>
            <a:r>
              <a:rPr lang="cs-CZ" sz="1400" b="1" u="sng" dirty="0">
                <a:solidFill>
                  <a:srgbClr val="000000"/>
                </a:solidFill>
              </a:rPr>
              <a:t>Obrázkový materiál</a:t>
            </a:r>
            <a:r>
              <a:rPr lang="cs-CZ" sz="3600" b="1" u="sng" dirty="0">
                <a:solidFill>
                  <a:srgbClr val="000000"/>
                </a:solidFill>
              </a:rPr>
              <a:t> </a:t>
            </a:r>
            <a:r>
              <a:rPr lang="cs-CZ" sz="1400" dirty="0">
                <a:solidFill>
                  <a:srgbClr val="000000"/>
                </a:solidFill>
              </a:rPr>
              <a:t>:</a:t>
            </a:r>
          </a:p>
          <a:p>
            <a:r>
              <a:rPr lang="cs-CZ" sz="1200" dirty="0">
                <a:solidFill>
                  <a:srgbClr val="000000"/>
                </a:solidFill>
              </a:rPr>
              <a:t>program – malování</a:t>
            </a:r>
          </a:p>
          <a:p>
            <a:r>
              <a:rPr lang="cs-CZ" sz="1200" dirty="0" smtClean="0">
                <a:solidFill>
                  <a:srgbClr val="000000"/>
                </a:solidFill>
                <a:hlinkClick r:id="rId2"/>
              </a:rPr>
              <a:t>http://www.freefoto.com/</a:t>
            </a:r>
            <a:endParaRPr lang="cs-CZ" sz="12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8">
      <a:dk1>
        <a:srgbClr val="003366"/>
      </a:dk1>
      <a:lt1>
        <a:srgbClr val="FFFFFF"/>
      </a:lt1>
      <a:dk2>
        <a:srgbClr val="000099"/>
      </a:dk2>
      <a:lt2>
        <a:srgbClr val="CCFFFF"/>
      </a:lt2>
      <a:accent1>
        <a:srgbClr val="3366CC"/>
      </a:accent1>
      <a:accent2>
        <a:srgbClr val="00B000"/>
      </a:accent2>
      <a:accent3>
        <a:srgbClr val="AAAACA"/>
      </a:accent3>
      <a:accent4>
        <a:srgbClr val="DADADA"/>
      </a:accent4>
      <a:accent5>
        <a:srgbClr val="ADB8E2"/>
      </a:accent5>
      <a:accent6>
        <a:srgbClr val="009F00"/>
      </a:accent6>
      <a:hlink>
        <a:srgbClr val="66CCFF"/>
      </a:hlink>
      <a:folHlink>
        <a:srgbClr val="FFE701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203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COLOURES</vt:lpstr>
      <vt:lpstr>Prezentace aplikace PowerPoint</vt:lpstr>
      <vt:lpstr>Prezentace aplikace PowerPoint</vt:lpstr>
      <vt:lpstr>Popiš barevné obrázky :</vt:lpstr>
      <vt:lpstr>DOPLŇTE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COLOURES</dc:title>
  <dc:creator>Trembulaci</dc:creator>
  <cp:lastModifiedBy>install</cp:lastModifiedBy>
  <cp:revision>18</cp:revision>
  <dcterms:created xsi:type="dcterms:W3CDTF">2008-09-02T16:52:20Z</dcterms:created>
  <dcterms:modified xsi:type="dcterms:W3CDTF">2012-02-27T12:25:54Z</dcterms:modified>
</cp:coreProperties>
</file>