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0" r:id="rId4"/>
    <p:sldId id="261" r:id="rId5"/>
    <p:sldId id="257" r:id="rId6"/>
    <p:sldId id="258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0099"/>
    <a:srgbClr val="660066"/>
    <a:srgbClr val="800000"/>
    <a:srgbClr val="6600CC"/>
    <a:srgbClr val="FF0000"/>
    <a:srgbClr val="3333FF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D92BE-4AA4-4314-B887-D6B4001E2F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4A8A1-B722-4190-8A7F-C5BB1509DD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3074E-ABBD-48AB-91DD-A0E24F3A79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CF263-844F-44A3-A305-F378F93088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5571B-7291-4888-8CF3-4A370A5E3B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6CD16-D124-4637-9EDE-1B8E0B65F2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6A789-C638-4D45-B715-AE07F09BF3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F1383-AC96-419F-82B3-BB885C5717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C0161-A0A4-42E5-B08F-1D34139022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ED8AB-8DAC-478D-BBD5-F0E58FD157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0A848-DA29-4152-AF2B-FD6B3805B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D107678-0DDC-4CD0-B4A7-340929F738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417" name="Group 1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28847460"/>
              </p:ext>
            </p:extLst>
          </p:nvPr>
        </p:nvGraphicFramePr>
        <p:xfrm>
          <a:off x="1665288" y="2414588"/>
          <a:ext cx="5813425" cy="3009265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Mgr. Ivana Trembulaková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VY_22_INOVACE_2125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Numerals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Čísla a počítání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ročníky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Materiál obsahuje materiály na procvičování čísel, jež jsou částečně zpracovány ve formě četby číslic a slov, jejich základních matematických funkcí.Žáci v nich řeší formou procvičování znalost čísel.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Řeší jednoduché praktické úlohy a problémy, jejichž řešení je do značné míry nezávislé na obvyklých postupech školského anglického jazyka.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Pracovní list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60350"/>
            <a:ext cx="7772400" cy="865188"/>
          </a:xfrm>
          <a:solidFill>
            <a:srgbClr val="FFFF99"/>
          </a:solidFill>
        </p:spPr>
        <p:txBody>
          <a:bodyPr/>
          <a:lstStyle/>
          <a:p>
            <a:pPr eaLnBrk="1" hangingPunct="1"/>
            <a:r>
              <a:rPr lang="cs-CZ" sz="4800" smtClean="0">
                <a:solidFill>
                  <a:srgbClr val="009900"/>
                </a:solidFill>
              </a:rPr>
              <a:t>NUMERALS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950" y="1268413"/>
            <a:ext cx="8928100" cy="5329237"/>
          </a:xfrm>
          <a:solidFill>
            <a:srgbClr val="C0C0C0"/>
          </a:solidFill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cs-CZ" sz="2800" smtClean="0"/>
              <a:t>one, two, three, four, five, six, seven, eight, nine,ten, eleven, twelve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sz="2800" smtClean="0"/>
              <a:t>thir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  <a:r>
              <a:rPr lang="cs-CZ" sz="2800" smtClean="0"/>
              <a:t>, four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  <a:r>
              <a:rPr lang="cs-CZ" sz="2800" smtClean="0"/>
              <a:t>, fif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  <a:r>
              <a:rPr lang="cs-CZ" sz="2800" smtClean="0"/>
              <a:t>, six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  <a:r>
              <a:rPr lang="cs-CZ" sz="2800" smtClean="0"/>
              <a:t>, seven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  <a:r>
              <a:rPr lang="cs-CZ" sz="2800" smtClean="0"/>
              <a:t>, eigh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  <a:r>
              <a:rPr lang="cs-CZ" sz="2800" smtClean="0"/>
              <a:t>, nine</a:t>
            </a:r>
            <a:r>
              <a:rPr lang="cs-CZ" sz="2800" smtClean="0">
                <a:solidFill>
                  <a:srgbClr val="FF0000"/>
                </a:solidFill>
              </a:rPr>
              <a:t>teen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sz="2800" smtClean="0"/>
              <a:t>twen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thir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for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fif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six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seven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eigh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  <a:r>
              <a:rPr lang="cs-CZ" sz="2800" smtClean="0"/>
              <a:t>, nine</a:t>
            </a:r>
            <a:r>
              <a:rPr lang="cs-CZ" sz="2800" smtClean="0">
                <a:solidFill>
                  <a:srgbClr val="FF0000"/>
                </a:solidFill>
              </a:rPr>
              <a:t>ty</a:t>
            </a:r>
          </a:p>
          <a:p>
            <a:pPr marL="609600" indent="-609600" eaLnBrk="1" hangingPunct="1"/>
            <a:r>
              <a:rPr lang="cs-CZ" sz="2800" smtClean="0"/>
              <a:t>4. </a:t>
            </a:r>
            <a:r>
              <a:rPr lang="cs-CZ" sz="2800" smtClean="0">
                <a:solidFill>
                  <a:srgbClr val="009900"/>
                </a:solidFill>
              </a:rPr>
              <a:t>hundred, thousand, million</a:t>
            </a:r>
          </a:p>
          <a:p>
            <a:pPr marL="609600" indent="-609600" eaLnBrk="1" hangingPunct="1"/>
            <a:r>
              <a:rPr lang="cs-CZ" sz="2800" smtClean="0"/>
              <a:t>5. twenty </a:t>
            </a:r>
            <a:r>
              <a:rPr lang="cs-CZ" sz="2800" smtClean="0">
                <a:solidFill>
                  <a:srgbClr val="FF0000"/>
                </a:solidFill>
              </a:rPr>
              <a:t>– </a:t>
            </a:r>
            <a:r>
              <a:rPr lang="cs-CZ" sz="2800" smtClean="0"/>
              <a:t>one, sixty </a:t>
            </a:r>
            <a:r>
              <a:rPr lang="cs-CZ" sz="2800" smtClean="0">
                <a:solidFill>
                  <a:srgbClr val="FF0000"/>
                </a:solidFill>
              </a:rPr>
              <a:t>– </a:t>
            </a:r>
            <a:r>
              <a:rPr lang="cs-CZ" sz="2800" smtClean="0"/>
              <a:t>seven, forty </a:t>
            </a:r>
            <a:r>
              <a:rPr lang="cs-CZ" sz="2800" smtClean="0">
                <a:solidFill>
                  <a:srgbClr val="FF0000"/>
                </a:solidFill>
              </a:rPr>
              <a:t>– </a:t>
            </a:r>
            <a:r>
              <a:rPr lang="cs-CZ" sz="2800" smtClean="0"/>
              <a:t>four, fifty </a:t>
            </a:r>
            <a:r>
              <a:rPr lang="cs-CZ" sz="2800" smtClean="0">
                <a:solidFill>
                  <a:srgbClr val="FF0000"/>
                </a:solidFill>
              </a:rPr>
              <a:t>– </a:t>
            </a:r>
            <a:r>
              <a:rPr lang="cs-CZ" sz="2800" smtClean="0"/>
              <a:t>two</a:t>
            </a:r>
          </a:p>
          <a:p>
            <a:pPr marL="609600" indent="-609600" eaLnBrk="1" hangingPunct="1"/>
            <a:r>
              <a:rPr lang="cs-CZ" sz="2800" smtClean="0"/>
              <a:t>6. One hundred </a:t>
            </a:r>
            <a:r>
              <a:rPr lang="cs-CZ" sz="2800" smtClean="0">
                <a:solidFill>
                  <a:srgbClr val="FF0000"/>
                </a:solidFill>
              </a:rPr>
              <a:t>and </a:t>
            </a:r>
            <a:r>
              <a:rPr lang="cs-CZ" sz="2800" smtClean="0"/>
              <a:t>twenty - three</a:t>
            </a:r>
          </a:p>
          <a:p>
            <a:pPr marL="609600" indent="-609600" eaLnBrk="1" hangingPunct="1"/>
            <a:endParaRPr lang="cs-CZ" sz="2800" smtClean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60350"/>
            <a:ext cx="7772400" cy="865188"/>
          </a:xfrm>
          <a:solidFill>
            <a:srgbClr val="FFFF99"/>
          </a:solidFill>
        </p:spPr>
        <p:txBody>
          <a:bodyPr/>
          <a:lstStyle/>
          <a:p>
            <a:pPr eaLnBrk="1" hangingPunct="1"/>
            <a:r>
              <a:rPr lang="cs-CZ" sz="4800" smtClean="0">
                <a:solidFill>
                  <a:srgbClr val="009900"/>
                </a:solidFill>
              </a:rPr>
              <a:t>NUMERALS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950" y="1268413"/>
            <a:ext cx="8928100" cy="5329237"/>
          </a:xfrm>
          <a:solidFill>
            <a:srgbClr val="C0C0C0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4400" b="1" u="sng" smtClean="0"/>
              <a:t>READ :</a:t>
            </a:r>
          </a:p>
          <a:p>
            <a:pPr eaLnBrk="1" hangingPunct="1">
              <a:lnSpc>
                <a:spcPct val="90000"/>
              </a:lnSpc>
            </a:pPr>
            <a:r>
              <a:rPr lang="cs-CZ" sz="4400" smtClean="0">
                <a:solidFill>
                  <a:srgbClr val="6600CC"/>
                </a:solidFill>
              </a:rPr>
              <a:t>41,158, 3, 2 458, 69 777, 14, 992,</a:t>
            </a:r>
          </a:p>
          <a:p>
            <a:pPr eaLnBrk="1" hangingPunct="1">
              <a:lnSpc>
                <a:spcPct val="90000"/>
              </a:lnSpc>
            </a:pPr>
            <a:r>
              <a:rPr lang="cs-CZ" sz="4400" smtClean="0">
                <a:solidFill>
                  <a:srgbClr val="6600CC"/>
                </a:solidFill>
              </a:rPr>
              <a:t>529, 4 894, 3 219, 576 320, 0, 666</a:t>
            </a:r>
            <a:r>
              <a:rPr lang="cs-CZ" sz="4400" smtClean="0">
                <a:solidFill>
                  <a:srgbClr val="3333FF"/>
                </a:solidFill>
              </a:rPr>
              <a:t>.</a:t>
            </a:r>
            <a:r>
              <a:rPr lang="cs-CZ" sz="4400" smtClean="0"/>
              <a:t> </a:t>
            </a:r>
          </a:p>
          <a:p>
            <a:pPr eaLnBrk="1" hangingPunct="1">
              <a:lnSpc>
                <a:spcPct val="90000"/>
              </a:lnSpc>
            </a:pPr>
            <a:endParaRPr lang="cs-CZ" sz="4400" smtClean="0"/>
          </a:p>
          <a:p>
            <a:pPr eaLnBrk="1" hangingPunct="1">
              <a:lnSpc>
                <a:spcPct val="90000"/>
              </a:lnSpc>
            </a:pPr>
            <a:r>
              <a:rPr lang="cs-CZ" sz="4400" smtClean="0">
                <a:solidFill>
                  <a:srgbClr val="FF0000"/>
                </a:solidFill>
              </a:rPr>
              <a:t>six hundred and twelve, eighteen,</a:t>
            </a:r>
          </a:p>
          <a:p>
            <a:pPr eaLnBrk="1" hangingPunct="1">
              <a:lnSpc>
                <a:spcPct val="90000"/>
              </a:lnSpc>
            </a:pPr>
            <a:r>
              <a:rPr lang="cs-CZ" sz="4400" smtClean="0">
                <a:solidFill>
                  <a:srgbClr val="FF0000"/>
                </a:solidFill>
              </a:rPr>
              <a:t>two hundred thousand, zero, thirty,</a:t>
            </a:r>
          </a:p>
          <a:p>
            <a:pPr eaLnBrk="1" hangingPunct="1">
              <a:lnSpc>
                <a:spcPct val="90000"/>
              </a:lnSpc>
            </a:pPr>
            <a:r>
              <a:rPr lang="cs-CZ" sz="4400" smtClean="0">
                <a:solidFill>
                  <a:srgbClr val="FF0000"/>
                </a:solidFill>
              </a:rPr>
              <a:t>seventy – five thousand and nine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Plus    +      </a:t>
            </a:r>
            <a:r>
              <a:rPr lang="cs-CZ" smtClean="0">
                <a:solidFill>
                  <a:srgbClr val="FF0000"/>
                </a:solidFill>
              </a:rPr>
              <a:t>plus</a:t>
            </a:r>
            <a:endParaRPr lang="cs-CZ" smtClean="0"/>
          </a:p>
          <a:p>
            <a:pPr eaLnBrk="1" hangingPunct="1"/>
            <a:r>
              <a:rPr lang="cs-CZ" smtClean="0"/>
              <a:t>Mínus    -    </a:t>
            </a:r>
            <a:r>
              <a:rPr lang="cs-CZ" smtClean="0">
                <a:solidFill>
                  <a:srgbClr val="FF0000"/>
                </a:solidFill>
              </a:rPr>
              <a:t>minus</a:t>
            </a:r>
          </a:p>
          <a:p>
            <a:pPr eaLnBrk="1" hangingPunct="1"/>
            <a:r>
              <a:rPr lang="cs-CZ" smtClean="0"/>
              <a:t>Děleno    :  </a:t>
            </a:r>
            <a:r>
              <a:rPr lang="cs-CZ" smtClean="0">
                <a:solidFill>
                  <a:srgbClr val="FF0000"/>
                </a:solidFill>
              </a:rPr>
              <a:t>divide by</a:t>
            </a:r>
          </a:p>
          <a:p>
            <a:pPr eaLnBrk="1" hangingPunct="1"/>
            <a:r>
              <a:rPr lang="cs-CZ" smtClean="0"/>
              <a:t>Krát         .   </a:t>
            </a:r>
            <a:r>
              <a:rPr lang="cs-CZ" smtClean="0">
                <a:solidFill>
                  <a:srgbClr val="FF0000"/>
                </a:solidFill>
              </a:rPr>
              <a:t>times</a:t>
            </a:r>
          </a:p>
          <a:p>
            <a:pPr eaLnBrk="1" hangingPunct="1"/>
            <a:r>
              <a:rPr lang="cs-CZ" smtClean="0"/>
              <a:t>Rovná se    =  </a:t>
            </a:r>
            <a:r>
              <a:rPr lang="cs-CZ" smtClean="0">
                <a:solidFill>
                  <a:srgbClr val="FF0000"/>
                </a:solidFill>
              </a:rPr>
              <a:t>equals</a:t>
            </a:r>
          </a:p>
        </p:txBody>
      </p:sp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u="sng" smtClean="0">
                <a:solidFill>
                  <a:srgbClr val="FF0000"/>
                </a:solidFill>
              </a:rPr>
              <a:t>Count 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931150" cy="850900"/>
          </a:xfrm>
        </p:spPr>
        <p:txBody>
          <a:bodyPr/>
          <a:lstStyle/>
          <a:p>
            <a:pPr eaLnBrk="1" hangingPunct="1"/>
            <a:r>
              <a:rPr lang="cs-CZ" sz="4000" u="sng" smtClean="0">
                <a:solidFill>
                  <a:srgbClr val="FF0000"/>
                </a:solidFill>
              </a:rPr>
              <a:t>Count : můžeš použít kalkulačku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99"/>
          </a:solidFill>
        </p:spPr>
        <p:txBody>
          <a:bodyPr/>
          <a:lstStyle/>
          <a:p>
            <a:pPr eaLnBrk="1" hangingPunct="1"/>
            <a:r>
              <a:rPr lang="cs-CZ" sz="2800" smtClean="0">
                <a:solidFill>
                  <a:srgbClr val="009900"/>
                </a:solidFill>
              </a:rPr>
              <a:t>32 . 3 =               150 : 5 =             369 – 44 =</a:t>
            </a:r>
          </a:p>
          <a:p>
            <a:pPr eaLnBrk="1" hangingPunct="1"/>
            <a:r>
              <a:rPr lang="cs-CZ" sz="2800" smtClean="0">
                <a:solidFill>
                  <a:srgbClr val="009900"/>
                </a:solidFill>
              </a:rPr>
              <a:t>28 + 5 =           4,968  : 2 =               50 . 12 =</a:t>
            </a:r>
          </a:p>
          <a:p>
            <a:pPr eaLnBrk="1" hangingPunct="1"/>
            <a:endParaRPr lang="cs-CZ" sz="2800" smtClean="0">
              <a:solidFill>
                <a:srgbClr val="800000"/>
              </a:solidFill>
            </a:endParaRPr>
          </a:p>
          <a:p>
            <a:pPr eaLnBrk="1" hangingPunct="1"/>
            <a:r>
              <a:rPr lang="cs-CZ" sz="2800" smtClean="0">
                <a:solidFill>
                  <a:srgbClr val="660066"/>
                </a:solidFill>
              </a:rPr>
              <a:t>45 + 99 =          6,933 : 3 =               28 . 15 =  </a:t>
            </a:r>
          </a:p>
          <a:p>
            <a:pPr eaLnBrk="1" hangingPunct="1"/>
            <a:r>
              <a:rPr lang="cs-CZ" sz="2800" smtClean="0">
                <a:solidFill>
                  <a:srgbClr val="660066"/>
                </a:solidFill>
              </a:rPr>
              <a:t>22 . 10 =             462 - 257 =             7 . 10 =</a:t>
            </a:r>
          </a:p>
          <a:p>
            <a:pPr eaLnBrk="1" hangingPunct="1"/>
            <a:endParaRPr lang="cs-CZ" sz="2800" smtClean="0"/>
          </a:p>
          <a:p>
            <a:pPr eaLnBrk="1" hangingPunct="1"/>
            <a:r>
              <a:rPr lang="cs-CZ" sz="2800" smtClean="0">
                <a:solidFill>
                  <a:srgbClr val="000099"/>
                </a:solidFill>
              </a:rPr>
              <a:t>85 . 3 =             2,248 : 4 =         5,967 – 439 =</a:t>
            </a:r>
          </a:p>
          <a:p>
            <a:pPr eaLnBrk="1" hangingPunct="1"/>
            <a:r>
              <a:rPr lang="cs-CZ" sz="2800" smtClean="0">
                <a:solidFill>
                  <a:srgbClr val="000099"/>
                </a:solidFill>
              </a:rPr>
              <a:t>54 : x  = 9          8,813 + 45,286 =     99 + 99 =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52525"/>
          </a:xfrm>
          <a:solidFill>
            <a:srgbClr val="FFCC99"/>
          </a:solidFill>
        </p:spPr>
        <p:txBody>
          <a:bodyPr/>
          <a:lstStyle/>
          <a:p>
            <a:pPr eaLnBrk="1" hangingPunct="1"/>
            <a:r>
              <a:rPr lang="cs-CZ" u="sng" smtClean="0">
                <a:solidFill>
                  <a:srgbClr val="000099"/>
                </a:solidFill>
              </a:rPr>
              <a:t>How many, much…</a:t>
            </a:r>
            <a:r>
              <a:rPr lang="en-US" u="sng" smtClean="0">
                <a:solidFill>
                  <a:srgbClr val="000099"/>
                </a:solidFill>
              </a:rPr>
              <a:t>?</a:t>
            </a:r>
            <a:r>
              <a:rPr lang="cs-CZ" sz="2800" u="sng" smtClean="0">
                <a:solidFill>
                  <a:srgbClr val="000099"/>
                </a:solidFill>
              </a:rPr>
              <a:t> </a:t>
            </a:r>
            <a:r>
              <a:rPr lang="cs-CZ" sz="2400" u="sng" smtClean="0">
                <a:solidFill>
                  <a:srgbClr val="000099"/>
                </a:solidFill>
              </a:rPr>
              <a:t>flowers,triangels,suns,circles,squares  </a:t>
            </a:r>
          </a:p>
        </p:txBody>
      </p:sp>
      <p:pic>
        <p:nvPicPr>
          <p:cNvPr id="18434" name="Picture 6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7635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157788"/>
            <a:ext cx="82708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4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5229225"/>
            <a:ext cx="8286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5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916113"/>
            <a:ext cx="76517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46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4797425"/>
            <a:ext cx="8286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47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650" y="2997200"/>
            <a:ext cx="7635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48" descr="počt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067175" y="3500438"/>
            <a:ext cx="828675" cy="936625"/>
          </a:xfrm>
        </p:spPr>
      </p:pic>
      <p:pic>
        <p:nvPicPr>
          <p:cNvPr id="18441" name="Picture 49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500438"/>
            <a:ext cx="76517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50" descr="poč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5734050"/>
            <a:ext cx="76517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51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989138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52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357563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53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5589588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54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5734050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55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1773238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56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4724400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57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4005263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58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3284538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1" name="Picture 59" descr="poč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1844675"/>
            <a:ext cx="952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2" name="Picture 60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1989138"/>
            <a:ext cx="898525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3" name="Picture 61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675" y="3284538"/>
            <a:ext cx="898525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4" name="Picture 62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5734050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Picture 63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5805488"/>
            <a:ext cx="898525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6" name="Picture 64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1773238"/>
            <a:ext cx="898525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7" name="Picture 65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4365625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8" name="Picture 66" descr="poč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4724400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9" name="Picture 67" descr="poč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738" y="1989138"/>
            <a:ext cx="898525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0" name="Picture 68" descr="poč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3213100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1" name="Picture 69" descr="poč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2275" y="4437063"/>
            <a:ext cx="898525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2" name="Picture 70" descr="poč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213" y="4365625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3" name="Picture 71" descr="poč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5949950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4" name="Picture 72" descr="poč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4508500"/>
            <a:ext cx="898525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5" name="Picture 73" descr="počt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2420938"/>
            <a:ext cx="10763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6" name="Picture 74" descr="počt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7050" y="5661025"/>
            <a:ext cx="10763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549275"/>
            <a:ext cx="8362950" cy="5576888"/>
          </a:xfrm>
        </p:spPr>
        <p:txBody>
          <a:bodyPr/>
          <a:lstStyle/>
          <a:p>
            <a:pPr eaLnBrk="1" hangingPunct="1">
              <a:defRPr/>
            </a:pPr>
            <a:r>
              <a:rPr lang="cs-CZ" sz="1400" b="1" u="sng" dirty="0">
                <a:solidFill>
                  <a:srgbClr val="000000"/>
                </a:solidFill>
              </a:rPr>
              <a:t>Citace </a:t>
            </a:r>
            <a:r>
              <a:rPr lang="cs-CZ" sz="1400" b="1" u="sng" dirty="0" smtClean="0">
                <a:solidFill>
                  <a:srgbClr val="000000"/>
                </a:solidFill>
              </a:rPr>
              <a:t>:</a:t>
            </a:r>
          </a:p>
          <a:p>
            <a:pPr eaLnBrk="1" hangingPunct="1">
              <a:defRPr/>
            </a:pPr>
            <a:r>
              <a:rPr lang="cs-CZ" sz="1400" b="1" dirty="0" smtClean="0">
                <a:solidFill>
                  <a:srgbClr val="000000"/>
                </a:solidFill>
              </a:rPr>
              <a:t>Archiv autora</a:t>
            </a:r>
            <a:endParaRPr lang="cs-CZ" sz="1400" b="1" dirty="0">
              <a:solidFill>
                <a:srgbClr val="000000"/>
              </a:solidFill>
            </a:endParaRPr>
          </a:p>
          <a:p>
            <a:pPr eaLnBrk="1" hangingPunct="1">
              <a:buFontTx/>
              <a:buNone/>
              <a:defRPr/>
            </a:pPr>
            <a:endParaRPr lang="cs-CZ" sz="1400" b="1" u="sng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1400" b="1" u="sng" dirty="0">
                <a:solidFill>
                  <a:srgbClr val="000000"/>
                </a:solidFill>
              </a:rPr>
              <a:t>Obrázkový materiál </a:t>
            </a:r>
            <a:r>
              <a:rPr lang="cs-CZ" sz="14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defRPr/>
            </a:pPr>
            <a:endParaRPr lang="cs-CZ" sz="1400" dirty="0"/>
          </a:p>
          <a:p>
            <a:pPr eaLnBrk="1" hangingPunct="1">
              <a:defRPr/>
            </a:pPr>
            <a:r>
              <a:rPr lang="cs-CZ" sz="1200" dirty="0" smtClean="0"/>
              <a:t>http://</a:t>
            </a:r>
            <a:r>
              <a:rPr lang="cs-CZ" sz="1200" dirty="0" smtClean="0"/>
              <a:t>www.office.</a:t>
            </a:r>
            <a:r>
              <a:rPr lang="cs-CZ" sz="1200" smtClean="0"/>
              <a:t>microsoft.com</a:t>
            </a:r>
            <a:endParaRPr lang="cs-CZ" sz="1200" dirty="0"/>
          </a:p>
          <a:p>
            <a:pPr marL="0" indent="0" eaLnBrk="1" hangingPunct="1">
              <a:buFontTx/>
              <a:buNone/>
              <a:defRPr/>
            </a:pPr>
            <a:endParaRPr lang="cs-CZ" sz="1200" dirty="0"/>
          </a:p>
          <a:p>
            <a:pPr eaLnBrk="1" hangingPunct="1">
              <a:defRPr/>
            </a:pPr>
            <a:endParaRPr lang="cs-CZ" sz="1200" dirty="0"/>
          </a:p>
          <a:p>
            <a:pPr eaLnBrk="1" hangingPunct="1">
              <a:defRPr/>
            </a:pPr>
            <a:endParaRPr lang="cs-CZ" sz="1200" dirty="0"/>
          </a:p>
          <a:p>
            <a:pPr eaLnBrk="1" hangingPunct="1"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340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Výchozí návrh</vt:lpstr>
      <vt:lpstr>Snímek 1</vt:lpstr>
      <vt:lpstr>NUMERALS</vt:lpstr>
      <vt:lpstr>NUMERALS</vt:lpstr>
      <vt:lpstr>Count :</vt:lpstr>
      <vt:lpstr>Count : můžeš použít kalkulačku</vt:lpstr>
      <vt:lpstr>How many, much…? flowers,triangels,suns,circles,squares  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NUMERALS</dc:title>
  <dc:creator>Trembulaci</dc:creator>
  <cp:lastModifiedBy>Šárka</cp:lastModifiedBy>
  <cp:revision>20</cp:revision>
  <dcterms:created xsi:type="dcterms:W3CDTF">2008-09-03T14:38:58Z</dcterms:created>
  <dcterms:modified xsi:type="dcterms:W3CDTF">2012-05-31T10:40:34Z</dcterms:modified>
</cp:coreProperties>
</file>