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15865-2B75-462F-A918-BED291E27CA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FD3B-7E01-446C-AF1A-22C610A0C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15865-2B75-462F-A918-BED291E27CA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FD3B-7E01-446C-AF1A-22C610A0C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15865-2B75-462F-A918-BED291E27CA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FD3B-7E01-446C-AF1A-22C610A0C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15865-2B75-462F-A918-BED291E27CA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FD3B-7E01-446C-AF1A-22C610A0C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15865-2B75-462F-A918-BED291E27CA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FD3B-7E01-446C-AF1A-22C610A0C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15865-2B75-462F-A918-BED291E27CA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FD3B-7E01-446C-AF1A-22C610A0C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15865-2B75-462F-A918-BED291E27CA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FD3B-7E01-446C-AF1A-22C610A0C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15865-2B75-462F-A918-BED291E27CA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FD3B-7E01-446C-AF1A-22C610A0C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15865-2B75-462F-A918-BED291E27CA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FD3B-7E01-446C-AF1A-22C610A0C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15865-2B75-462F-A918-BED291E27CA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FD3B-7E01-446C-AF1A-22C610A0C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15865-2B75-462F-A918-BED291E27CA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FD3B-7E01-446C-AF1A-22C610A0C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15865-2B75-462F-A918-BED291E27CA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A9FD3B-7E01-446C-AF1A-22C610A0C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wmf"/><Relationship Id="rId7" Type="http://schemas.openxmlformats.org/officeDocument/2006/relationships/image" Target="../media/image4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8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88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34150" y="3284538"/>
            <a:ext cx="2609850" cy="2543175"/>
          </a:xfrm>
          <a:prstGeom prst="rect">
            <a:avLst/>
          </a:prstGeom>
          <a:noFill/>
        </p:spPr>
      </p:pic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Listen a repeat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endParaRPr lang="cs-CZ"/>
          </a:p>
        </p:txBody>
      </p:sp>
      <p:pic>
        <p:nvPicPr>
          <p:cNvPr id="3079" name="Picture 7" descr="MC900295069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1557338"/>
            <a:ext cx="1830387" cy="1316037"/>
          </a:xfrm>
          <a:prstGeom prst="rect">
            <a:avLst/>
          </a:prstGeom>
          <a:noFill/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425" y="1196975"/>
            <a:ext cx="2562225" cy="2133600"/>
          </a:xfrm>
          <a:prstGeom prst="rect">
            <a:avLst/>
          </a:prstGeom>
          <a:noFill/>
        </p:spPr>
      </p:pic>
      <p:pic>
        <p:nvPicPr>
          <p:cNvPr id="3081" name="Picture 9" descr="MC900378867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475" y="2133600"/>
            <a:ext cx="1290638" cy="1814513"/>
          </a:xfrm>
          <a:prstGeom prst="rect">
            <a:avLst/>
          </a:prstGeom>
          <a:noFill/>
        </p:spPr>
      </p:pic>
      <p:pic>
        <p:nvPicPr>
          <p:cNvPr id="3082" name="Picture 10" descr="MC900412400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188" y="3573463"/>
            <a:ext cx="1998662" cy="2198687"/>
          </a:xfrm>
          <a:prstGeom prst="rect">
            <a:avLst/>
          </a:prstGeom>
          <a:noFill/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363" y="5229225"/>
            <a:ext cx="1943100" cy="1495425"/>
          </a:xfrm>
          <a:prstGeom prst="rect">
            <a:avLst/>
          </a:prstGeom>
          <a:noFill/>
        </p:spPr>
      </p:pic>
      <p:pic>
        <p:nvPicPr>
          <p:cNvPr id="3085" name="Picture 13" descr="MC900234087[1]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84438" y="4826000"/>
            <a:ext cx="2301875" cy="203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9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05365E-6 L 0.30937 0.2504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" y="125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307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2000" fill="hold"/>
                                        <p:tgtEl>
                                          <p:spTgt spid="308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76596E-6 L -0.31337 0.23265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" y="116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308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03515E-7 L 0.30035 -0.08673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0" y="-43"/>
                                    </p:animMotion>
                                  </p:childTnLst>
                                </p:cTn>
                              </p:par>
                              <p:par>
                                <p:cTn id="5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" dur="2000" fill="hold"/>
                                        <p:tgtEl>
                                          <p:spTgt spid="308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7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82979E-6 L 0.07882 -0.27798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" y="-139"/>
                                    </p:animMotion>
                                  </p:childTnLst>
                                </p:cTn>
                              </p:par>
                              <p:par>
                                <p:cTn id="66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7" dur="2000" fill="hold"/>
                                        <p:tgtEl>
                                          <p:spTgt spid="308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1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55412E-6 L -0.16927 -0.28723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" y="-144"/>
                                    </p:animMotion>
                                  </p:childTnLst>
                                </p:cTn>
                              </p:par>
                              <p:par>
                                <p:cTn id="80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1" dur="2000" fill="hold"/>
                                        <p:tgtEl>
                                          <p:spTgt spid="308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5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04 0.08765 L -0.3651 -0.08025 " pathEditMode="relative" rAng="0" ptsTypes="AA">
                                      <p:cBhvr>
                                        <p:cTn id="95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" y="-84"/>
                                    </p:animMotion>
                                  </p:childTnLst>
                                </p:cTn>
                              </p:par>
                              <p:par>
                                <p:cTn id="96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7" dur="2000" fill="hold"/>
                                        <p:tgtEl>
                                          <p:spTgt spid="308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xit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0"/>
                                    </p:cond>
                                  </p:endCondLst>
                                  <p:childTnLst>
                                    <p:animEffect transition="out" filter="dissolve">
                                      <p:cBhvr>
                                        <p:cTn id="101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Listen </a:t>
            </a:r>
            <a:r>
              <a:rPr lang="en-US"/>
              <a:t>and write a number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557338"/>
            <a:ext cx="8229600" cy="4525962"/>
          </a:xfrm>
        </p:spPr>
        <p:txBody>
          <a:bodyPr/>
          <a:lstStyle/>
          <a:p>
            <a:pPr>
              <a:buFontTx/>
              <a:buNone/>
            </a:pPr>
            <a:endParaRPr lang="cs-CZ"/>
          </a:p>
        </p:txBody>
      </p:sp>
      <p:pic>
        <p:nvPicPr>
          <p:cNvPr id="5124" name="Picture 4" descr="MC90029506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2636838"/>
            <a:ext cx="1830387" cy="1316037"/>
          </a:xfrm>
          <a:prstGeom prst="rect">
            <a:avLst/>
          </a:prstGeom>
          <a:noFill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888" y="4221163"/>
            <a:ext cx="2562225" cy="2133600"/>
          </a:xfrm>
          <a:prstGeom prst="rect">
            <a:avLst/>
          </a:prstGeom>
          <a:noFill/>
        </p:spPr>
      </p:pic>
      <p:pic>
        <p:nvPicPr>
          <p:cNvPr id="5126" name="Picture 6" descr="MC900378867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088" y="1412875"/>
            <a:ext cx="1289050" cy="1814513"/>
          </a:xfrm>
          <a:prstGeom prst="rect">
            <a:avLst/>
          </a:prstGeom>
          <a:noFill/>
        </p:spPr>
      </p:pic>
      <p:pic>
        <p:nvPicPr>
          <p:cNvPr id="5127" name="Picture 7" descr="MC90041240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938" y="4221163"/>
            <a:ext cx="1998662" cy="2197100"/>
          </a:xfrm>
          <a:prstGeom prst="rect">
            <a:avLst/>
          </a:prstGeom>
          <a:noFill/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40200" y="1700213"/>
            <a:ext cx="1943100" cy="1495425"/>
          </a:xfrm>
          <a:prstGeom prst="rect">
            <a:avLst/>
          </a:prstGeom>
          <a:noFill/>
        </p:spPr>
      </p:pic>
      <p:pic>
        <p:nvPicPr>
          <p:cNvPr id="5129" name="Picture 9" descr="MC900234087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8313" y="4005263"/>
            <a:ext cx="2300287" cy="2032000"/>
          </a:xfrm>
          <a:prstGeom prst="rect">
            <a:avLst/>
          </a:prstGeom>
          <a:noFill/>
        </p:spPr>
      </p:pic>
      <p:sp>
        <p:nvSpPr>
          <p:cNvPr id="5130" name="Text Box 10"/>
          <p:cNvSpPr txBox="1">
            <a:spLocks noChangeArrowheads="1"/>
          </p:cNvSpPr>
          <p:nvPr/>
        </p:nvSpPr>
        <p:spPr bwMode="auto">
          <a:xfrm>
            <a:off x="250825" y="4221163"/>
            <a:ext cx="5746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1</a:t>
            </a:r>
            <a:r>
              <a:rPr lang="cs-CZ"/>
              <a:t>.</a:t>
            </a:r>
          </a:p>
        </p:txBody>
      </p:sp>
      <p:sp>
        <p:nvSpPr>
          <p:cNvPr id="5131" name="Text Box 11"/>
          <p:cNvSpPr txBox="1">
            <a:spLocks noChangeArrowheads="1"/>
          </p:cNvSpPr>
          <p:nvPr/>
        </p:nvSpPr>
        <p:spPr bwMode="auto">
          <a:xfrm>
            <a:off x="2555875" y="3429000"/>
            <a:ext cx="5746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2</a:t>
            </a:r>
            <a:r>
              <a:rPr lang="cs-CZ"/>
              <a:t>.</a:t>
            </a:r>
          </a:p>
        </p:txBody>
      </p:sp>
      <p:sp>
        <p:nvSpPr>
          <p:cNvPr id="5133" name="Text Box 13"/>
          <p:cNvSpPr txBox="1">
            <a:spLocks noChangeArrowheads="1"/>
          </p:cNvSpPr>
          <p:nvPr/>
        </p:nvSpPr>
        <p:spPr bwMode="auto">
          <a:xfrm>
            <a:off x="323850" y="1844675"/>
            <a:ext cx="5746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3</a:t>
            </a:r>
            <a:r>
              <a:rPr lang="cs-CZ"/>
              <a:t>.</a:t>
            </a:r>
          </a:p>
        </p:txBody>
      </p:sp>
      <p:sp>
        <p:nvSpPr>
          <p:cNvPr id="5134" name="Text Box 14"/>
          <p:cNvSpPr txBox="1">
            <a:spLocks noChangeArrowheads="1"/>
          </p:cNvSpPr>
          <p:nvPr/>
        </p:nvSpPr>
        <p:spPr bwMode="auto">
          <a:xfrm>
            <a:off x="3708400" y="2060575"/>
            <a:ext cx="5746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4</a:t>
            </a:r>
            <a:r>
              <a:rPr lang="cs-CZ"/>
              <a:t>.</a:t>
            </a:r>
          </a:p>
        </p:txBody>
      </p:sp>
      <p:sp>
        <p:nvSpPr>
          <p:cNvPr id="5135" name="Text Box 15"/>
          <p:cNvSpPr txBox="1">
            <a:spLocks noChangeArrowheads="1"/>
          </p:cNvSpPr>
          <p:nvPr/>
        </p:nvSpPr>
        <p:spPr bwMode="auto">
          <a:xfrm>
            <a:off x="6300788" y="3860800"/>
            <a:ext cx="5746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5</a:t>
            </a:r>
            <a:r>
              <a:rPr lang="cs-CZ"/>
              <a:t>.</a:t>
            </a:r>
          </a:p>
        </p:txBody>
      </p:sp>
      <p:sp>
        <p:nvSpPr>
          <p:cNvPr id="5136" name="Text Box 16"/>
          <p:cNvSpPr txBox="1">
            <a:spLocks noChangeArrowheads="1"/>
          </p:cNvSpPr>
          <p:nvPr/>
        </p:nvSpPr>
        <p:spPr bwMode="auto">
          <a:xfrm>
            <a:off x="5148263" y="5661025"/>
            <a:ext cx="5746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6</a:t>
            </a:r>
            <a:r>
              <a:rPr lang="cs-CZ"/>
              <a:t>.</a:t>
            </a:r>
          </a:p>
        </p:txBody>
      </p:sp>
      <p:pic>
        <p:nvPicPr>
          <p:cNvPr id="5138" name="Picture 1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72225" y="1268413"/>
            <a:ext cx="2609850" cy="2543175"/>
          </a:xfrm>
          <a:prstGeom prst="rect">
            <a:avLst/>
          </a:prstGeom>
          <a:noFill/>
        </p:spPr>
      </p:pic>
      <p:sp>
        <p:nvSpPr>
          <p:cNvPr id="5139" name="Text Box 19"/>
          <p:cNvSpPr txBox="1">
            <a:spLocks noChangeArrowheads="1"/>
          </p:cNvSpPr>
          <p:nvPr/>
        </p:nvSpPr>
        <p:spPr bwMode="auto">
          <a:xfrm>
            <a:off x="6804025" y="1412875"/>
            <a:ext cx="5746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7</a:t>
            </a:r>
            <a:r>
              <a:rPr lang="cs-CZ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30" grpId="0"/>
      <p:bldP spid="5133" grpId="0"/>
      <p:bldP spid="5134" grpId="0"/>
      <p:bldP spid="5135" grpId="0"/>
      <p:bldP spid="5136" grpId="0"/>
      <p:bldP spid="513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Match correct word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/>
              <a:t>    P				    </a:t>
            </a:r>
            <a:r>
              <a:rPr lang="en-US"/>
              <a:t>[</a:t>
            </a:r>
            <a:r>
              <a:rPr lang="cs-CZ"/>
              <a:t>K</a:t>
            </a:r>
            <a:r>
              <a:rPr lang="en-US"/>
              <a:t>]</a:t>
            </a:r>
            <a:r>
              <a:rPr lang="cs-CZ"/>
              <a:t>		     T		</a:t>
            </a:r>
          </a:p>
          <a:p>
            <a:pPr>
              <a:buFontTx/>
              <a:buNone/>
            </a:pPr>
            <a:endParaRPr lang="cs-CZ"/>
          </a:p>
          <a:p>
            <a:pPr>
              <a:buFontTx/>
              <a:buNone/>
            </a:pPr>
            <a:endParaRPr lang="cs-CZ"/>
          </a:p>
          <a:p>
            <a:pPr>
              <a:buFontTx/>
              <a:buNone/>
            </a:pPr>
            <a:endParaRPr lang="cs-CZ"/>
          </a:p>
          <a:p>
            <a:pPr>
              <a:buFontTx/>
              <a:buNone/>
            </a:pPr>
            <a:r>
              <a:rPr lang="cs-CZ"/>
              <a:t>D					B</a:t>
            </a:r>
            <a:endParaRPr lang="en-US"/>
          </a:p>
        </p:txBody>
      </p:sp>
      <p:pic>
        <p:nvPicPr>
          <p:cNvPr id="6148" name="Picture 4" descr="MC90037886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2205038"/>
            <a:ext cx="828675" cy="1166812"/>
          </a:xfrm>
          <a:prstGeom prst="rect">
            <a:avLst/>
          </a:prstGeom>
          <a:noFill/>
        </p:spPr>
      </p:pic>
      <p:pic>
        <p:nvPicPr>
          <p:cNvPr id="6149" name="Picture 5" descr="MC900295069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060575"/>
            <a:ext cx="1255713" cy="903288"/>
          </a:xfrm>
          <a:prstGeom prst="rect">
            <a:avLst/>
          </a:prstGeom>
          <a:noFill/>
        </p:spPr>
      </p:pic>
      <p:pic>
        <p:nvPicPr>
          <p:cNvPr id="6150" name="Picture 6" descr="MC9004124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4663" y="2420938"/>
            <a:ext cx="1277937" cy="1404937"/>
          </a:xfrm>
          <a:prstGeom prst="rect">
            <a:avLst/>
          </a:prstGeom>
          <a:noFill/>
        </p:spPr>
      </p:pic>
      <p:pic>
        <p:nvPicPr>
          <p:cNvPr id="6151" name="Picture 7" descr="MC900234087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088" y="2852738"/>
            <a:ext cx="1509712" cy="1333500"/>
          </a:xfrm>
          <a:prstGeom prst="rect">
            <a:avLst/>
          </a:prstGeom>
          <a:noFill/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125" y="2276475"/>
            <a:ext cx="2266950" cy="2209800"/>
          </a:xfrm>
          <a:prstGeom prst="rect">
            <a:avLst/>
          </a:prstGeom>
          <a:noFill/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00113" y="4508500"/>
            <a:ext cx="2562225" cy="2133600"/>
          </a:xfrm>
          <a:prstGeom prst="rect">
            <a:avLst/>
          </a:prstGeom>
          <a:noFill/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00563" y="5084763"/>
            <a:ext cx="1943100" cy="14954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109985"/>
          </a:xfrm>
        </p:spPr>
        <p:txBody>
          <a:bodyPr/>
          <a:lstStyle/>
          <a:p>
            <a:r>
              <a:rPr lang="cs-CZ" dirty="0" err="1" smtClean="0"/>
              <a:t>Phrase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467544" y="1412776"/>
            <a:ext cx="7992888" cy="4896544"/>
          </a:xfrm>
        </p:spPr>
        <p:txBody>
          <a:bodyPr/>
          <a:lstStyle/>
          <a:p>
            <a:pPr algn="l"/>
            <a:r>
              <a:rPr lang="en-US" dirty="0" smtClean="0"/>
              <a:t>Open your book</a:t>
            </a:r>
          </a:p>
          <a:p>
            <a:pPr algn="r"/>
            <a:r>
              <a:rPr lang="en-US" dirty="0" smtClean="0"/>
              <a:t>Close your book</a:t>
            </a:r>
            <a:endParaRPr lang="en-US" dirty="0"/>
          </a:p>
        </p:txBody>
      </p:sp>
      <p:pic>
        <p:nvPicPr>
          <p:cNvPr id="4" name="Zástupný symbol pro obsah 3" descr="Otevřená kniha.jpg"/>
          <p:cNvPicPr>
            <a:picLocks noGrp="1" noChangeAspect="1"/>
          </p:cNvPicPr>
          <p:nvPr>
            <p:ph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251520" y="2276872"/>
            <a:ext cx="4073595" cy="3168352"/>
          </a:xfrm>
        </p:spPr>
      </p:pic>
      <p:pic>
        <p:nvPicPr>
          <p:cNvPr id="5" name="Obrázek 4" descr="zavřená knih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52120" y="3356992"/>
            <a:ext cx="2830463" cy="23388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Phrase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Sit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endParaRPr lang="cs-CZ" dirty="0" smtClean="0"/>
          </a:p>
          <a:p>
            <a:pPr algn="r">
              <a:buNone/>
            </a:pPr>
            <a:r>
              <a:rPr lang="cs-CZ" dirty="0" err="1" smtClean="0"/>
              <a:t>Stand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420887"/>
            <a:ext cx="2880320" cy="28509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212976"/>
            <a:ext cx="3067050" cy="326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Phrase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686800" cy="5661248"/>
          </a:xfrm>
        </p:spPr>
        <p:txBody>
          <a:bodyPr/>
          <a:lstStyle/>
          <a:p>
            <a:pPr>
              <a:buNone/>
            </a:pPr>
            <a:r>
              <a:rPr lang="en-US" dirty="0" smtClean="0"/>
              <a:t>Take your p</a:t>
            </a:r>
            <a:r>
              <a:rPr lang="cs-CZ" dirty="0" smtClean="0"/>
              <a:t>e</a:t>
            </a:r>
            <a:r>
              <a:rPr lang="en-US" dirty="0" err="1" smtClean="0"/>
              <a:t>ncil</a:t>
            </a:r>
            <a:r>
              <a:rPr lang="cs-CZ" dirty="0" smtClean="0"/>
              <a:t>		</a:t>
            </a:r>
            <a:r>
              <a:rPr lang="en-US" dirty="0" smtClean="0"/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</a:t>
            </a:r>
            <a:r>
              <a:rPr lang="en-US" dirty="0" smtClean="0"/>
              <a:t>Take your pen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en-US" dirty="0" smtClean="0"/>
              <a:t>Take your </a:t>
            </a:r>
            <a:r>
              <a:rPr lang="en-US" dirty="0" err="1" smtClean="0"/>
              <a:t>coloured</a:t>
            </a:r>
            <a:r>
              <a:rPr lang="en-US" dirty="0" smtClean="0"/>
              <a:t> pencil</a:t>
            </a:r>
            <a:endParaRPr lang="en-US" dirty="0"/>
          </a:p>
        </p:txBody>
      </p:sp>
      <p:pic>
        <p:nvPicPr>
          <p:cNvPr id="4" name="Picture 5" descr="MC90029506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44824"/>
            <a:ext cx="2599121" cy="1869659"/>
          </a:xfrm>
          <a:prstGeom prst="rect">
            <a:avLst/>
          </a:prstGeom>
          <a:noFill/>
        </p:spPr>
      </p:pic>
      <p:pic>
        <p:nvPicPr>
          <p:cNvPr id="5" name="Picture 6" descr="MC9004124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4207619"/>
            <a:ext cx="2410799" cy="2650381"/>
          </a:xfrm>
          <a:prstGeom prst="rect">
            <a:avLst/>
          </a:prstGeom>
          <a:noFill/>
        </p:spPr>
      </p:pic>
      <p:pic>
        <p:nvPicPr>
          <p:cNvPr id="6" name="Picture 4" descr="MC900378867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1916832"/>
            <a:ext cx="1800200" cy="25347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en-US" b="1" dirty="0" err="1" smtClean="0"/>
              <a:t>Pracovní</a:t>
            </a:r>
            <a:r>
              <a:rPr lang="en-US" b="1" dirty="0" smtClean="0"/>
              <a:t> </a:t>
            </a:r>
            <a:r>
              <a:rPr lang="en-US" b="1" dirty="0" smtClean="0"/>
              <a:t>list</a:t>
            </a:r>
            <a:r>
              <a:rPr lang="en-US" dirty="0" smtClean="0"/>
              <a:t> – SCHOOL - Match correct word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P				</a:t>
            </a:r>
            <a:r>
              <a:rPr lang="en-US" dirty="0" smtClean="0"/>
              <a:t>[</a:t>
            </a:r>
            <a:r>
              <a:rPr lang="cs-CZ" dirty="0" smtClean="0"/>
              <a:t>K</a:t>
            </a:r>
            <a:r>
              <a:rPr lang="en-US" dirty="0" smtClean="0"/>
              <a:t>]</a:t>
            </a:r>
            <a:r>
              <a:rPr lang="cs-CZ" dirty="0" smtClean="0"/>
              <a:t>				T		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D					B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en-US" b="1" dirty="0" err="1" smtClean="0"/>
              <a:t>Pracovní</a:t>
            </a:r>
            <a:r>
              <a:rPr lang="en-US" b="1" dirty="0" smtClean="0"/>
              <a:t> </a:t>
            </a:r>
            <a:r>
              <a:rPr lang="en-US" b="1" dirty="0" smtClean="0"/>
              <a:t>list</a:t>
            </a:r>
            <a:r>
              <a:rPr lang="en-US" dirty="0" smtClean="0"/>
              <a:t> – SCHOOL - L</a:t>
            </a:r>
            <a:r>
              <a:rPr lang="cs-CZ" dirty="0" err="1" smtClean="0"/>
              <a:t>isten</a:t>
            </a:r>
            <a:r>
              <a:rPr lang="cs-CZ" dirty="0" smtClean="0"/>
              <a:t> </a:t>
            </a:r>
            <a:r>
              <a:rPr lang="en-US" dirty="0" smtClean="0"/>
              <a:t>and write a number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363272" cy="4929411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grpSp>
        <p:nvGrpSpPr>
          <p:cNvPr id="1026" name="Group 2"/>
          <p:cNvGrpSpPr>
            <a:grpSpLocks noChangeAspect="1"/>
          </p:cNvGrpSpPr>
          <p:nvPr/>
        </p:nvGrpSpPr>
        <p:grpSpPr bwMode="auto">
          <a:xfrm>
            <a:off x="148152" y="1268760"/>
            <a:ext cx="8910476" cy="5112568"/>
            <a:chOff x="949" y="1962"/>
            <a:chExt cx="25238" cy="14216"/>
          </a:xfrm>
        </p:grpSpPr>
        <p:sp>
          <p:nvSpPr>
            <p:cNvPr id="1027" name="AutoShape 3"/>
            <p:cNvSpPr>
              <a:spLocks noChangeAspect="1" noChangeArrowheads="1"/>
            </p:cNvSpPr>
            <p:nvPr/>
          </p:nvSpPr>
          <p:spPr bwMode="auto">
            <a:xfrm>
              <a:off x="949" y="1962"/>
              <a:ext cx="25238" cy="1421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pic>
          <p:nvPicPr>
            <p:cNvPr id="1028" name="Picture 4" descr="MC900295069[1]"/>
            <p:cNvPicPr>
              <a:picLocks noChangeAspect="1" noChangeArrowheads="1"/>
            </p:cNvPicPr>
            <p:nvPr/>
          </p:nvPicPr>
          <p:blipFill>
            <a:blip r:embed="rId2" cstate="print">
              <a:grayscl/>
              <a:biLevel thresh="50000"/>
            </a:blip>
            <a:srcRect/>
            <a:stretch>
              <a:fillRect/>
            </a:stretch>
          </p:blipFill>
          <p:spPr bwMode="auto">
            <a:xfrm>
              <a:off x="8580" y="5423"/>
              <a:ext cx="5195" cy="3670"/>
            </a:xfrm>
            <a:prstGeom prst="rect">
              <a:avLst/>
            </a:prstGeom>
            <a:noFill/>
          </p:spPr>
        </p:pic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3" cstate="print">
              <a:lum bright="24000"/>
              <a:grayscl/>
              <a:biLevel thresh="50000"/>
            </a:blip>
            <a:srcRect/>
            <a:stretch>
              <a:fillRect/>
            </a:stretch>
          </p:blipFill>
          <p:spPr bwMode="auto">
            <a:xfrm>
              <a:off x="18190" y="9679"/>
              <a:ext cx="7583" cy="6197"/>
            </a:xfrm>
            <a:prstGeom prst="rect">
              <a:avLst/>
            </a:prstGeom>
            <a:noFill/>
          </p:spPr>
        </p:pic>
        <p:pic>
          <p:nvPicPr>
            <p:cNvPr id="1030" name="Picture 6" descr="MC900378867[1]"/>
            <p:cNvPicPr>
              <a:picLocks noChangeAspect="1" noChangeArrowheads="1"/>
            </p:cNvPicPr>
            <p:nvPr/>
          </p:nvPicPr>
          <p:blipFill>
            <a:blip r:embed="rId4" cstate="print">
              <a:grayscl/>
            </a:blip>
            <a:srcRect/>
            <a:stretch>
              <a:fillRect/>
            </a:stretch>
          </p:blipFill>
          <p:spPr bwMode="auto">
            <a:xfrm>
              <a:off x="3431" y="3993"/>
              <a:ext cx="3823" cy="5280"/>
            </a:xfrm>
            <a:prstGeom prst="rect">
              <a:avLst/>
            </a:prstGeom>
            <a:noFill/>
          </p:spPr>
        </p:pic>
        <p:pic>
          <p:nvPicPr>
            <p:cNvPr id="1031" name="Picture 7" descr="MC900412400[1]"/>
            <p:cNvPicPr>
              <a:picLocks noChangeAspect="1" noChangeArrowheads="1"/>
            </p:cNvPicPr>
            <p:nvPr/>
          </p:nvPicPr>
          <p:blipFill>
            <a:blip r:embed="rId5" cstate="print">
              <a:grayscl/>
            </a:blip>
            <a:srcRect/>
            <a:stretch>
              <a:fillRect/>
            </a:stretch>
          </p:blipFill>
          <p:spPr bwMode="auto">
            <a:xfrm>
              <a:off x="10465" y="10492"/>
              <a:ext cx="4252" cy="4587"/>
            </a:xfrm>
            <a:prstGeom prst="rect">
              <a:avLst/>
            </a:prstGeom>
            <a:noFill/>
          </p:spPr>
        </p:pic>
        <p:pic>
          <p:nvPicPr>
            <p:cNvPr id="1032" name="Picture 8"/>
            <p:cNvPicPr>
              <a:picLocks noChangeAspect="1" noChangeArrowheads="1"/>
            </p:cNvPicPr>
            <p:nvPr/>
          </p:nvPicPr>
          <p:blipFill>
            <a:blip r:embed="rId6" cstate="print">
              <a:grayscl/>
              <a:biLevel thresh="50000"/>
            </a:blip>
            <a:srcRect/>
            <a:stretch>
              <a:fillRect/>
            </a:stretch>
          </p:blipFill>
          <p:spPr bwMode="auto">
            <a:xfrm>
              <a:off x="13775" y="4805"/>
              <a:ext cx="4779" cy="3611"/>
            </a:xfrm>
            <a:prstGeom prst="rect">
              <a:avLst/>
            </a:prstGeom>
            <a:noFill/>
          </p:spPr>
        </p:pic>
        <p:pic>
          <p:nvPicPr>
            <p:cNvPr id="1033" name="Picture 9" descr="MC900234087[1]"/>
            <p:cNvPicPr>
              <a:picLocks noChangeAspect="1" noChangeArrowheads="1"/>
            </p:cNvPicPr>
            <p:nvPr/>
          </p:nvPicPr>
          <p:blipFill>
            <a:blip r:embed="rId7" cstate="print">
              <a:grayscl/>
              <a:biLevel thresh="50000"/>
            </a:blip>
            <a:srcRect/>
            <a:stretch>
              <a:fillRect/>
            </a:stretch>
          </p:blipFill>
          <p:spPr bwMode="auto">
            <a:xfrm>
              <a:off x="2190" y="11351"/>
              <a:ext cx="5379" cy="4662"/>
            </a:xfrm>
            <a:prstGeom prst="rect">
              <a:avLst/>
            </a:prstGeom>
            <a:noFill/>
          </p:spPr>
        </p:pic>
        <p:sp>
          <p:nvSpPr>
            <p:cNvPr id="1034" name="Text Box 10"/>
            <p:cNvSpPr txBox="1">
              <a:spLocks noChangeArrowheads="1"/>
            </p:cNvSpPr>
            <p:nvPr/>
          </p:nvSpPr>
          <p:spPr bwMode="auto">
            <a:xfrm>
              <a:off x="1776" y="11710"/>
              <a:ext cx="1242" cy="1345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43891" tIns="21946" rIns="43891" bIns="21946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1035" name="Text Box 11"/>
            <p:cNvSpPr txBox="1">
              <a:spLocks noChangeArrowheads="1"/>
            </p:cNvSpPr>
            <p:nvPr/>
          </p:nvSpPr>
          <p:spPr bwMode="auto">
            <a:xfrm>
              <a:off x="8706" y="8193"/>
              <a:ext cx="1004" cy="1081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43891" tIns="21946" rIns="43891" bIns="21946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1036" name="Text Box 12"/>
            <p:cNvSpPr txBox="1">
              <a:spLocks noChangeArrowheads="1"/>
            </p:cNvSpPr>
            <p:nvPr/>
          </p:nvSpPr>
          <p:spPr bwMode="auto">
            <a:xfrm>
              <a:off x="2190" y="5211"/>
              <a:ext cx="1113" cy="1366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43891" tIns="21946" rIns="43891" bIns="21946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cs-CZ" sz="8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Arial" pitchFamily="34" charset="0"/>
                </a:rPr>
                <a:t>.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1037" name="Text Box 13"/>
            <p:cNvSpPr txBox="1">
              <a:spLocks noChangeArrowheads="1"/>
            </p:cNvSpPr>
            <p:nvPr/>
          </p:nvSpPr>
          <p:spPr bwMode="auto">
            <a:xfrm>
              <a:off x="13775" y="4399"/>
              <a:ext cx="1007" cy="1219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43891" tIns="21946" rIns="43891" bIns="21946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1038" name="Text Box 14"/>
            <p:cNvSpPr txBox="1">
              <a:spLocks noChangeArrowheads="1"/>
            </p:cNvSpPr>
            <p:nvPr/>
          </p:nvSpPr>
          <p:spPr bwMode="auto">
            <a:xfrm>
              <a:off x="17912" y="8867"/>
              <a:ext cx="1002" cy="1151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43891" tIns="21946" rIns="43891" bIns="21946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1039" name="Text Box 15"/>
            <p:cNvSpPr txBox="1">
              <a:spLocks noChangeArrowheads="1"/>
            </p:cNvSpPr>
            <p:nvPr/>
          </p:nvSpPr>
          <p:spPr bwMode="auto">
            <a:xfrm>
              <a:off x="14602" y="13335"/>
              <a:ext cx="1003" cy="1302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43891" tIns="21946" rIns="43891" bIns="21946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pic>
          <p:nvPicPr>
            <p:cNvPr id="1040" name="Picture 16"/>
            <p:cNvPicPr>
              <a:picLocks noChangeAspect="1" noChangeArrowheads="1"/>
            </p:cNvPicPr>
            <p:nvPr/>
          </p:nvPicPr>
          <p:blipFill>
            <a:blip r:embed="rId8" cstate="print">
              <a:grayscl/>
              <a:biLevel thresh="50000"/>
            </a:blip>
            <a:srcRect/>
            <a:stretch>
              <a:fillRect/>
            </a:stretch>
          </p:blipFill>
          <p:spPr bwMode="auto">
            <a:xfrm>
              <a:off x="19153" y="3587"/>
              <a:ext cx="5793" cy="5544"/>
            </a:xfrm>
            <a:prstGeom prst="rect">
              <a:avLst/>
            </a:prstGeom>
            <a:noFill/>
          </p:spPr>
        </p:pic>
        <p:sp>
          <p:nvSpPr>
            <p:cNvPr id="1041" name="Text Box 17"/>
            <p:cNvSpPr txBox="1">
              <a:spLocks noChangeArrowheads="1"/>
            </p:cNvSpPr>
            <p:nvPr/>
          </p:nvSpPr>
          <p:spPr bwMode="auto">
            <a:xfrm>
              <a:off x="20808" y="3587"/>
              <a:ext cx="1005" cy="1295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43891" tIns="21946" rIns="43891" bIns="21946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</p:grpSp>
      <p:sp>
        <p:nvSpPr>
          <p:cNvPr id="1042" name="Rectangle 18"/>
          <p:cNvSpPr>
            <a:spLocks noChangeArrowheads="1"/>
          </p:cNvSpPr>
          <p:nvPr/>
        </p:nvSpPr>
        <p:spPr bwMode="auto">
          <a:xfrm>
            <a:off x="785813" y="1700213"/>
            <a:ext cx="6858000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3891" tIns="21946" rIns="43891" bIns="21946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/>
              <a:t>Fotografie školy </a:t>
            </a:r>
            <a:r>
              <a:rPr lang="cs-CZ" sz="2000" dirty="0" smtClean="0"/>
              <a:t>– vlastní</a:t>
            </a:r>
          </a:p>
          <a:p>
            <a:r>
              <a:rPr lang="cs-CZ" sz="2000" b="1" dirty="0" smtClean="0"/>
              <a:t>Tužka, pero, lavice, pastelky, pouzdro, knihy, paní učitelka, sedící žák, stojící žák  </a:t>
            </a:r>
            <a:r>
              <a:rPr lang="cs-CZ" sz="2000" dirty="0" smtClean="0"/>
              <a:t>- Klipart, MS PowerPoint, licence ve vlastnictví ZŠ a MŠ Rokytnice – </a:t>
            </a:r>
            <a:r>
              <a:rPr lang="cs-CZ" sz="2000" dirty="0" err="1" smtClean="0"/>
              <a:t>product</a:t>
            </a:r>
            <a:r>
              <a:rPr lang="cs-CZ" sz="2000" dirty="0" smtClean="0"/>
              <a:t> ID – 89396-707-0117471-65535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93</Words>
  <Application>Microsoft Office PowerPoint</Application>
  <PresentationFormat>Předvádění na obrazovce (4:3)</PresentationFormat>
  <Paragraphs>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Listen a repeat</vt:lpstr>
      <vt:lpstr>Listen and write a number</vt:lpstr>
      <vt:lpstr>Match correct word</vt:lpstr>
      <vt:lpstr>Phrase </vt:lpstr>
      <vt:lpstr>Phrase </vt:lpstr>
      <vt:lpstr>Phrase </vt:lpstr>
      <vt:lpstr> Pracovní list – SCHOOL - Match correct word </vt:lpstr>
      <vt:lpstr> Pracovní list – SCHOOL - Listen and write a number </vt:lpstr>
      <vt:lpstr>Zdroje obrázků:</vt:lpstr>
    </vt:vector>
  </TitlesOfParts>
  <Company>ATC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 Obrtelová</dc:creator>
  <cp:lastModifiedBy>Your User Name</cp:lastModifiedBy>
  <cp:revision>3</cp:revision>
  <dcterms:created xsi:type="dcterms:W3CDTF">2012-01-14T10:19:23Z</dcterms:created>
  <dcterms:modified xsi:type="dcterms:W3CDTF">2012-03-06T12:34:17Z</dcterms:modified>
</cp:coreProperties>
</file>