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60" r:id="rId3"/>
    <p:sldId id="261" r:id="rId4"/>
    <p:sldId id="262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VY_32_INOVACE_4A09M1_Stavby z krychlí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Stavby z krychlí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VY_32_INOVACE_4A09M1_Stavby z krychlí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Stavby z krychlí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930133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</a:t>
            </a:r>
            <a:r>
              <a:rPr lang="cs-CZ" dirty="0" smtClean="0"/>
              <a:t>. ročník </a:t>
            </a:r>
            <a:r>
              <a:rPr lang="cs-CZ" dirty="0" smtClean="0"/>
              <a:t>ZŠ.</a:t>
            </a:r>
          </a:p>
          <a:p>
            <a:r>
              <a:rPr lang="cs-CZ" dirty="0" smtClean="0"/>
              <a:t>Materiál určený k prezentaci, žáci se seznamují se zápisem stavby z krychlí do plánku. Při prezentaci je nutná současná manipulace žáků s krychlemi.</a:t>
            </a:r>
          </a:p>
          <a:p>
            <a:r>
              <a:rPr lang="cs-CZ" dirty="0" smtClean="0"/>
              <a:t>Pomůcky – fixa na tabuli, případně funkce pero v </a:t>
            </a:r>
            <a:r>
              <a:rPr lang="cs-CZ" dirty="0" smtClean="0"/>
              <a:t>P</a:t>
            </a:r>
            <a:r>
              <a:rPr lang="cs-CZ" dirty="0" smtClean="0"/>
              <a:t>owerPointu</a:t>
            </a:r>
            <a:r>
              <a:rPr lang="cs-CZ" dirty="0" smtClean="0"/>
              <a:t>. Žáci pracují se soupravou krychlí.</a:t>
            </a:r>
          </a:p>
          <a:p>
            <a:r>
              <a:rPr lang="cs-CZ" dirty="0" smtClean="0"/>
              <a:t>Inovace – přehledná prezentace učiva, manipulace s konkrétními předměty zároveň se zobrazením dvou možností grafického znázornění. Rozvoj prostorového vnímání.</a:t>
            </a:r>
          </a:p>
          <a:p>
            <a:r>
              <a:rPr lang="cs-CZ" dirty="0" smtClean="0"/>
              <a:t>Metodické poznámky – podle snímku 3 žáci staví postupně jednotlivé stavby, na tabuli zapisují spotřebu krychlí; na snímku 4 žáci vidí jednotlivé stavby, postaví je a hledají správné znázornění ke stavbě; na snímku 5 jsou složitější stavby. Žáci mohou pracovat ve dvojicích či ve skupinách.</a:t>
            </a:r>
          </a:p>
        </p:txBody>
      </p:sp>
    </p:spTree>
    <p:extLst>
      <p:ext uri="{BB962C8B-B14F-4D97-AF65-F5344CB8AC3E}">
        <p14:creationId xmlns:p14="http://schemas.microsoft.com/office/powerpoint/2010/main" val="3051353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Krychle 7"/>
          <p:cNvSpPr/>
          <p:nvPr/>
        </p:nvSpPr>
        <p:spPr>
          <a:xfrm>
            <a:off x="3928254" y="2221118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4360302" y="2216153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3928254" y="1781200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3928254" y="1323486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3349116" y="5085184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649783" y="5085184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6475024" y="2201896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6918379" y="2201896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7350427" y="2201896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1103863" y="5085184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1564432" y="5090746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1109841" y="4653136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3779912" y="5085184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4211960" y="5085184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4644008" y="5085184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6372200" y="5089484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4644008" y="4653136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3779912" y="4632248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6372200" y="4660127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6808286" y="5082493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7236296" y="5082493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rychle 26"/>
          <p:cNvSpPr/>
          <p:nvPr/>
        </p:nvSpPr>
        <p:spPr>
          <a:xfrm>
            <a:off x="7236296" y="4629557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1409685" y="2221632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1852464" y="2218679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1409685" y="1792489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rychle 25"/>
          <p:cNvSpPr/>
          <p:nvPr/>
        </p:nvSpPr>
        <p:spPr>
          <a:xfrm>
            <a:off x="1852464" y="1797968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postup 29"/>
          <p:cNvSpPr/>
          <p:nvPr/>
        </p:nvSpPr>
        <p:spPr>
          <a:xfrm>
            <a:off x="774687" y="260648"/>
            <a:ext cx="7738641" cy="720080"/>
          </a:xfrm>
          <a:prstGeom prst="flowChart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POSTAV A SPOČÍTEJ KRYCHLE</a:t>
            </a:r>
            <a:endParaRPr lang="cs-CZ" sz="4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1" name="Ovál 30"/>
          <p:cNvSpPr/>
          <p:nvPr/>
        </p:nvSpPr>
        <p:spPr>
          <a:xfrm>
            <a:off x="1414539" y="3125144"/>
            <a:ext cx="875849" cy="648072"/>
          </a:xfrm>
          <a:prstGeom prst="ellipse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3999102" y="3125144"/>
            <a:ext cx="875849" cy="648072"/>
          </a:xfrm>
          <a:prstGeom prst="ellipse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894669" y="5949280"/>
            <a:ext cx="875849" cy="648072"/>
          </a:xfrm>
          <a:prstGeom prst="ellipse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6662448" y="5949280"/>
            <a:ext cx="875849" cy="648072"/>
          </a:xfrm>
          <a:prstGeom prst="ellipse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783914" y="5949280"/>
            <a:ext cx="875849" cy="648072"/>
          </a:xfrm>
          <a:prstGeom prst="ellipse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6660232" y="3125144"/>
            <a:ext cx="875849" cy="648072"/>
          </a:xfrm>
          <a:prstGeom prst="ellipse">
            <a:avLst/>
          </a:prstGeom>
          <a:solidFill>
            <a:srgbClr val="FFC000"/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524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5" grpId="0" animBg="1"/>
      <p:bldP spid="7" grpId="0" animBg="1"/>
      <p:bldP spid="6" grpId="0" animBg="1"/>
      <p:bldP spid="13" grpId="0" animBg="1"/>
      <p:bldP spid="17" grpId="0" animBg="1"/>
      <p:bldP spid="20" grpId="0" animBg="1"/>
      <p:bldP spid="19" grpId="0" animBg="1"/>
      <p:bldP spid="18" grpId="0" animBg="1"/>
      <p:bldP spid="16" grpId="0" animBg="1"/>
      <p:bldP spid="15" grpId="0" animBg="1"/>
      <p:bldP spid="14" grpId="0" animBg="1"/>
      <p:bldP spid="12" grpId="0" animBg="1"/>
      <p:bldP spid="11" grpId="0" animBg="1"/>
      <p:bldP spid="10" grpId="0" animBg="1"/>
      <p:bldP spid="23" grpId="0" animBg="1"/>
      <p:bldP spid="24" grpId="0" animBg="1"/>
      <p:bldP spid="25" grpId="0" animBg="1"/>
      <p:bldP spid="22" grpId="0" animBg="1"/>
      <p:bldP spid="21" grpId="0" animBg="1"/>
      <p:bldP spid="9" grpId="0" animBg="1"/>
      <p:bldP spid="27" grpId="0" animBg="1"/>
      <p:bldP spid="28" grpId="0" animBg="1"/>
      <p:bldP spid="29" grpId="0" animBg="1"/>
      <p:bldP spid="4" grpId="0" animBg="1"/>
      <p:bldP spid="26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Krychle 16"/>
          <p:cNvSpPr/>
          <p:nvPr/>
        </p:nvSpPr>
        <p:spPr>
          <a:xfrm>
            <a:off x="573494" y="2815836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postup 4"/>
          <p:cNvSpPr/>
          <p:nvPr/>
        </p:nvSpPr>
        <p:spPr>
          <a:xfrm>
            <a:off x="467544" y="260648"/>
            <a:ext cx="8496943" cy="720080"/>
          </a:xfrm>
          <a:prstGeom prst="flowChart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POSTAV A SPOJ SE ZNÁZORNĚNÍM</a:t>
            </a:r>
            <a:endParaRPr lang="cs-CZ" sz="4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4113253" y="2827600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1005542" y="2815836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1437590" y="2815836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1869638" y="2815836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2301686" y="2815836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6444208" y="2881179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4113253" y="2374032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4553685" y="2827600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4553685" y="2374032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6876256" y="2876868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7308304" y="2876868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6876256" y="2463804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17510" y="49026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149558" y="49026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553685" y="490860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121637" y="490860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948264" y="490860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502674" y="490860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985733" y="490860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432080" y="4902696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013654" y="4902696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581606" y="49026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2618911" y="5027471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7190797" y="5033377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6984268" y="5027471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6804248" y="5027471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6605977" y="5051284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5137248" y="5033377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4805713" y="5051284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4644007" y="5051284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4329277" y="5033377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nice 38"/>
          <p:cNvSpPr/>
          <p:nvPr/>
        </p:nvSpPr>
        <p:spPr>
          <a:xfrm>
            <a:off x="1764965" y="5027471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nice 39"/>
          <p:cNvSpPr/>
          <p:nvPr/>
        </p:nvSpPr>
        <p:spPr>
          <a:xfrm>
            <a:off x="1329578" y="5033377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nice 40"/>
          <p:cNvSpPr/>
          <p:nvPr/>
        </p:nvSpPr>
        <p:spPr>
          <a:xfrm>
            <a:off x="933534" y="5036280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spojnice 41"/>
          <p:cNvSpPr/>
          <p:nvPr/>
        </p:nvSpPr>
        <p:spPr>
          <a:xfrm>
            <a:off x="2217769" y="5027471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084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  <p:bldP spid="11" grpId="0" animBg="1"/>
      <p:bldP spid="10" grpId="0" animBg="1"/>
      <p:bldP spid="9" grpId="0" animBg="1"/>
      <p:bldP spid="8" grpId="0" animBg="1"/>
      <p:bldP spid="7" grpId="0" animBg="1"/>
      <p:bldP spid="6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Krychle 20"/>
          <p:cNvSpPr/>
          <p:nvPr/>
        </p:nvSpPr>
        <p:spPr>
          <a:xfrm>
            <a:off x="1052844" y="2839852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ývojový diagram: postup 1"/>
          <p:cNvSpPr/>
          <p:nvPr/>
        </p:nvSpPr>
        <p:spPr>
          <a:xfrm>
            <a:off x="467544" y="260648"/>
            <a:ext cx="8496943" cy="720080"/>
          </a:xfrm>
          <a:prstGeom prst="flowChart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POSTAV A SPOJ SE ZNÁZORNĚNÍM</a:t>
            </a:r>
            <a:endParaRPr lang="cs-CZ" sz="4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Krychle 2"/>
          <p:cNvSpPr/>
          <p:nvPr/>
        </p:nvSpPr>
        <p:spPr>
          <a:xfrm>
            <a:off x="1484892" y="2843970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2929247" y="3095201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3385254" y="3095201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4860031" y="2839852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5292079" y="2839852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4716015" y="3011167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6444208" y="2968235"/>
            <a:ext cx="859640" cy="612865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6876256" y="2968235"/>
            <a:ext cx="859640" cy="612865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7308304" y="2968235"/>
            <a:ext cx="859640" cy="612865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7740352" y="2968235"/>
            <a:ext cx="576064" cy="612865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6880712" y="2519136"/>
            <a:ext cx="859640" cy="612865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7308304" y="2513006"/>
            <a:ext cx="576064" cy="618996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4860031" y="2435103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2929247" y="2680204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2929247" y="2246267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3385254" y="2680204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3385254" y="2224975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3385254" y="1816108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476780" y="3011167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908828" y="3011167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1340876" y="3011167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1484892" y="2435103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432080" y="4902696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2618911" y="5027471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523276" y="4938764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5071931" y="5108112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970795" y="4938764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4710107" y="5108112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416465" y="4938764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3442973" y="4594569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868143" y="4938764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3047769" y="4586281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083241" y="4990618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3148728" y="4905780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7526683" y="4561043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nice 38"/>
          <p:cNvSpPr/>
          <p:nvPr/>
        </p:nvSpPr>
        <p:spPr>
          <a:xfrm>
            <a:off x="3452919" y="4586936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081013" y="4564127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pojnice 40"/>
          <p:cNvSpPr/>
          <p:nvPr/>
        </p:nvSpPr>
        <p:spPr>
          <a:xfrm>
            <a:off x="3650522" y="4562725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908828" y="4905780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nice 42"/>
          <p:cNvSpPr/>
          <p:nvPr/>
        </p:nvSpPr>
        <p:spPr>
          <a:xfrm>
            <a:off x="980836" y="4958250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56518" y="4900223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nice 44"/>
          <p:cNvSpPr/>
          <p:nvPr/>
        </p:nvSpPr>
        <p:spPr>
          <a:xfrm>
            <a:off x="643349" y="5088278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335559" y="4894209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46"/>
          <p:cNvSpPr/>
          <p:nvPr/>
        </p:nvSpPr>
        <p:spPr>
          <a:xfrm>
            <a:off x="765237" y="4946939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889889" y="4894209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/>
          <p:cNvSpPr/>
          <p:nvPr/>
        </p:nvSpPr>
        <p:spPr>
          <a:xfrm>
            <a:off x="3076720" y="5018984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2860938" y="4462161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vojový diagram: spojnice 50"/>
          <p:cNvSpPr/>
          <p:nvPr/>
        </p:nvSpPr>
        <p:spPr>
          <a:xfrm>
            <a:off x="3484537" y="5030555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335559" y="4462161"/>
            <a:ext cx="44567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/>
          <p:cNvSpPr/>
          <p:nvPr/>
        </p:nvSpPr>
        <p:spPr>
          <a:xfrm>
            <a:off x="3614518" y="4576460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/>
          <p:cNvSpPr/>
          <p:nvPr/>
        </p:nvSpPr>
        <p:spPr>
          <a:xfrm>
            <a:off x="5656257" y="5108112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/>
          <p:cNvSpPr/>
          <p:nvPr/>
        </p:nvSpPr>
        <p:spPr>
          <a:xfrm>
            <a:off x="5514988" y="5108112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/>
          <p:cNvSpPr/>
          <p:nvPr/>
        </p:nvSpPr>
        <p:spPr>
          <a:xfrm>
            <a:off x="5193630" y="5108112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/>
          <p:cNvSpPr/>
          <p:nvPr/>
        </p:nvSpPr>
        <p:spPr>
          <a:xfrm>
            <a:off x="5014180" y="5108112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57"/>
          <p:cNvSpPr/>
          <p:nvPr/>
        </p:nvSpPr>
        <p:spPr>
          <a:xfrm>
            <a:off x="3406576" y="4571057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58"/>
          <p:cNvSpPr/>
          <p:nvPr/>
        </p:nvSpPr>
        <p:spPr>
          <a:xfrm>
            <a:off x="6010906" y="5108112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ývojový diagram: spojnice 59"/>
          <p:cNvSpPr/>
          <p:nvPr/>
        </p:nvSpPr>
        <p:spPr>
          <a:xfrm>
            <a:off x="3066381" y="4608829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Vývojový diagram: spojnice 60"/>
          <p:cNvSpPr/>
          <p:nvPr/>
        </p:nvSpPr>
        <p:spPr>
          <a:xfrm>
            <a:off x="1203671" y="5114507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Vývojový diagram: spojnice 62"/>
          <p:cNvSpPr/>
          <p:nvPr/>
        </p:nvSpPr>
        <p:spPr>
          <a:xfrm>
            <a:off x="1059655" y="5116247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ývojový diagram: spojnice 63"/>
          <p:cNvSpPr/>
          <p:nvPr/>
        </p:nvSpPr>
        <p:spPr>
          <a:xfrm>
            <a:off x="1131663" y="4957883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ývojový diagram: spojnice 64"/>
          <p:cNvSpPr/>
          <p:nvPr/>
        </p:nvSpPr>
        <p:spPr>
          <a:xfrm>
            <a:off x="547033" y="4933749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spojnice 65"/>
          <p:cNvSpPr/>
          <p:nvPr/>
        </p:nvSpPr>
        <p:spPr>
          <a:xfrm>
            <a:off x="7314501" y="4721886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ývojový diagram: spojnice 66"/>
          <p:cNvSpPr/>
          <p:nvPr/>
        </p:nvSpPr>
        <p:spPr>
          <a:xfrm>
            <a:off x="7119854" y="4639306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ývojový diagram: spojnice 67"/>
          <p:cNvSpPr/>
          <p:nvPr/>
        </p:nvSpPr>
        <p:spPr>
          <a:xfrm>
            <a:off x="7274528" y="5115393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ývojový diagram: spojnice 68"/>
          <p:cNvSpPr/>
          <p:nvPr/>
        </p:nvSpPr>
        <p:spPr>
          <a:xfrm>
            <a:off x="7668344" y="4692213"/>
            <a:ext cx="72008" cy="18249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97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0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5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0" fill="hold">
                      <p:stCondLst>
                        <p:cond delay="indefinite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9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9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4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9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0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4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5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7" fill="hold">
                      <p:stCondLst>
                        <p:cond delay="indefinite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3" grpId="0" animBg="1"/>
      <p:bldP spid="6" grpId="0" animBg="1"/>
      <p:bldP spid="10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16" grpId="0" animBg="1"/>
      <p:bldP spid="15" grpId="0" animBg="1"/>
      <p:bldP spid="11" grpId="0" animBg="1"/>
      <p:bldP spid="5" grpId="0" animBg="1"/>
      <p:bldP spid="4" grpId="0" animBg="1"/>
      <p:bldP spid="9" grpId="0" animBg="1"/>
      <p:bldP spid="8" grpId="0" animBg="1"/>
      <p:bldP spid="7" grpId="0" animBg="1"/>
      <p:bldP spid="24" grpId="0" animBg="1"/>
      <p:bldP spid="23" grpId="0" animBg="1"/>
      <p:bldP spid="22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274</TotalTime>
  <Words>172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32</cp:revision>
  <dcterms:created xsi:type="dcterms:W3CDTF">2011-08-21T15:31:45Z</dcterms:created>
  <dcterms:modified xsi:type="dcterms:W3CDTF">2012-03-03T09:08:48Z</dcterms:modified>
</cp:coreProperties>
</file>