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7" r:id="rId20"/>
    <p:sldId id="278" r:id="rId21"/>
    <p:sldId id="275" r:id="rId22"/>
    <p:sldId id="276" r:id="rId23"/>
    <p:sldId id="279" r:id="rId24"/>
    <p:sldId id="280" r:id="rId25"/>
    <p:sldId id="281" r:id="rId26"/>
    <p:sldId id="282" r:id="rId27"/>
    <p:sldId id="283" r:id="rId28"/>
    <p:sldId id="260" r:id="rId29"/>
    <p:sldId id="285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26" Type="http://schemas.openxmlformats.org/officeDocument/2006/relationships/slide" Target="slide28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5" Type="http://schemas.openxmlformats.org/officeDocument/2006/relationships/slide" Target="slide27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24" Type="http://schemas.openxmlformats.org/officeDocument/2006/relationships/slide" Target="slide26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24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Relationship Id="rId22" Type="http://schemas.openxmlformats.org/officeDocument/2006/relationships/slide" Target="slide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700808"/>
            <a:ext cx="9144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Světelné jevy</a:t>
            </a:r>
          </a:p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-shrnutí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447007" y="4725144"/>
            <a:ext cx="4275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VY_32_INOVACE_60_Svetelne_jevy_shrnuti</a:t>
            </a:r>
          </a:p>
        </p:txBody>
      </p:sp>
    </p:spTree>
    <p:extLst>
      <p:ext uri="{BB962C8B-B14F-4D97-AF65-F5344CB8AC3E}">
        <p14:creationId xmlns:p14="http://schemas.microsoft.com/office/powerpoint/2010/main" val="7392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35696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  <a:latin typeface="Comic Sans MS" pitchFamily="66" charset="0"/>
              </a:rPr>
              <a:t>Hra „Riskuj“</a:t>
            </a:r>
            <a:endParaRPr lang="cs-CZ" sz="8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35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6cípá hvězda 7">
            <a:hlinkClick r:id="rId2" action="ppaction://hlinksldjump"/>
          </p:cNvPr>
          <p:cNvSpPr/>
          <p:nvPr/>
        </p:nvSpPr>
        <p:spPr>
          <a:xfrm>
            <a:off x="396185" y="1124744"/>
            <a:ext cx="1152128" cy="100811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8990" y="116632"/>
            <a:ext cx="1506519" cy="8640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Šíření světla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22449" y="116632"/>
            <a:ext cx="1506519" cy="8640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Zrcadla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14013" y="116632"/>
            <a:ext cx="1506519" cy="8640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Čočky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64088" y="117922"/>
            <a:ext cx="1506519" cy="8640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Oko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117922"/>
            <a:ext cx="1506519" cy="8640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Optické přístroje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6cípá hvězda 16">
            <a:hlinkClick r:id="rId3" action="ppaction://hlinksldjump"/>
          </p:cNvPr>
          <p:cNvSpPr/>
          <p:nvPr/>
        </p:nvSpPr>
        <p:spPr>
          <a:xfrm>
            <a:off x="397789" y="2276872"/>
            <a:ext cx="1152128" cy="100811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6cípá hvězda 17">
            <a:hlinkClick r:id="rId4" action="ppaction://hlinksldjump"/>
          </p:cNvPr>
          <p:cNvSpPr/>
          <p:nvPr/>
        </p:nvSpPr>
        <p:spPr>
          <a:xfrm>
            <a:off x="397789" y="3429000"/>
            <a:ext cx="1152128" cy="100811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6cípá hvězda 18">
            <a:hlinkClick r:id="rId5" action="ppaction://hlinksldjump"/>
          </p:cNvPr>
          <p:cNvSpPr/>
          <p:nvPr/>
        </p:nvSpPr>
        <p:spPr>
          <a:xfrm>
            <a:off x="397789" y="4581128"/>
            <a:ext cx="1152128" cy="100811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4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6cípá hvězda 19">
            <a:hlinkClick r:id="rId6" action="ppaction://hlinksldjump"/>
          </p:cNvPr>
          <p:cNvSpPr/>
          <p:nvPr/>
        </p:nvSpPr>
        <p:spPr>
          <a:xfrm>
            <a:off x="381199" y="5733256"/>
            <a:ext cx="1152128" cy="100811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500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Vývojový diagram: předdefinovaný postup 20">
            <a:hlinkClick r:id="rId7" action="ppaction://hlinksldjump"/>
          </p:cNvPr>
          <p:cNvSpPr/>
          <p:nvPr/>
        </p:nvSpPr>
        <p:spPr>
          <a:xfrm>
            <a:off x="2095096" y="1232756"/>
            <a:ext cx="1161224" cy="792088"/>
          </a:xfrm>
          <a:prstGeom prst="flowChartPredefined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Vývojový diagram: předdefinovaný postup 21">
            <a:hlinkClick r:id="rId8" action="ppaction://hlinksldjump"/>
          </p:cNvPr>
          <p:cNvSpPr/>
          <p:nvPr/>
        </p:nvSpPr>
        <p:spPr>
          <a:xfrm>
            <a:off x="2095096" y="2384884"/>
            <a:ext cx="1161224" cy="792088"/>
          </a:xfrm>
          <a:prstGeom prst="flowChartPredefined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Vývojový diagram: předdefinovaný postup 22">
            <a:hlinkClick r:id="rId9" action="ppaction://hlinksldjump"/>
          </p:cNvPr>
          <p:cNvSpPr/>
          <p:nvPr/>
        </p:nvSpPr>
        <p:spPr>
          <a:xfrm>
            <a:off x="2095096" y="3537012"/>
            <a:ext cx="1161224" cy="792088"/>
          </a:xfrm>
          <a:prstGeom prst="flowChartPredefined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Vývojový diagram: předdefinovaný postup 23">
            <a:hlinkClick r:id="rId10" action="ppaction://hlinksldjump"/>
          </p:cNvPr>
          <p:cNvSpPr/>
          <p:nvPr/>
        </p:nvSpPr>
        <p:spPr>
          <a:xfrm>
            <a:off x="2095096" y="4689140"/>
            <a:ext cx="1161224" cy="792088"/>
          </a:xfrm>
          <a:prstGeom prst="flowChartPredefined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4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Vývojový diagram: předdefinovaný postup 24">
            <a:hlinkClick r:id="rId11" action="ppaction://hlinksldjump"/>
          </p:cNvPr>
          <p:cNvSpPr/>
          <p:nvPr/>
        </p:nvSpPr>
        <p:spPr>
          <a:xfrm>
            <a:off x="2104193" y="5841268"/>
            <a:ext cx="1161224" cy="792088"/>
          </a:xfrm>
          <a:prstGeom prst="flowChartPredefined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500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Ovál 26">
            <a:hlinkClick r:id="rId12" action="ppaction://hlinksldjump"/>
          </p:cNvPr>
          <p:cNvSpPr/>
          <p:nvPr/>
        </p:nvSpPr>
        <p:spPr>
          <a:xfrm>
            <a:off x="3649927" y="1268760"/>
            <a:ext cx="1440160" cy="72008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Ovál 27">
            <a:hlinkClick r:id="rId13" action="ppaction://hlinksldjump"/>
          </p:cNvPr>
          <p:cNvSpPr/>
          <p:nvPr/>
        </p:nvSpPr>
        <p:spPr>
          <a:xfrm>
            <a:off x="3614013" y="2420888"/>
            <a:ext cx="1440160" cy="72008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Ovál 28">
            <a:hlinkClick r:id="rId14" action="ppaction://hlinksldjump"/>
          </p:cNvPr>
          <p:cNvSpPr/>
          <p:nvPr/>
        </p:nvSpPr>
        <p:spPr>
          <a:xfrm>
            <a:off x="3614013" y="3573016"/>
            <a:ext cx="1440160" cy="72008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Ovál 29">
            <a:hlinkClick r:id="rId15" action="ppaction://hlinksldjump"/>
          </p:cNvPr>
          <p:cNvSpPr/>
          <p:nvPr/>
        </p:nvSpPr>
        <p:spPr>
          <a:xfrm>
            <a:off x="3614013" y="4725144"/>
            <a:ext cx="1440160" cy="72008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4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Ovál 30">
            <a:hlinkClick r:id="rId16" action="ppaction://hlinksldjump"/>
          </p:cNvPr>
          <p:cNvSpPr/>
          <p:nvPr/>
        </p:nvSpPr>
        <p:spPr>
          <a:xfrm>
            <a:off x="3614013" y="5877272"/>
            <a:ext cx="1440160" cy="72008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500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Ovál 31">
            <a:hlinkClick r:id="rId17" action="ppaction://hlinksldjump"/>
          </p:cNvPr>
          <p:cNvSpPr/>
          <p:nvPr/>
        </p:nvSpPr>
        <p:spPr>
          <a:xfrm>
            <a:off x="5541283" y="1052736"/>
            <a:ext cx="115212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Ovál 32">
            <a:hlinkClick r:id="rId18" action="ppaction://hlinksldjump"/>
          </p:cNvPr>
          <p:cNvSpPr/>
          <p:nvPr/>
        </p:nvSpPr>
        <p:spPr>
          <a:xfrm>
            <a:off x="5541283" y="2204864"/>
            <a:ext cx="115212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Ovál 33">
            <a:hlinkClick r:id="rId19" action="ppaction://hlinksldjump"/>
          </p:cNvPr>
          <p:cNvSpPr/>
          <p:nvPr/>
        </p:nvSpPr>
        <p:spPr>
          <a:xfrm>
            <a:off x="5541283" y="3356992"/>
            <a:ext cx="115212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Ovál 34">
            <a:hlinkClick r:id="rId20" action="ppaction://hlinksldjump"/>
          </p:cNvPr>
          <p:cNvSpPr/>
          <p:nvPr/>
        </p:nvSpPr>
        <p:spPr>
          <a:xfrm>
            <a:off x="5559717" y="4509120"/>
            <a:ext cx="115212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4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Ovál 35">
            <a:hlinkClick r:id="rId21" action="ppaction://hlinksldjump"/>
          </p:cNvPr>
          <p:cNvSpPr/>
          <p:nvPr/>
        </p:nvSpPr>
        <p:spPr>
          <a:xfrm>
            <a:off x="5559717" y="5661248"/>
            <a:ext cx="115212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500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Vývojový diagram: vyjmutí 37">
            <a:hlinkClick r:id="rId22" action="ppaction://hlinksldjump"/>
          </p:cNvPr>
          <p:cNvSpPr/>
          <p:nvPr/>
        </p:nvSpPr>
        <p:spPr>
          <a:xfrm>
            <a:off x="7092279" y="2276872"/>
            <a:ext cx="1656185" cy="864096"/>
          </a:xfrm>
          <a:prstGeom prst="flowChartExtra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Vývojový diagram: vyjmutí 38">
            <a:hlinkClick r:id="rId23" action="ppaction://hlinksldjump"/>
          </p:cNvPr>
          <p:cNvSpPr/>
          <p:nvPr/>
        </p:nvSpPr>
        <p:spPr>
          <a:xfrm>
            <a:off x="7092280" y="1196752"/>
            <a:ext cx="1656185" cy="864096"/>
          </a:xfrm>
          <a:prstGeom prst="flowChartExtra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Vývojový diagram: vyjmutí 39">
            <a:hlinkClick r:id="rId24" action="ppaction://hlinksldjump"/>
          </p:cNvPr>
          <p:cNvSpPr/>
          <p:nvPr/>
        </p:nvSpPr>
        <p:spPr>
          <a:xfrm>
            <a:off x="7017446" y="3429000"/>
            <a:ext cx="1656185" cy="864096"/>
          </a:xfrm>
          <a:prstGeom prst="flowChartExtra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Vývojový diagram: vyjmutí 40">
            <a:hlinkClick r:id="rId25" action="ppaction://hlinksldjump"/>
          </p:cNvPr>
          <p:cNvSpPr/>
          <p:nvPr/>
        </p:nvSpPr>
        <p:spPr>
          <a:xfrm>
            <a:off x="7017446" y="4581128"/>
            <a:ext cx="1656185" cy="864096"/>
          </a:xfrm>
          <a:prstGeom prst="flowChartExtra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4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Vývojový diagram: vyjmutí 41">
            <a:hlinkClick r:id="rId26" action="ppaction://hlinksldjump"/>
          </p:cNvPr>
          <p:cNvSpPr/>
          <p:nvPr/>
        </p:nvSpPr>
        <p:spPr>
          <a:xfrm>
            <a:off x="7017446" y="5733256"/>
            <a:ext cx="1656185" cy="864096"/>
          </a:xfrm>
          <a:prstGeom prst="flowChartExtra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500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30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8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Který ze zdrojů světla není teplým zdrojem?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Slunce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Oheň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Zářivka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Žárovka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7160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3644800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Proč se Měsíc jeví v různých fázích?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Protože na něj vrhá Země stín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Něco ho ujídá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22357" y="4725144"/>
            <a:ext cx="5824537" cy="72008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Je k Zemi pokaždé přivrácen jinou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 osvětlenou částí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22358" y="3573438"/>
            <a:ext cx="5824537" cy="792088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Je překrýván jiným vesmírným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 tělesem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7160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39"/>
          <p:cNvSpPr>
            <a:spLocks noChangeArrowheads="1"/>
          </p:cNvSpPr>
          <p:nvPr/>
        </p:nvSpPr>
        <p:spPr bwMode="auto">
          <a:xfrm>
            <a:off x="7445375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0" name="AutoShape 192"/>
          <p:cNvSpPr>
            <a:spLocks noChangeArrowheads="1"/>
          </p:cNvSpPr>
          <p:nvPr/>
        </p:nvSpPr>
        <p:spPr bwMode="auto">
          <a:xfrm>
            <a:off x="7445375" y="4724498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3610341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46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Za jak dlouho Měsíc vystřídá všechny své fáze?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Za jeden měsíc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Za 29,5 dne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Za 30 dní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Za 1 rok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7160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2636688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3644800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55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Kdy pro pozorovatele </a:t>
            </a:r>
            <a:r>
              <a:rPr lang="cs-CZ" sz="4000" b="1" smtClean="0">
                <a:solidFill>
                  <a:srgbClr val="FF0000"/>
                </a:solidFill>
                <a:latin typeface="Comic Sans MS" pitchFamily="66" charset="0"/>
              </a:rPr>
              <a:t>na Zemi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nastává úplné zatmění Slunce?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Když Země zastíní Slunce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792088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Když se Měsíc nachází mezi Zemí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a Sluncem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1"/>
            <a:ext cx="5824537" cy="1224235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Když je Země, Měsíc a Slunce v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jedné přímce a zorný úhel je při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pohledu na Měsíc a Slunce stejný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5085184"/>
            <a:ext cx="5824537" cy="1177194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d) </a:t>
            </a:r>
            <a:r>
              <a:rPr lang="cs-CZ" sz="2400" b="1" dirty="0">
                <a:latin typeface="Comic Sans MS" pitchFamily="66" charset="0"/>
              </a:rPr>
              <a:t>Když je Země, Měsíc a Slunce v </a:t>
            </a:r>
          </a:p>
          <a:p>
            <a:r>
              <a:rPr lang="cs-CZ" sz="2400" b="1" dirty="0">
                <a:latin typeface="Comic Sans MS" pitchFamily="66" charset="0"/>
              </a:rPr>
              <a:t>  jedné </a:t>
            </a:r>
            <a:r>
              <a:rPr lang="cs-CZ" sz="2400" b="1" dirty="0" smtClean="0">
                <a:latin typeface="Comic Sans MS" pitchFamily="66" charset="0"/>
              </a:rPr>
              <a:t>přímce, na zorném úhlu to </a:t>
            </a:r>
          </a:p>
          <a:p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nezáleží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7160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3968785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2744601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531341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55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Kdy pro pozorovatele na Měsíci nastává úplné zatmění Slunce?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3840135"/>
            <a:ext cx="5977408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Když Měsíc překryje sluneční kotouč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4841" y="2636689"/>
            <a:ext cx="5960640" cy="86432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Když je Slunce, Měsíc, Země v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 tomto pořadí v jedné přímce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0224" y="1714498"/>
            <a:ext cx="598525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Když Země překryje sluneční kotouč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869160"/>
            <a:ext cx="5977408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Tento jev nastat vůbec nemůže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3767903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1642266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27084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733891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98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Jaký je úhel dopadu, jestliže dopadající a odražený paprsek spolu svírají 90°?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90°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0°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45°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Tento jev nastat namůže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7160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3644800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32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Obraz vytvořený rovinným zrcadlem je: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1212055"/>
            <a:ext cx="7056784" cy="1136825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b="1" dirty="0" smtClean="0">
                <a:latin typeface="Comic Sans MS" pitchFamily="66" charset="0"/>
              </a:rPr>
              <a:t>Stejně velký, vzpřímený, stranově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  převrácený, stejně vzdálený od roviny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  zrcadla jako předmět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560281"/>
            <a:ext cx="7056785" cy="87354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Stejně velký, výškově převrácený, stejně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vzdálený od roviny zrcadla jako předmět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3644800"/>
            <a:ext cx="7056784" cy="1080344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Zvětšený, vzpřímený, stranově převrácený,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stejně vzdálený od roviny zrcadla jako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předmět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571" y="4941266"/>
            <a:ext cx="7016725" cy="108002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Stejně velký, vzpřímený, stranově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nepřevrácený, stejně vzdálený od roviny </a:t>
            </a:r>
          </a:p>
          <a:p>
            <a:pPr algn="l"/>
            <a:r>
              <a:rPr lang="cs-CZ" sz="2400" b="1" dirty="0" smtClean="0">
                <a:latin typeface="Comic Sans MS" pitchFamily="66" charset="0"/>
              </a:rPr>
              <a:t>   zrcadla jako předmět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512091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1400172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3824609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91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Jaký úhel svírá dopadající paprsek s rovinou zrcadla, jestliže dopadající a odražený paprsek spolu svírají 120°?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3</a:t>
            </a:r>
            <a:r>
              <a:rPr lang="cs-CZ" sz="2400" b="1" dirty="0" smtClean="0">
                <a:latin typeface="Comic Sans MS" pitchFamily="66" charset="0"/>
              </a:rPr>
              <a:t>0°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60°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45°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0°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3644800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1716086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270721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2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Obraz vytvořený vypuklým zrcadlem je: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980728"/>
            <a:ext cx="6977831" cy="936104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b="1" dirty="0" smtClean="0">
                <a:latin typeface="Comic Sans MS" pitchFamily="66" charset="0"/>
              </a:rPr>
              <a:t>Zvětšený, vzpřímený, stranově převrácený,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 zdánlivý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148680"/>
            <a:ext cx="6977831" cy="848371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Zmenšený, vzpřímený, stranově převrácený,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zdánlivý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3428900"/>
            <a:ext cx="6977831" cy="792188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Jeho vlastnosti závisí na vzdálenosti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předmětu od roviny zrcadla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4580904"/>
            <a:ext cx="6977831" cy="936328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Zmenšený, vzpřímený, stranově převrácený,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skutečný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08841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2212502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3464631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688705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46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Urči vlastnosti obrazu předmětu vytvořeného dutým zrcadlem podle obrázku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335699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zmenšený, skutečný, převrácený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14908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zmenšený, skutečný, vzpřímený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94116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zmenšený, zdánlivý, převrácený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566124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zvětšený, zdánlivý, převrácený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558924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052736"/>
            <a:ext cx="4824536" cy="2081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660232" y="27809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Na obrázku je paprsek, který prochází rozhraním oddělujícím dvě opticky různá prostředí, jak je označen úhel lomu? 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335699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el-GR" sz="2400" b="1" dirty="0" smtClean="0">
                <a:latin typeface="Comic Sans MS" pitchFamily="66" charset="0"/>
              </a:rPr>
              <a:t>α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14908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</a:t>
            </a:r>
            <a:r>
              <a:rPr lang="el-GR" sz="2400" b="1" dirty="0" smtClean="0">
                <a:latin typeface="Comic Sans MS" pitchFamily="66" charset="0"/>
              </a:rPr>
              <a:t>β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94116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el-GR" sz="2400" b="1" dirty="0" smtClean="0">
                <a:latin typeface="Comic Sans MS" pitchFamily="66" charset="0"/>
              </a:rPr>
              <a:t>γ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566124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</a:t>
            </a:r>
            <a:r>
              <a:rPr lang="el-GR" sz="2400" b="1" dirty="0" smtClean="0">
                <a:latin typeface="Comic Sans MS" pitchFamily="66" charset="0"/>
              </a:rPr>
              <a:t>δ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558924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51812" y="29035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1325554"/>
            <a:ext cx="3286125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Světelný paprsek prochází rozhraním dvou opticky různých prostředí. Ve kterém prostředí se světlo šíří menší rychlostí?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335699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V prostředí 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14908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b) Paprsek se takto lámat nemůže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94116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V obou prostředích stejně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566124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d) V prostředí II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5661248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67081" y="29652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8" y="1371352"/>
            <a:ext cx="446722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Paprsek prochází ohniskem spojné čočky. Jaký směr má po průchodu čočkou?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335699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err="1" smtClean="0">
                <a:latin typeface="Comic Sans MS" pitchFamily="66" charset="0"/>
              </a:rPr>
              <a:t>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14908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b) </a:t>
            </a:r>
            <a:r>
              <a:rPr lang="cs-CZ" sz="2400" b="1" dirty="0" err="1" smtClean="0">
                <a:latin typeface="Comic Sans MS" pitchFamily="66" charset="0"/>
              </a:rPr>
              <a:t>B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94116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cs-CZ" sz="2400" b="1" dirty="0" err="1" smtClean="0">
                <a:latin typeface="Comic Sans MS" pitchFamily="66" charset="0"/>
              </a:rPr>
              <a:t>C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566124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d) </a:t>
            </a:r>
            <a:r>
              <a:rPr lang="cs-CZ" sz="2400" b="1" dirty="0" err="1" smtClean="0">
                <a:latin typeface="Comic Sans MS" pitchFamily="66" charset="0"/>
              </a:rPr>
              <a:t>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5661248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05638" y="27493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363" y="1026185"/>
            <a:ext cx="4867275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Paprsek dopadající na rozptylku je rovnoběžný s optickou osou. Jaký směr má po průchodu čočkou?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335699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err="1" smtClean="0">
                <a:latin typeface="Comic Sans MS" pitchFamily="66" charset="0"/>
              </a:rPr>
              <a:t>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14908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b) </a:t>
            </a:r>
            <a:r>
              <a:rPr lang="cs-CZ" sz="2400" b="1" dirty="0" err="1" smtClean="0">
                <a:latin typeface="Comic Sans MS" pitchFamily="66" charset="0"/>
              </a:rPr>
              <a:t>B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494116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cs-CZ" sz="2400" b="1" dirty="0" err="1" smtClean="0">
                <a:latin typeface="Comic Sans MS" pitchFamily="66" charset="0"/>
              </a:rPr>
              <a:t>C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566124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b="1" dirty="0" smtClean="0">
                <a:latin typeface="Comic Sans MS" pitchFamily="66" charset="0"/>
              </a:rPr>
              <a:t>d) </a:t>
            </a:r>
            <a:r>
              <a:rPr lang="cs-CZ" sz="2400" b="1" dirty="0" err="1" smtClean="0">
                <a:latin typeface="Comic Sans MS" pitchFamily="66" charset="0"/>
              </a:rPr>
              <a:t>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5661248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284143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350" y="1096213"/>
            <a:ext cx="430530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Předmět je umístěný před spojkou ve vzdálenosti větší, než je dvojnásobná ohnisková vzdálenost spojky. Jaký obraz vzniká?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1772816"/>
            <a:ext cx="6977831" cy="936104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b="1" dirty="0" smtClean="0">
                <a:latin typeface="Comic Sans MS" pitchFamily="66" charset="0"/>
              </a:rPr>
              <a:t>Zvětšený, převrácený, skutečný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924944"/>
            <a:ext cx="6977831" cy="848371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Zvětšený, nepřevrácený, zdánlivý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4077072"/>
            <a:ext cx="6977831" cy="792188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zmenšený, převrácený, zdánlivý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5157192"/>
            <a:ext cx="6977831" cy="936328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Zmenšený, převrácený, skutečný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524328" y="191683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524328" y="5301208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524328" y="4149080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524328" y="299695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46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Comic Sans MS" pitchFamily="66" charset="0"/>
              </a:rPr>
              <a:t>Co je to zornička?</a:t>
            </a:r>
            <a:endParaRPr lang="cs-CZ" sz="6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Oční čočka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Kruhový otvor v duhovce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Kruhový otvor v rohovce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Místo na sítnici, kde vzniká obraz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3644800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2649240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17725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2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Kde vzniká v oku obraz předmětu?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Na rohovce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V duhovce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V bělimě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Na sítnici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3644800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4508673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17725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65832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439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Oko má vadu, že paprsky ze vzdáleného předmětu se protínají před sítnicí. Oko je: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3356992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dalekozraké, vada se zmírní spojkou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149080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dalekozraké, vada se zmírní rozptylkou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941168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krátkozraké, vada se zmírní spojkou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5661248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krátkozraké, vada se zmírní rozptylkou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5661248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9038" y="27809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963" y="1054671"/>
            <a:ext cx="5934075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Oko má vadu, že paprsky vycházející z blízkého předmětu předmětu se protínají za sítnicí. Oko je: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3356992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dalekozraké, vada se zmírní spojkou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149080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dalekozraké, vada se zmírní rozptylkou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941168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krátkozraké, vada se zmírní spojkou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5661248"/>
            <a:ext cx="6328593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krátkozraké, vada se zmírní rozptylkou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170534" y="5650359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164288" y="3284984"/>
            <a:ext cx="648072" cy="64807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164288" y="4869160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164288" y="4077072"/>
            <a:ext cx="648072" cy="648072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15200" y="29125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183957"/>
            <a:ext cx="5486400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800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Která oční vada se s rostoucím věkem zhoršuje?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8" y="1788318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Krátkozrakost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8887" y="2708920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Barvoslepost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48480" y="3717032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Dalekozrakost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38073" y="4653136"/>
            <a:ext cx="582453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Šeroslepost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65832" y="3645366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17725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65832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98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Comic Sans MS" pitchFamily="66" charset="0"/>
              </a:rPr>
              <a:t>Lupa je:</a:t>
            </a:r>
            <a:endParaRPr lang="cs-CZ" sz="6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1788318"/>
            <a:ext cx="675989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Rozptylka s malou ohniskovou vzdáleností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682867"/>
            <a:ext cx="673908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Spojka s velkou ohniskovou vzdáleností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715418"/>
            <a:ext cx="673908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Spojka s malou ohniskovou vzdáleností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6620" y="4725367"/>
            <a:ext cx="6735990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Rozptylka s velkou ohniskovou vzdáleností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65832" y="3645366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17725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65832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065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Do jakého místa musíme umístit předmět, abychom lupou viděli jeho zvětšený a vzpřímený obraz 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1788318"/>
            <a:ext cx="675989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Mezi ohnisko a optický střed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682867"/>
            <a:ext cx="673908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Do dvojnásobku ohniskové vzdálenosti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572986"/>
            <a:ext cx="6739082" cy="865486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Do vzdálenosti větší než je ohnisková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vzdálenost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6620" y="4725367"/>
            <a:ext cx="6735990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Do ohniska lupy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45375" y="1690180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30871" y="364536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09764" y="2610635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727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Mikroskop zvětšuje až: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1788318"/>
            <a:ext cx="675989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6 krát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682867"/>
            <a:ext cx="673908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1000 krát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715418"/>
            <a:ext cx="6739082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2500 krát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6620" y="4725367"/>
            <a:ext cx="6735990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5000 krát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45809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65832" y="3645366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17725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65832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17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Objektiv mikroskopu je: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1788318"/>
            <a:ext cx="6759897" cy="576263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a) </a:t>
            </a:r>
            <a:r>
              <a:rPr lang="cs-CZ" sz="2400" b="1" dirty="0" smtClean="0">
                <a:latin typeface="Comic Sans MS" pitchFamily="66" charset="0"/>
              </a:rPr>
              <a:t>Soustava spojek, umístěných blíže k oku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493313"/>
            <a:ext cx="6739082" cy="1007696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Soustava rozptylek, umístěných blíže k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předmětu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715418"/>
            <a:ext cx="6739082" cy="79370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Soustava rozptylek, umístěných blíže k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oku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6620" y="4725367"/>
            <a:ext cx="6735990" cy="791865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Soustava čoček, umístěných blíže k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předmětu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65832" y="371541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192"/>
          <p:cNvSpPr>
            <a:spLocks noChangeArrowheads="1"/>
          </p:cNvSpPr>
          <p:nvPr/>
        </p:nvSpPr>
        <p:spPr bwMode="auto">
          <a:xfrm>
            <a:off x="7465832" y="4706964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177258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39"/>
          <p:cNvSpPr>
            <a:spLocks noChangeArrowheads="1"/>
          </p:cNvSpPr>
          <p:nvPr/>
        </p:nvSpPr>
        <p:spPr bwMode="auto">
          <a:xfrm>
            <a:off x="7465832" y="263668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8560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32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V zrcadlovém dalekohledu se </a:t>
            </a:r>
            <a:r>
              <a:rPr lang="cs-CZ" sz="4000" b="1" dirty="0">
                <a:solidFill>
                  <a:srgbClr val="FF0000"/>
                </a:solidFill>
                <a:latin typeface="Comic Sans MS" pitchFamily="66" charset="0"/>
              </a:rPr>
              <a:t>zrcadlo používá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3131840" y="6396335"/>
            <a:ext cx="288032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zpět na hrací pole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4342" y="1556792"/>
            <a:ext cx="6759897" cy="776586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b="1" dirty="0" smtClean="0">
                <a:latin typeface="Comic Sans MS" pitchFamily="66" charset="0"/>
              </a:rPr>
              <a:t>pro vytvoření zvětšeného obrazu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vzdáleného předmětu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4342" y="2708920"/>
            <a:ext cx="6739082" cy="647655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b) </a:t>
            </a:r>
            <a:r>
              <a:rPr lang="cs-CZ" sz="2400" b="1" dirty="0">
                <a:latin typeface="Comic Sans MS" pitchFamily="66" charset="0"/>
              </a:rPr>
              <a:t>m</a:t>
            </a:r>
            <a:r>
              <a:rPr lang="cs-CZ" sz="2400" b="1" dirty="0" smtClean="0">
                <a:latin typeface="Comic Sans MS" pitchFamily="66" charset="0"/>
              </a:rPr>
              <a:t>ísto spojek v objektivu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4342" y="3717032"/>
            <a:ext cx="6739082" cy="793702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cs-CZ" sz="2400" b="1" dirty="0">
                <a:latin typeface="Comic Sans MS" pitchFamily="66" charset="0"/>
              </a:rPr>
              <a:t>m</a:t>
            </a:r>
            <a:r>
              <a:rPr lang="cs-CZ" sz="2400" b="1" dirty="0" smtClean="0">
                <a:latin typeface="Comic Sans MS" pitchFamily="66" charset="0"/>
              </a:rPr>
              <a:t>ísto okuláru, slouží k promítání obrazu </a:t>
            </a:r>
          </a:p>
          <a:p>
            <a:pPr algn="l"/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na stěnu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7" y="4941168"/>
            <a:ext cx="6735990" cy="71985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b="1" dirty="0" smtClean="0">
                <a:latin typeface="Comic Sans MS" pitchFamily="66" charset="0"/>
              </a:rPr>
              <a:t>d) </a:t>
            </a:r>
            <a:r>
              <a:rPr lang="cs-CZ" sz="2400" b="1" dirty="0">
                <a:latin typeface="Comic Sans MS" pitchFamily="66" charset="0"/>
              </a:rPr>
              <a:t>m</a:t>
            </a:r>
            <a:r>
              <a:rPr lang="cs-CZ" sz="2400" b="1" dirty="0" smtClean="0">
                <a:latin typeface="Comic Sans MS" pitchFamily="66" charset="0"/>
              </a:rPr>
              <a:t>ísto okuláru, k přímému pohledu okem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AutoShape 39"/>
          <p:cNvSpPr>
            <a:spLocks noChangeArrowheads="1"/>
          </p:cNvSpPr>
          <p:nvPr/>
        </p:nvSpPr>
        <p:spPr bwMode="auto">
          <a:xfrm>
            <a:off x="7445375" y="161265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9" name="AutoShape 39"/>
          <p:cNvSpPr>
            <a:spLocks noChangeArrowheads="1"/>
          </p:cNvSpPr>
          <p:nvPr/>
        </p:nvSpPr>
        <p:spPr bwMode="auto">
          <a:xfrm>
            <a:off x="7445375" y="2635849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0" name="AutoShape 39"/>
          <p:cNvSpPr>
            <a:spLocks noChangeArrowheads="1"/>
          </p:cNvSpPr>
          <p:nvPr/>
        </p:nvSpPr>
        <p:spPr bwMode="auto">
          <a:xfrm>
            <a:off x="7445375" y="4940299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1" name="AutoShape 192"/>
          <p:cNvSpPr>
            <a:spLocks noChangeArrowheads="1"/>
          </p:cNvSpPr>
          <p:nvPr/>
        </p:nvSpPr>
        <p:spPr bwMode="auto">
          <a:xfrm>
            <a:off x="7445375" y="3753520"/>
            <a:ext cx="755650" cy="720726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</p:spTree>
    <p:extLst>
      <p:ext uri="{BB962C8B-B14F-4D97-AF65-F5344CB8AC3E}">
        <p14:creationId xmlns:p14="http://schemas.microsoft.com/office/powerpoint/2010/main" val="130999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1. pololetí školního roku 2011/2012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osmý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Světelné jevy-shrnutí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</a:t>
            </a:r>
            <a:r>
              <a:rPr lang="cs-CZ" sz="1600" dirty="0" smtClean="0">
                <a:cs typeface="Times New Roman" pitchFamily="18" charset="0"/>
              </a:rPr>
              <a:t>využitelný pro procvičení znalostí z oblasti optika formou hry v </a:t>
            </a:r>
            <a:r>
              <a:rPr lang="cs-CZ" sz="1600" dirty="0">
                <a:cs typeface="Times New Roman" pitchFamily="18" charset="0"/>
              </a:rPr>
              <a:t>předmětu </a:t>
            </a:r>
            <a:r>
              <a:rPr lang="cs-CZ" sz="1600" dirty="0" smtClean="0">
                <a:cs typeface="Times New Roman" pitchFamily="18" charset="0"/>
              </a:rPr>
              <a:t>Fyzika v osmém ročníku ZŠ.  Žáci jsou rozděleni do pěti různorodých skupin a vybírají si z nabídky otázek. Vyhrává skupina s nejvíce </a:t>
            </a:r>
            <a:r>
              <a:rPr lang="cs-CZ" sz="1600" smtClean="0">
                <a:cs typeface="Times New Roman" pitchFamily="18" charset="0"/>
              </a:rPr>
              <a:t>získanými body. Je </a:t>
            </a:r>
            <a:r>
              <a:rPr lang="cs-CZ" sz="1600" dirty="0" smtClean="0">
                <a:cs typeface="Times New Roman" pitchFamily="18" charset="0"/>
              </a:rPr>
              <a:t>určen k prezentaci pomocí datového projektoru. 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50306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[1], [2],</a:t>
            </a:r>
            <a:r>
              <a:rPr lang="cs-CZ" sz="1400" dirty="0"/>
              <a:t> </a:t>
            </a:r>
            <a:r>
              <a:rPr lang="cs-CZ" sz="1400" dirty="0" smtClean="0"/>
              <a:t>[3], [4], [5], [6], [7</a:t>
            </a:r>
            <a:r>
              <a:rPr lang="cs-CZ" sz="1400" dirty="0" smtClean="0"/>
              <a:t>]</a:t>
            </a:r>
          </a:p>
          <a:p>
            <a:r>
              <a:rPr lang="cs-CZ" sz="1400" dirty="0" smtClean="0"/>
              <a:t>- Obrázky vlastní</a:t>
            </a:r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 dirty="0" smtClean="0"/>
              <a:t> </a:t>
            </a:r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8869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1268</Words>
  <Application>Microsoft Office PowerPoint</Application>
  <PresentationFormat>Předvádění na obrazovce (4:3)</PresentationFormat>
  <Paragraphs>234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user</cp:lastModifiedBy>
  <cp:revision>99</cp:revision>
  <dcterms:modified xsi:type="dcterms:W3CDTF">2012-05-30T16:45:19Z</dcterms:modified>
</cp:coreProperties>
</file>