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9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3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Studená, okres Jindřichův Hradec 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PaedDr. Jana Čechová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VY_32_INOVACE_4A11M1_Rozklad čísel 6 - 8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Rozklad čísel 6 - 8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</a:t>
          </a:r>
          <a:r>
            <a:rPr lang="cs-CZ" sz="1800" kern="1200" dirty="0" smtClean="0"/>
            <a:t>: Základní škola a Mateřská škola Studená, okres Jindřichův Hradec 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PaedDr. Jana Čechová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VY_32_INOVACE_4A11M1_Rozklad čísel 6 - 8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Rozklad čísel 6 - 8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3.3.2012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921459133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/>
              <a:t>Určeno pro 1. ročník ZŠ.</a:t>
            </a:r>
          </a:p>
          <a:p>
            <a:r>
              <a:rPr lang="cs-CZ" dirty="0" smtClean="0"/>
              <a:t>Materiál vhodný k využití na interaktivní tabuli, na kterou lze psát fixou, případně využijeme funkci pero.</a:t>
            </a:r>
          </a:p>
          <a:p>
            <a:r>
              <a:rPr lang="cs-CZ" dirty="0" smtClean="0"/>
              <a:t>Pomůcky – fixy na tabuli, žáci využijí kartičky s číslicemi.</a:t>
            </a:r>
          </a:p>
          <a:p>
            <a:r>
              <a:rPr lang="cs-CZ" dirty="0" smtClean="0"/>
              <a:t>Inovace – souběžná práce s kartičkami číslic a okamžitá kontrola práce podle tabule; procvičení učiva jiným způsobem zvýší motivaci žáků k práci; postupná prezentace pomocí animace je pro žáky přehlednější.</a:t>
            </a:r>
          </a:p>
          <a:p>
            <a:r>
              <a:rPr lang="cs-CZ" dirty="0" smtClean="0"/>
              <a:t>Metodické poznámky – na snímku 3 žáci zapisují vždy 2 příklady ke znázornění; na snímku 4 dokreslují do požadovaného počtu a dopíší příklad; na snímku 5 rozdělují stejný počet tvarů různými způsoby – po náhodném rozdělování můžeme žáky vyzvat k systematickému řešení; na snímku 6 žáci rozdělují zvonečky pomocí fixy a příklad zapíší (značku fixou je potřeba vždy smazat a zvonečky využijeme v dalším příkladu).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27600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Krychle 1"/>
          <p:cNvSpPr/>
          <p:nvPr/>
        </p:nvSpPr>
        <p:spPr>
          <a:xfrm>
            <a:off x="510335" y="1077888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Krychle 2"/>
          <p:cNvSpPr/>
          <p:nvPr/>
        </p:nvSpPr>
        <p:spPr>
          <a:xfrm>
            <a:off x="1576582" y="1077888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3635896" y="3843314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3168001" y="3861048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2627784" y="3847273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521363" y="3861048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1500808" y="3847273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979984" y="3861048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5076056" y="1077888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8316416" y="1052736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5580112" y="1068071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3600049" y="1057511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2055818" y="1077888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2533566" y="1077888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3059832" y="1068071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6060485" y="1057511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Krychle 17"/>
          <p:cNvSpPr/>
          <p:nvPr/>
        </p:nvSpPr>
        <p:spPr>
          <a:xfrm>
            <a:off x="6588224" y="1037350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7788879" y="1077888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7650677" y="3821333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7210153" y="3821333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6731735" y="3821333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Krychle 22"/>
          <p:cNvSpPr/>
          <p:nvPr/>
        </p:nvSpPr>
        <p:spPr>
          <a:xfrm>
            <a:off x="6295170" y="3843314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5844461" y="3843314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Krychle 24"/>
          <p:cNvSpPr/>
          <p:nvPr/>
        </p:nvSpPr>
        <p:spPr>
          <a:xfrm>
            <a:off x="5365788" y="3843314"/>
            <a:ext cx="432048" cy="432048"/>
          </a:xfrm>
          <a:prstGeom prst="cub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395536" y="1628800"/>
            <a:ext cx="3816424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5076056" y="1628800"/>
            <a:ext cx="3744416" cy="4571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395536" y="4437112"/>
            <a:ext cx="3672408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292080" y="4437112"/>
            <a:ext cx="3672408" cy="720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31" name="Přímá spojnice 30"/>
          <p:cNvCxnSpPr/>
          <p:nvPr/>
        </p:nvCxnSpPr>
        <p:spPr>
          <a:xfrm flipV="1">
            <a:off x="1196008" y="692696"/>
            <a:ext cx="0" cy="81724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4" name="Přímá spojnice 33"/>
          <p:cNvCxnSpPr/>
          <p:nvPr/>
        </p:nvCxnSpPr>
        <p:spPr>
          <a:xfrm flipV="1">
            <a:off x="8227423" y="3564292"/>
            <a:ext cx="0" cy="81724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5" name="Přímá spojnice 34"/>
          <p:cNvCxnSpPr/>
          <p:nvPr/>
        </p:nvCxnSpPr>
        <p:spPr>
          <a:xfrm flipV="1">
            <a:off x="2231740" y="3475856"/>
            <a:ext cx="0" cy="81724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6" name="Přímá spojnice 35"/>
          <p:cNvCxnSpPr/>
          <p:nvPr/>
        </p:nvCxnSpPr>
        <p:spPr>
          <a:xfrm flipV="1">
            <a:off x="7416840" y="741276"/>
            <a:ext cx="0" cy="81724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08111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4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3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8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Krychle 2"/>
          <p:cNvSpPr/>
          <p:nvPr/>
        </p:nvSpPr>
        <p:spPr>
          <a:xfrm>
            <a:off x="735101" y="1014264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Krychle 3"/>
          <p:cNvSpPr/>
          <p:nvPr/>
        </p:nvSpPr>
        <p:spPr>
          <a:xfrm>
            <a:off x="2072808" y="2986846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Krychle 4"/>
          <p:cNvSpPr/>
          <p:nvPr/>
        </p:nvSpPr>
        <p:spPr>
          <a:xfrm>
            <a:off x="6348536" y="5008719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Krychle 5"/>
          <p:cNvSpPr/>
          <p:nvPr/>
        </p:nvSpPr>
        <p:spPr>
          <a:xfrm>
            <a:off x="1199384" y="5013176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Krychle 6"/>
          <p:cNvSpPr/>
          <p:nvPr/>
        </p:nvSpPr>
        <p:spPr>
          <a:xfrm>
            <a:off x="736200" y="5008719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Krychle 7"/>
          <p:cNvSpPr/>
          <p:nvPr/>
        </p:nvSpPr>
        <p:spPr>
          <a:xfrm>
            <a:off x="6113288" y="2974472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Krychle 8"/>
          <p:cNvSpPr/>
          <p:nvPr/>
        </p:nvSpPr>
        <p:spPr>
          <a:xfrm>
            <a:off x="5652120" y="2976661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Krychle 9"/>
          <p:cNvSpPr/>
          <p:nvPr/>
        </p:nvSpPr>
        <p:spPr>
          <a:xfrm>
            <a:off x="5180208" y="2996952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Krychle 10"/>
          <p:cNvSpPr/>
          <p:nvPr/>
        </p:nvSpPr>
        <p:spPr>
          <a:xfrm>
            <a:off x="5220072" y="1014264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Krychle 11"/>
          <p:cNvSpPr/>
          <p:nvPr/>
        </p:nvSpPr>
        <p:spPr>
          <a:xfrm>
            <a:off x="5907160" y="5013176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Krychle 12"/>
          <p:cNvSpPr/>
          <p:nvPr/>
        </p:nvSpPr>
        <p:spPr>
          <a:xfrm>
            <a:off x="5475112" y="5013176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Krychle 13"/>
          <p:cNvSpPr/>
          <p:nvPr/>
        </p:nvSpPr>
        <p:spPr>
          <a:xfrm>
            <a:off x="5041085" y="5013176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Krychle 14"/>
          <p:cNvSpPr/>
          <p:nvPr/>
        </p:nvSpPr>
        <p:spPr>
          <a:xfrm>
            <a:off x="1631432" y="2984079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Krychle 15"/>
          <p:cNvSpPr/>
          <p:nvPr/>
        </p:nvSpPr>
        <p:spPr>
          <a:xfrm>
            <a:off x="1167149" y="2976661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Krychle 16"/>
          <p:cNvSpPr/>
          <p:nvPr/>
        </p:nvSpPr>
        <p:spPr>
          <a:xfrm>
            <a:off x="729731" y="2996952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Krychle 18"/>
          <p:cNvSpPr/>
          <p:nvPr/>
        </p:nvSpPr>
        <p:spPr>
          <a:xfrm>
            <a:off x="1199384" y="1014264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Krychle 19"/>
          <p:cNvSpPr/>
          <p:nvPr/>
        </p:nvSpPr>
        <p:spPr>
          <a:xfrm>
            <a:off x="1677787" y="1014264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Krychle 20"/>
          <p:cNvSpPr/>
          <p:nvPr/>
        </p:nvSpPr>
        <p:spPr>
          <a:xfrm>
            <a:off x="2161574" y="1014264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Krychle 21"/>
          <p:cNvSpPr/>
          <p:nvPr/>
        </p:nvSpPr>
        <p:spPr>
          <a:xfrm>
            <a:off x="2618230" y="1014264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Krychle 23"/>
          <p:cNvSpPr/>
          <p:nvPr/>
        </p:nvSpPr>
        <p:spPr>
          <a:xfrm>
            <a:off x="3041803" y="1001103"/>
            <a:ext cx="432048" cy="432048"/>
          </a:xfrm>
          <a:prstGeom prst="cub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6" name="Přímá spojnice 25"/>
          <p:cNvCxnSpPr/>
          <p:nvPr/>
        </p:nvCxnSpPr>
        <p:spPr>
          <a:xfrm>
            <a:off x="729731" y="1556792"/>
            <a:ext cx="2834157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041085" y="5517232"/>
            <a:ext cx="2834157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8" name="Přímá spojnice 27"/>
          <p:cNvCxnSpPr/>
          <p:nvPr/>
        </p:nvCxnSpPr>
        <p:spPr>
          <a:xfrm>
            <a:off x="655729" y="5517232"/>
            <a:ext cx="2834157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692756" y="3508070"/>
            <a:ext cx="2834157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180207" y="3501008"/>
            <a:ext cx="2834157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cxnSp>
        <p:nvCxnSpPr>
          <p:cNvPr id="31" name="Přímá spojnice 30"/>
          <p:cNvCxnSpPr/>
          <p:nvPr/>
        </p:nvCxnSpPr>
        <p:spPr>
          <a:xfrm>
            <a:off x="5180208" y="1559896"/>
            <a:ext cx="2834157" cy="0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2" name="TextovéPole 31"/>
          <p:cNvSpPr txBox="1"/>
          <p:nvPr/>
        </p:nvSpPr>
        <p:spPr>
          <a:xfrm>
            <a:off x="2694851" y="1758007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6</a:t>
            </a:r>
            <a:endParaRPr lang="cs-CZ" sz="2400" b="1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2694852" y="3650684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6</a:t>
            </a:r>
            <a:endParaRPr lang="cs-CZ" sz="2400" b="1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2694852" y="5661248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6</a:t>
            </a:r>
            <a:endParaRPr lang="cs-CZ" sz="2400" b="1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7236238" y="5733256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6</a:t>
            </a:r>
            <a:endParaRPr lang="cs-CZ" sz="2400" b="1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236296" y="3645024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6</a:t>
            </a:r>
            <a:endParaRPr lang="cs-CZ" sz="2400" b="1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7236296" y="1679574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6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995883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6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6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3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3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6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7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0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7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7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8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9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9" grpId="0" animBg="1"/>
      <p:bldP spid="20" grpId="0" animBg="1"/>
      <p:bldP spid="21" grpId="0" animBg="1"/>
      <p:bldP spid="22" grpId="0" animBg="1"/>
      <p:bldP spid="24" grpId="0" animBg="1"/>
      <p:bldP spid="32" grpId="0"/>
      <p:bldP spid="33" grpId="0"/>
      <p:bldP spid="34" grpId="0"/>
      <p:bldP spid="35" grpId="0"/>
      <p:bldP spid="36" grpId="0"/>
      <p:bldP spid="3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rstenec 1"/>
          <p:cNvSpPr/>
          <p:nvPr/>
        </p:nvSpPr>
        <p:spPr>
          <a:xfrm>
            <a:off x="323528" y="605872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" name="Prstenec 2"/>
          <p:cNvSpPr/>
          <p:nvPr/>
        </p:nvSpPr>
        <p:spPr>
          <a:xfrm>
            <a:off x="742486" y="605872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" name="Prstenec 3"/>
          <p:cNvSpPr/>
          <p:nvPr/>
        </p:nvSpPr>
        <p:spPr>
          <a:xfrm>
            <a:off x="1161444" y="605872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" name="Prstenec 4"/>
          <p:cNvSpPr/>
          <p:nvPr/>
        </p:nvSpPr>
        <p:spPr>
          <a:xfrm>
            <a:off x="1580402" y="605872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Prstenec 5"/>
          <p:cNvSpPr/>
          <p:nvPr/>
        </p:nvSpPr>
        <p:spPr>
          <a:xfrm>
            <a:off x="1999360" y="605872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7" name="Prstenec 6"/>
          <p:cNvSpPr/>
          <p:nvPr/>
        </p:nvSpPr>
        <p:spPr>
          <a:xfrm>
            <a:off x="2418318" y="605872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Prstenec 7"/>
          <p:cNvSpPr/>
          <p:nvPr/>
        </p:nvSpPr>
        <p:spPr>
          <a:xfrm>
            <a:off x="2837276" y="605872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9" name="Prstenec 8"/>
          <p:cNvSpPr/>
          <p:nvPr/>
        </p:nvSpPr>
        <p:spPr>
          <a:xfrm>
            <a:off x="311774" y="1251616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Prstenec 9"/>
          <p:cNvSpPr/>
          <p:nvPr/>
        </p:nvSpPr>
        <p:spPr>
          <a:xfrm>
            <a:off x="730732" y="1251616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1" name="Prstenec 10"/>
          <p:cNvSpPr/>
          <p:nvPr/>
        </p:nvSpPr>
        <p:spPr>
          <a:xfrm>
            <a:off x="1149690" y="1251616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Prstenec 11"/>
          <p:cNvSpPr/>
          <p:nvPr/>
        </p:nvSpPr>
        <p:spPr>
          <a:xfrm>
            <a:off x="1568648" y="1251616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3" name="Prstenec 12"/>
          <p:cNvSpPr/>
          <p:nvPr/>
        </p:nvSpPr>
        <p:spPr>
          <a:xfrm>
            <a:off x="1987606" y="1251616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Prstenec 13"/>
          <p:cNvSpPr/>
          <p:nvPr/>
        </p:nvSpPr>
        <p:spPr>
          <a:xfrm>
            <a:off x="2406564" y="1251616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Prstenec 14"/>
          <p:cNvSpPr/>
          <p:nvPr/>
        </p:nvSpPr>
        <p:spPr>
          <a:xfrm>
            <a:off x="2825522" y="1251616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Prstenec 15"/>
          <p:cNvSpPr/>
          <p:nvPr/>
        </p:nvSpPr>
        <p:spPr>
          <a:xfrm>
            <a:off x="323528" y="1988840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7" name="Prstenec 16"/>
          <p:cNvSpPr/>
          <p:nvPr/>
        </p:nvSpPr>
        <p:spPr>
          <a:xfrm>
            <a:off x="743047" y="1988840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Prstenec 17"/>
          <p:cNvSpPr/>
          <p:nvPr/>
        </p:nvSpPr>
        <p:spPr>
          <a:xfrm>
            <a:off x="1162566" y="1988840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9" name="Prstenec 18"/>
          <p:cNvSpPr/>
          <p:nvPr/>
        </p:nvSpPr>
        <p:spPr>
          <a:xfrm>
            <a:off x="1582085" y="1988840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Prstenec 19"/>
          <p:cNvSpPr/>
          <p:nvPr/>
        </p:nvSpPr>
        <p:spPr>
          <a:xfrm>
            <a:off x="2001604" y="1988840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1" name="Prstenec 20"/>
          <p:cNvSpPr/>
          <p:nvPr/>
        </p:nvSpPr>
        <p:spPr>
          <a:xfrm>
            <a:off x="2421123" y="1988840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Prstenec 21"/>
          <p:cNvSpPr/>
          <p:nvPr/>
        </p:nvSpPr>
        <p:spPr>
          <a:xfrm>
            <a:off x="2840640" y="1988840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3" name="Prstenec 22"/>
          <p:cNvSpPr/>
          <p:nvPr/>
        </p:nvSpPr>
        <p:spPr>
          <a:xfrm>
            <a:off x="323528" y="2708920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4" name="Prstenec 23"/>
          <p:cNvSpPr/>
          <p:nvPr/>
        </p:nvSpPr>
        <p:spPr>
          <a:xfrm>
            <a:off x="748570" y="2708920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5" name="Prstenec 24"/>
          <p:cNvSpPr/>
          <p:nvPr/>
        </p:nvSpPr>
        <p:spPr>
          <a:xfrm>
            <a:off x="1173612" y="2708920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6" name="Prstenec 25"/>
          <p:cNvSpPr/>
          <p:nvPr/>
        </p:nvSpPr>
        <p:spPr>
          <a:xfrm>
            <a:off x="1598654" y="2708920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7" name="Prstenec 26"/>
          <p:cNvSpPr/>
          <p:nvPr/>
        </p:nvSpPr>
        <p:spPr>
          <a:xfrm>
            <a:off x="2023696" y="2708920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8" name="Prstenec 27"/>
          <p:cNvSpPr/>
          <p:nvPr/>
        </p:nvSpPr>
        <p:spPr>
          <a:xfrm>
            <a:off x="2448738" y="2708920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9" name="Prstenec 28"/>
          <p:cNvSpPr/>
          <p:nvPr/>
        </p:nvSpPr>
        <p:spPr>
          <a:xfrm>
            <a:off x="2873782" y="2708920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0" name="Prstenec 29"/>
          <p:cNvSpPr/>
          <p:nvPr/>
        </p:nvSpPr>
        <p:spPr>
          <a:xfrm>
            <a:off x="1176360" y="350100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1" name="Prstenec 30"/>
          <p:cNvSpPr/>
          <p:nvPr/>
        </p:nvSpPr>
        <p:spPr>
          <a:xfrm>
            <a:off x="323528" y="350100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2" name="Prstenec 31"/>
          <p:cNvSpPr/>
          <p:nvPr/>
        </p:nvSpPr>
        <p:spPr>
          <a:xfrm>
            <a:off x="1602776" y="350100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3" name="Prstenec 32"/>
          <p:cNvSpPr/>
          <p:nvPr/>
        </p:nvSpPr>
        <p:spPr>
          <a:xfrm>
            <a:off x="2029192" y="350100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4" name="Prstenec 33"/>
          <p:cNvSpPr/>
          <p:nvPr/>
        </p:nvSpPr>
        <p:spPr>
          <a:xfrm>
            <a:off x="2455608" y="350100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5" name="Prstenec 34"/>
          <p:cNvSpPr/>
          <p:nvPr/>
        </p:nvSpPr>
        <p:spPr>
          <a:xfrm>
            <a:off x="2882025" y="350100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6" name="Prstenec 35"/>
          <p:cNvSpPr/>
          <p:nvPr/>
        </p:nvSpPr>
        <p:spPr>
          <a:xfrm>
            <a:off x="323528" y="426300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7" name="Prstenec 36"/>
          <p:cNvSpPr/>
          <p:nvPr/>
        </p:nvSpPr>
        <p:spPr>
          <a:xfrm>
            <a:off x="758491" y="426300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8" name="Prstenec 37"/>
          <p:cNvSpPr/>
          <p:nvPr/>
        </p:nvSpPr>
        <p:spPr>
          <a:xfrm>
            <a:off x="1193454" y="426300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39" name="Prstenec 38"/>
          <p:cNvSpPr/>
          <p:nvPr/>
        </p:nvSpPr>
        <p:spPr>
          <a:xfrm>
            <a:off x="1628417" y="426300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0" name="Prstenec 39"/>
          <p:cNvSpPr/>
          <p:nvPr/>
        </p:nvSpPr>
        <p:spPr>
          <a:xfrm>
            <a:off x="2063380" y="426300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1" name="Prstenec 40"/>
          <p:cNvSpPr/>
          <p:nvPr/>
        </p:nvSpPr>
        <p:spPr>
          <a:xfrm>
            <a:off x="2498343" y="426300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2" name="Prstenec 41"/>
          <p:cNvSpPr/>
          <p:nvPr/>
        </p:nvSpPr>
        <p:spPr>
          <a:xfrm>
            <a:off x="2933307" y="426300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3" name="Prstenec 42"/>
          <p:cNvSpPr/>
          <p:nvPr/>
        </p:nvSpPr>
        <p:spPr>
          <a:xfrm>
            <a:off x="315344" y="494214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4" name="Prstenec 43"/>
          <p:cNvSpPr/>
          <p:nvPr/>
        </p:nvSpPr>
        <p:spPr>
          <a:xfrm>
            <a:off x="751671" y="494214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5" name="Prstenec 44"/>
          <p:cNvSpPr/>
          <p:nvPr/>
        </p:nvSpPr>
        <p:spPr>
          <a:xfrm>
            <a:off x="749944" y="350100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6" name="Prstenec 45"/>
          <p:cNvSpPr/>
          <p:nvPr/>
        </p:nvSpPr>
        <p:spPr>
          <a:xfrm>
            <a:off x="3017296" y="5657035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7" name="Prstenec 46"/>
          <p:cNvSpPr/>
          <p:nvPr/>
        </p:nvSpPr>
        <p:spPr>
          <a:xfrm>
            <a:off x="2933307" y="494214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8" name="Prstenec 47"/>
          <p:cNvSpPr/>
          <p:nvPr/>
        </p:nvSpPr>
        <p:spPr>
          <a:xfrm>
            <a:off x="2060652" y="494214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49" name="Prstenec 48"/>
          <p:cNvSpPr/>
          <p:nvPr/>
        </p:nvSpPr>
        <p:spPr>
          <a:xfrm>
            <a:off x="2496979" y="494214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0" name="Prstenec 49"/>
          <p:cNvSpPr/>
          <p:nvPr/>
        </p:nvSpPr>
        <p:spPr>
          <a:xfrm>
            <a:off x="1624325" y="494214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1" name="Prstenec 50"/>
          <p:cNvSpPr/>
          <p:nvPr/>
        </p:nvSpPr>
        <p:spPr>
          <a:xfrm>
            <a:off x="1187998" y="4942148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2" name="Prstenec 51"/>
          <p:cNvSpPr/>
          <p:nvPr/>
        </p:nvSpPr>
        <p:spPr>
          <a:xfrm>
            <a:off x="2568333" y="5657035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3" name="Prstenec 52"/>
          <p:cNvSpPr/>
          <p:nvPr/>
        </p:nvSpPr>
        <p:spPr>
          <a:xfrm>
            <a:off x="2119372" y="5657035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4" name="Prstenec 53"/>
          <p:cNvSpPr/>
          <p:nvPr/>
        </p:nvSpPr>
        <p:spPr>
          <a:xfrm>
            <a:off x="1670411" y="5657035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5" name="Prstenec 54"/>
          <p:cNvSpPr/>
          <p:nvPr/>
        </p:nvSpPr>
        <p:spPr>
          <a:xfrm>
            <a:off x="1221450" y="5657035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6" name="Prstenec 55"/>
          <p:cNvSpPr/>
          <p:nvPr/>
        </p:nvSpPr>
        <p:spPr>
          <a:xfrm>
            <a:off x="323528" y="5657035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7" name="Prstenec 56"/>
          <p:cNvSpPr/>
          <p:nvPr/>
        </p:nvSpPr>
        <p:spPr>
          <a:xfrm>
            <a:off x="772489" y="5657035"/>
            <a:ext cx="360040" cy="360040"/>
          </a:xfrm>
          <a:prstGeom prst="don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58" name="TextovéPole 57"/>
          <p:cNvSpPr txBox="1"/>
          <p:nvPr/>
        </p:nvSpPr>
        <p:spPr>
          <a:xfrm>
            <a:off x="5894250" y="1200804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7</a:t>
            </a:r>
            <a:endParaRPr lang="cs-CZ" sz="2400" b="1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5913024" y="605872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7</a:t>
            </a:r>
            <a:endParaRPr lang="cs-CZ" sz="2400" b="1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5894248" y="1887215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7</a:t>
            </a:r>
            <a:endParaRPr lang="cs-CZ" sz="2400" b="1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5894249" y="2708920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7</a:t>
            </a:r>
            <a:endParaRPr lang="cs-CZ" sz="2400" b="1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5894250" y="3501008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7</a:t>
            </a:r>
            <a:endParaRPr lang="cs-CZ" sz="2400" b="1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5894250" y="4282001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7</a:t>
            </a:r>
            <a:endParaRPr lang="cs-CZ" sz="2400" b="1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5894250" y="4947287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7</a:t>
            </a:r>
            <a:endParaRPr lang="cs-CZ" sz="2400" b="1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5895543" y="5657035"/>
            <a:ext cx="5629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= 7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2499181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9" fill="hold">
                      <p:stCondLst>
                        <p:cond delay="indefinite"/>
                      </p:stCondLst>
                      <p:childTnLst>
                        <p:par>
                          <p:cTn id="140" fill="hold">
                            <p:stCondLst>
                              <p:cond delay="0"/>
                            </p:stCondLst>
                            <p:childTnLst>
                              <p:par>
                                <p:cTn id="1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1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5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1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2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3" fill="hold">
                      <p:stCondLst>
                        <p:cond delay="indefinite"/>
                      </p:stCondLst>
                      <p:childTnLst>
                        <p:par>
                          <p:cTn id="174" fill="hold">
                            <p:stCondLst>
                              <p:cond delay="0"/>
                            </p:stCondLst>
                            <p:childTnLst>
                              <p:par>
                                <p:cTn id="1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1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6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0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1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5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6" dur="500" fill="hold"/>
                                        <p:tgtEl>
                                          <p:spTgt spid="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9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0" dur="5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1" fill="hold">
                      <p:stCondLst>
                        <p:cond delay="indefinite"/>
                      </p:stCondLst>
                      <p:childTnLst>
                        <p:par>
                          <p:cTn id="242" fill="hold">
                            <p:stCondLst>
                              <p:cond delay="0"/>
                            </p:stCondLst>
                            <p:childTnLst>
                              <p:par>
                                <p:cTn id="24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9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3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4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7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8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1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2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5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6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6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9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0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/>
      <p:bldP spid="60" grpId="0"/>
      <p:bldP spid="61" grpId="0"/>
      <p:bldP spid="62" grpId="0"/>
      <p:bldP spid="63" grpId="0"/>
      <p:bldP spid="64" grpId="0"/>
      <p:bldP spid="65" grpId="0"/>
      <p:bldP spid="6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vojitá šipka 6"/>
          <p:cNvSpPr/>
          <p:nvPr/>
        </p:nvSpPr>
        <p:spPr>
          <a:xfrm rot="16200000">
            <a:off x="899592" y="980728"/>
            <a:ext cx="432048" cy="57606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8" name="Zaoblený obdélník 7"/>
          <p:cNvSpPr/>
          <p:nvPr/>
        </p:nvSpPr>
        <p:spPr>
          <a:xfrm>
            <a:off x="899592" y="620688"/>
            <a:ext cx="432048" cy="432047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</a:t>
            </a:r>
            <a:endParaRPr lang="cs-CZ" sz="3600" b="1" dirty="0"/>
          </a:p>
        </p:txBody>
      </p:sp>
      <p:sp>
        <p:nvSpPr>
          <p:cNvPr id="9" name="Dvojitá šipka 8"/>
          <p:cNvSpPr/>
          <p:nvPr/>
        </p:nvSpPr>
        <p:spPr>
          <a:xfrm rot="16200000">
            <a:off x="2915816" y="965440"/>
            <a:ext cx="432048" cy="57606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Zaoblený obdélník 9"/>
          <p:cNvSpPr/>
          <p:nvPr/>
        </p:nvSpPr>
        <p:spPr>
          <a:xfrm>
            <a:off x="2915816" y="605400"/>
            <a:ext cx="432048" cy="432047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</a:t>
            </a:r>
            <a:endParaRPr lang="cs-CZ" sz="3600" b="1" dirty="0"/>
          </a:p>
        </p:txBody>
      </p:sp>
      <p:sp>
        <p:nvSpPr>
          <p:cNvPr id="11" name="Dvojitá šipka 10"/>
          <p:cNvSpPr/>
          <p:nvPr/>
        </p:nvSpPr>
        <p:spPr>
          <a:xfrm rot="16200000">
            <a:off x="5076056" y="980729"/>
            <a:ext cx="432048" cy="57606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5076056" y="620689"/>
            <a:ext cx="432048" cy="432047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</a:t>
            </a:r>
            <a:endParaRPr lang="cs-CZ" sz="3600" b="1" dirty="0"/>
          </a:p>
        </p:txBody>
      </p:sp>
      <p:sp>
        <p:nvSpPr>
          <p:cNvPr id="13" name="Dvojitá šipka 12"/>
          <p:cNvSpPr/>
          <p:nvPr/>
        </p:nvSpPr>
        <p:spPr>
          <a:xfrm rot="16200000">
            <a:off x="7259199" y="980731"/>
            <a:ext cx="432048" cy="57606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7259199" y="620691"/>
            <a:ext cx="432048" cy="432047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</a:t>
            </a:r>
            <a:endParaRPr lang="cs-CZ" sz="3600" b="1" dirty="0"/>
          </a:p>
        </p:txBody>
      </p:sp>
      <p:sp>
        <p:nvSpPr>
          <p:cNvPr id="15" name="Dvojitá šipka 14"/>
          <p:cNvSpPr/>
          <p:nvPr/>
        </p:nvSpPr>
        <p:spPr>
          <a:xfrm rot="16200000">
            <a:off x="959503" y="3228264"/>
            <a:ext cx="432048" cy="57606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959503" y="2868224"/>
            <a:ext cx="432048" cy="432047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</a:t>
            </a:r>
            <a:endParaRPr lang="cs-CZ" sz="3600" b="1" dirty="0"/>
          </a:p>
        </p:txBody>
      </p:sp>
      <p:sp>
        <p:nvSpPr>
          <p:cNvPr id="17" name="Dvojitá šipka 16"/>
          <p:cNvSpPr/>
          <p:nvPr/>
        </p:nvSpPr>
        <p:spPr>
          <a:xfrm rot="16200000">
            <a:off x="2975727" y="3212976"/>
            <a:ext cx="432048" cy="57606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2975727" y="2852936"/>
            <a:ext cx="432048" cy="432047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</a:t>
            </a:r>
            <a:endParaRPr lang="cs-CZ" sz="3600" b="1" dirty="0"/>
          </a:p>
        </p:txBody>
      </p:sp>
      <p:sp>
        <p:nvSpPr>
          <p:cNvPr id="19" name="Dvojitá šipka 18"/>
          <p:cNvSpPr/>
          <p:nvPr/>
        </p:nvSpPr>
        <p:spPr>
          <a:xfrm rot="16200000">
            <a:off x="5135967" y="3228265"/>
            <a:ext cx="432048" cy="57606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0" name="Zaoblený obdélník 19"/>
          <p:cNvSpPr/>
          <p:nvPr/>
        </p:nvSpPr>
        <p:spPr>
          <a:xfrm>
            <a:off x="5135967" y="2868225"/>
            <a:ext cx="432048" cy="432047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</a:t>
            </a:r>
            <a:endParaRPr lang="cs-CZ" sz="3600" b="1" dirty="0"/>
          </a:p>
        </p:txBody>
      </p:sp>
      <p:sp>
        <p:nvSpPr>
          <p:cNvPr id="21" name="Dvojitá šipka 20"/>
          <p:cNvSpPr/>
          <p:nvPr/>
        </p:nvSpPr>
        <p:spPr>
          <a:xfrm rot="16200000">
            <a:off x="7319110" y="3228267"/>
            <a:ext cx="432048" cy="576064"/>
          </a:xfrm>
          <a:prstGeom prst="chevro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7319110" y="2868227"/>
            <a:ext cx="432048" cy="432047"/>
          </a:xfrm>
          <a:prstGeom prst="roundRect">
            <a:avLst/>
          </a:prstGeom>
        </p:spPr>
        <p:style>
          <a:lnRef idx="2">
            <a:schemeClr val="accent6"/>
          </a:lnRef>
          <a:fillRef idx="1">
            <a:schemeClr val="lt1"/>
          </a:fillRef>
          <a:effectRef idx="0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/>
              <a:t>8</a:t>
            </a:r>
            <a:endParaRPr lang="cs-CZ" sz="3600" b="1" dirty="0"/>
          </a:p>
        </p:txBody>
      </p:sp>
      <p:pic>
        <p:nvPicPr>
          <p:cNvPr id="1026" name="Picture 2" descr="C:\Users\Jana\AppData\Local\Microsoft\Windows\Temporary Internet Files\Content.IE5\E7S8KAYQ\MC9004357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5200449"/>
            <a:ext cx="742954" cy="71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4" name="Picture 2" descr="C:\Users\Jana\AppData\Local\Microsoft\Windows\Temporary Internet Files\Content.IE5\E7S8KAYQ\MC9004357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7414" y="5200448"/>
            <a:ext cx="742954" cy="71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" name="Picture 2" descr="C:\Users\Jana\AppData\Local\Microsoft\Windows\Temporary Internet Files\Content.IE5\E7S8KAYQ\MC9004357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9212" y="5216181"/>
            <a:ext cx="742954" cy="71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Picture 2" descr="C:\Users\Jana\AppData\Local\Microsoft\Windows\Temporary Internet Files\Content.IE5\E7S8KAYQ\MC9004357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08204" y="5216181"/>
            <a:ext cx="742954" cy="71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2" descr="C:\Users\Jana\AppData\Local\Microsoft\Windows\Temporary Internet Files\Content.IE5\E7S8KAYQ\MC9004357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41010" y="5216181"/>
            <a:ext cx="742954" cy="71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2" descr="C:\Users\Jana\AppData\Local\Microsoft\Windows\Temporary Internet Files\Content.IE5\E7S8KAYQ\MC9004357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82808" y="5200449"/>
            <a:ext cx="742954" cy="71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9" name="Picture 2" descr="C:\Users\Jana\AppData\Local\Microsoft\Windows\Temporary Internet Files\Content.IE5\E7S8KAYQ\MC9004357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4606" y="5216181"/>
            <a:ext cx="742954" cy="71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" name="Picture 2" descr="C:\Users\Jana\AppData\Local\Microsoft\Windows\Temporary Internet Files\Content.IE5\E7S8KAYQ\MC90043575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66404" y="5216181"/>
            <a:ext cx="742954" cy="71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32278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Ilustrace – obrázky z galerie </a:t>
            </a:r>
            <a:r>
              <a:rPr lang="cs-CZ" dirty="0" smtClean="0">
                <a:hlinkClick r:id="rId2"/>
              </a:rPr>
              <a:t>www.microsoft.office.com</a:t>
            </a: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422108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299</TotalTime>
  <Words>222</Words>
  <Application>Microsoft Office PowerPoint</Application>
  <PresentationFormat>Předvádění na obrazovce (4:3)</PresentationFormat>
  <Paragraphs>35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Učitel</cp:lastModifiedBy>
  <cp:revision>33</cp:revision>
  <dcterms:created xsi:type="dcterms:W3CDTF">2011-08-21T15:31:45Z</dcterms:created>
  <dcterms:modified xsi:type="dcterms:W3CDTF">2012-03-03T10:03:50Z</dcterms:modified>
</cp:coreProperties>
</file>