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VY_32_INOVACE_4A13M1_O x méně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 x méně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VY_32_INOVACE_4A13M1_O x méně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 x méně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92644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 ročník </a:t>
            </a:r>
            <a:r>
              <a:rPr lang="cs-CZ" dirty="0" smtClean="0"/>
              <a:t>ZŠ.</a:t>
            </a:r>
            <a:endParaRPr lang="cs-CZ" dirty="0" smtClean="0"/>
          </a:p>
          <a:p>
            <a:r>
              <a:rPr lang="cs-CZ" dirty="0" smtClean="0"/>
              <a:t>Materiál pro využití na interaktivní tabuli slouží k prezentaci nového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Pomůcky – fixa na tabuli, případně funkce pero v programu </a:t>
            </a:r>
            <a:r>
              <a:rPr lang="cs-CZ" dirty="0" smtClean="0"/>
              <a:t>P</a:t>
            </a:r>
            <a:r>
              <a:rPr lang="cs-CZ" dirty="0" smtClean="0"/>
              <a:t>owerPoint.</a:t>
            </a:r>
            <a:endParaRPr lang="cs-CZ" dirty="0" smtClean="0"/>
          </a:p>
          <a:p>
            <a:r>
              <a:rPr lang="cs-CZ" dirty="0" smtClean="0"/>
              <a:t>Inovace – přehledné a postupné vyvození nového učiva, aktivní zapojení žáků při řešení </a:t>
            </a:r>
            <a:r>
              <a:rPr lang="cs-CZ" dirty="0" smtClean="0"/>
              <a:t>úloh.</a:t>
            </a:r>
            <a:endParaRPr lang="cs-CZ" dirty="0" smtClean="0"/>
          </a:p>
          <a:p>
            <a:r>
              <a:rPr lang="cs-CZ" dirty="0" smtClean="0"/>
              <a:t>Metodické poznámky – na snímku 3 a 4 se žáci seznámí s řešením úloh „o x méně“ – mohou v prvním řádku znázornění škrtnout správný počet, zapsat příklad k úloze a doplnit odpověď; na snímku 5 již žáci samostatně plní úkol – zakreslí určitý počet tvarů, škrtnou a dokreslí v druhém řádku správný počet, pod tabulku zapíší příklad; podobné úlohy pak řeší v pracovním </a:t>
            </a:r>
            <a:r>
              <a:rPr lang="cs-CZ" dirty="0" smtClean="0"/>
              <a:t>sešitě.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570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24744"/>
            <a:ext cx="420846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Maminka má 6 hrnečků.</a:t>
            </a:r>
          </a:p>
          <a:p>
            <a:endParaRPr lang="cs-CZ" sz="2800" dirty="0" smtClean="0"/>
          </a:p>
          <a:p>
            <a:r>
              <a:rPr lang="cs-CZ" sz="2800" dirty="0" smtClean="0"/>
              <a:t>Teta má o 2 hrnečky méně.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Kolik hrnečků má teta?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Teta má ________ hrnečky.</a:t>
            </a:r>
            <a:endParaRPr lang="cs-CZ" sz="2800" dirty="0"/>
          </a:p>
        </p:txBody>
      </p:sp>
      <p:pic>
        <p:nvPicPr>
          <p:cNvPr id="1026" name="Picture 2" descr="C:\Users\Jana\AppData\Local\Microsoft\Windows\Temporary Internet Files\Content.IE5\3G4QDPLE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474" y="870238"/>
            <a:ext cx="720084" cy="7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ana\AppData\Local\Microsoft\Windows\Temporary Internet Files\Content.IE5\3G4QDPLE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227" y="870238"/>
            <a:ext cx="720084" cy="7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ana\AppData\Local\Microsoft\Windows\Temporary Internet Files\Content.IE5\3G4QDPLE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001" y="1916832"/>
            <a:ext cx="720084" cy="7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ana\AppData\Local\Microsoft\Windows\Temporary Internet Files\Content.IE5\3G4QDPLE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227" y="1916832"/>
            <a:ext cx="720084" cy="7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ana\AppData\Local\Microsoft\Windows\Temporary Internet Files\Content.IE5\3G4QDPLE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474" y="1916832"/>
            <a:ext cx="720084" cy="7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ana\AppData\Local\Microsoft\Windows\Temporary Internet Files\Content.IE5\3G4QDPLE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1917" y="1916832"/>
            <a:ext cx="720084" cy="7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ana\AppData\Local\Microsoft\Windows\Temporary Internet Files\Content.IE5\3G4QDPLE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1238" y="870238"/>
            <a:ext cx="720084" cy="7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ana\AppData\Local\Microsoft\Windows\Temporary Internet Files\Content.IE5\3G4QDPLE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980" y="870238"/>
            <a:ext cx="720084" cy="7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ana\AppData\Local\Microsoft\Windows\Temporary Internet Files\Content.IE5\3G4QDPLE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733" y="870238"/>
            <a:ext cx="720084" cy="7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Jana\AppData\Local\Microsoft\Windows\Temporary Internet Files\Content.IE5\3G4QDPLE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486" y="870238"/>
            <a:ext cx="720084" cy="79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17"/>
          <p:cNvCxnSpPr/>
          <p:nvPr/>
        </p:nvCxnSpPr>
        <p:spPr>
          <a:xfrm>
            <a:off x="4492474" y="3933056"/>
            <a:ext cx="353591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20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2647" y="1052736"/>
            <a:ext cx="391004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Ota má 8 žaludů.</a:t>
            </a:r>
          </a:p>
          <a:p>
            <a:endParaRPr lang="cs-CZ" sz="2800" dirty="0"/>
          </a:p>
          <a:p>
            <a:r>
              <a:rPr lang="cs-CZ" sz="2800" dirty="0" smtClean="0"/>
              <a:t>Ivan má o 5 žaludů méně.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Kolik žaludů má Ivan?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Ivan má _____ žaludy. </a:t>
            </a:r>
            <a:endParaRPr lang="cs-CZ" sz="2800" dirty="0"/>
          </a:p>
        </p:txBody>
      </p:sp>
      <p:pic>
        <p:nvPicPr>
          <p:cNvPr id="2051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842" y="908720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267" y="909093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343" y="1849084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918" y="1849084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768" y="1849898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417" y="909093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692" y="908720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117" y="908720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542" y="908720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967" y="908720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Jana\AppData\Local\Microsoft\Windows\Temporary Internet Files\Content.IE5\3ZNLZ5F9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908720"/>
            <a:ext cx="525425" cy="7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4499992" y="3717032"/>
            <a:ext cx="333768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492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124553"/>
              </p:ext>
            </p:extLst>
          </p:nvPr>
        </p:nvGraphicFramePr>
        <p:xfrm>
          <a:off x="107504" y="620688"/>
          <a:ext cx="4320480" cy="154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37737"/>
                <a:gridCol w="3282743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7</a:t>
                      </a:r>
                      <a:r>
                        <a:rPr lang="cs-CZ" sz="2400" dirty="0" smtClean="0"/>
                        <a:t>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</a:t>
                      </a:r>
                      <a:r>
                        <a:rPr lang="cs-CZ" sz="2400" b="1" dirty="0" smtClean="0"/>
                        <a:t>3</a:t>
                      </a:r>
                      <a:r>
                        <a:rPr lang="cs-CZ" sz="2400" dirty="0" smtClean="0"/>
                        <a:t> méně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3851824"/>
              </p:ext>
            </p:extLst>
          </p:nvPr>
        </p:nvGraphicFramePr>
        <p:xfrm>
          <a:off x="4716016" y="3717032"/>
          <a:ext cx="4320480" cy="154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37737"/>
                <a:gridCol w="3282743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5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</a:t>
                      </a:r>
                      <a:r>
                        <a:rPr lang="cs-CZ" sz="2400" b="1" dirty="0" smtClean="0"/>
                        <a:t>2 </a:t>
                      </a:r>
                      <a:r>
                        <a:rPr lang="cs-CZ" sz="2400" dirty="0" smtClean="0"/>
                        <a:t>méně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3872935"/>
              </p:ext>
            </p:extLst>
          </p:nvPr>
        </p:nvGraphicFramePr>
        <p:xfrm>
          <a:off x="107504" y="3717032"/>
          <a:ext cx="4320480" cy="154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37737"/>
                <a:gridCol w="3282743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8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o </a:t>
                      </a:r>
                      <a:r>
                        <a:rPr lang="cs-CZ" sz="2400" b="1" baseline="0" dirty="0" smtClean="0"/>
                        <a:t>5 </a:t>
                      </a:r>
                      <a:r>
                        <a:rPr lang="cs-CZ" sz="2400" dirty="0" smtClean="0"/>
                        <a:t>méně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529543"/>
              </p:ext>
            </p:extLst>
          </p:nvPr>
        </p:nvGraphicFramePr>
        <p:xfrm>
          <a:off x="4716016" y="620688"/>
          <a:ext cx="4320480" cy="154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37737"/>
                <a:gridCol w="3282743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6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r>
                        <a:rPr lang="cs-CZ" sz="2400" b="1" dirty="0" smtClean="0"/>
                        <a:t> 4 </a:t>
                      </a:r>
                      <a:r>
                        <a:rPr lang="cs-CZ" sz="2400" dirty="0" smtClean="0"/>
                        <a:t>méně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179512" y="2996952"/>
            <a:ext cx="41764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79512" y="5949280"/>
            <a:ext cx="41764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813176" y="2996952"/>
            <a:ext cx="41764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813176" y="5949280"/>
            <a:ext cx="41764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Mrak 10"/>
          <p:cNvSpPr/>
          <p:nvPr/>
        </p:nvSpPr>
        <p:spPr>
          <a:xfrm>
            <a:off x="467544" y="764704"/>
            <a:ext cx="504056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5218313" y="764704"/>
            <a:ext cx="417882" cy="43204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11570" y="3943095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18313" y="3943095"/>
            <a:ext cx="20894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0172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galerie </a:t>
            </a:r>
            <a:r>
              <a:rPr lang="cs-CZ" dirty="0" smtClean="0">
                <a:hlinkClick r:id="rId2"/>
              </a:rPr>
              <a:t>www.microsoft.office.com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11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</TotalTime>
  <Words>223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30</cp:revision>
  <dcterms:created xsi:type="dcterms:W3CDTF">2011-08-21T15:31:45Z</dcterms:created>
  <dcterms:modified xsi:type="dcterms:W3CDTF">2012-03-03T10:04:29Z</dcterms:modified>
</cp:coreProperties>
</file>