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5" r:id="rId7"/>
    <p:sldId id="266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66" y="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OV7PDKJ7\MP900404840[1]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1"/>
            <a:ext cx="803396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3548" y="332656"/>
            <a:ext cx="8496944" cy="2520280"/>
          </a:xfrm>
        </p:spPr>
        <p:txBody>
          <a:bodyPr>
            <a:normAutofit/>
          </a:bodyPr>
          <a:lstStyle/>
          <a:p>
            <a:r>
              <a:rPr lang="cs-CZ" dirty="0" smtClean="0"/>
              <a:t>Velké historické bitvy starověku</a:t>
            </a:r>
            <a:br>
              <a:rPr lang="cs-CZ" dirty="0" smtClean="0"/>
            </a:br>
            <a:r>
              <a:rPr lang="cs-CZ" dirty="0" smtClean="0"/>
              <a:t>část 1.</a:t>
            </a:r>
            <a:br>
              <a:rPr lang="cs-CZ" dirty="0" smtClean="0"/>
            </a:br>
            <a:r>
              <a:rPr lang="cs-CZ" dirty="0" smtClean="0"/>
              <a:t>Řecko – Perské války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48323" y="4725144"/>
            <a:ext cx="3960440" cy="1176536"/>
          </a:xfrm>
          <a:ln>
            <a:noFill/>
          </a:ln>
          <a:effectLst>
            <a:glow rad="101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Bitva u Thermopyl</a:t>
            </a:r>
          </a:p>
          <a:p>
            <a:r>
              <a:rPr lang="cs-CZ" dirty="0">
                <a:solidFill>
                  <a:schemeClr val="tx1"/>
                </a:solidFill>
              </a:rPr>
              <a:t>r</a:t>
            </a:r>
            <a:r>
              <a:rPr lang="cs-CZ" dirty="0" smtClean="0">
                <a:solidFill>
                  <a:schemeClr val="tx1"/>
                </a:solidFill>
              </a:rPr>
              <a:t>oku 480 př. n. l</a:t>
            </a:r>
            <a:r>
              <a:rPr lang="cs-CZ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331072" y="6388987"/>
            <a:ext cx="25949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Mgr. David Pokorn</a:t>
            </a:r>
            <a:r>
              <a:rPr lang="cs-CZ" sz="2400" dirty="0" smtClean="0"/>
              <a:t>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96835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bitvě předcházelo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Porážka předchozí perské výpravy v bitvě u Marathonu</a:t>
            </a:r>
            <a:r>
              <a:rPr lang="en-US" dirty="0" smtClean="0"/>
              <a:t>:</a:t>
            </a:r>
            <a:endParaRPr lang="cs-CZ" dirty="0" smtClean="0"/>
          </a:p>
          <a:p>
            <a:r>
              <a:rPr lang="cs-CZ" dirty="0" smtClean="0"/>
              <a:t>Perský </a:t>
            </a:r>
            <a:r>
              <a:rPr lang="cs-CZ" dirty="0" err="1" smtClean="0"/>
              <a:t>velkokrál</a:t>
            </a:r>
            <a:r>
              <a:rPr lang="cs-CZ" dirty="0" smtClean="0"/>
              <a:t> Xerxes I. chtěl odčinit porážku otcových vojsk </a:t>
            </a:r>
          </a:p>
          <a:p>
            <a:r>
              <a:rPr lang="cs-CZ" dirty="0" smtClean="0"/>
              <a:t>Velení druhé perské invaze se ujal osobně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625" y="147045"/>
            <a:ext cx="1590657" cy="144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6898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8824" y="25121"/>
            <a:ext cx="8229600" cy="1143000"/>
          </a:xfrm>
        </p:spPr>
        <p:txBody>
          <a:bodyPr/>
          <a:lstStyle/>
          <a:p>
            <a:r>
              <a:rPr lang="cs-CZ" dirty="0" smtClean="0"/>
              <a:t>Vojenská síla obou protivníků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496944" cy="5472608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Řecko (Leonidas, spartský král)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celkem cca 7000 mužů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Sparta</a:t>
            </a:r>
            <a:r>
              <a:rPr lang="en-US" dirty="0" smtClean="0"/>
              <a:t>: </a:t>
            </a:r>
            <a:r>
              <a:rPr lang="cs-CZ" dirty="0" smtClean="0"/>
              <a:t>300 těžkooděných hoplítů, 1000 </a:t>
            </a:r>
            <a:r>
              <a:rPr lang="cs-CZ" dirty="0" err="1" smtClean="0"/>
              <a:t>heilótů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Thespijci</a:t>
            </a:r>
            <a:r>
              <a:rPr lang="cs-CZ" dirty="0" smtClean="0"/>
              <a:t> 700</a:t>
            </a:r>
            <a:br>
              <a:rPr lang="cs-CZ" dirty="0" smtClean="0"/>
            </a:br>
            <a:r>
              <a:rPr lang="cs-CZ" dirty="0" err="1" smtClean="0"/>
              <a:t>Thébané</a:t>
            </a:r>
            <a:r>
              <a:rPr lang="cs-CZ" dirty="0" smtClean="0"/>
              <a:t> 400</a:t>
            </a:r>
            <a:br>
              <a:rPr lang="cs-CZ" dirty="0" smtClean="0"/>
            </a:br>
            <a:r>
              <a:rPr lang="cs-CZ" dirty="0" smtClean="0"/>
              <a:t>ostatní menší oddíly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ýhody</a:t>
            </a:r>
            <a:r>
              <a:rPr lang="en-US" dirty="0" smtClean="0"/>
              <a:t>: </a:t>
            </a:r>
            <a:r>
              <a:rPr lang="cs-CZ" dirty="0" smtClean="0"/>
              <a:t>znalost terénu</a:t>
            </a:r>
            <a:r>
              <a:rPr lang="en-US" dirty="0" smtClean="0"/>
              <a:t>, </a:t>
            </a:r>
            <a:r>
              <a:rPr lang="en-US" dirty="0" err="1" smtClean="0"/>
              <a:t>ur</a:t>
            </a:r>
            <a:r>
              <a:rPr lang="cs-CZ" dirty="0" err="1" smtClean="0"/>
              <a:t>čení</a:t>
            </a:r>
            <a:r>
              <a:rPr lang="cs-CZ" dirty="0" smtClean="0"/>
              <a:t> místa bitvy v těsné soutěsce</a:t>
            </a:r>
          </a:p>
          <a:p>
            <a:endParaRPr lang="cs-CZ" dirty="0"/>
          </a:p>
          <a:p>
            <a:r>
              <a:rPr lang="cs-CZ" b="1" dirty="0" smtClean="0"/>
              <a:t>Persie (Xerxes I., perský </a:t>
            </a:r>
            <a:r>
              <a:rPr lang="cs-CZ" b="1" dirty="0" err="1" smtClean="0"/>
              <a:t>velkokrál</a:t>
            </a:r>
            <a:r>
              <a:rPr lang="cs-CZ" b="1" dirty="0" smtClean="0"/>
              <a:t>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celkem minimálně 850 000 vojáků</a:t>
            </a:r>
          </a:p>
          <a:p>
            <a:endParaRPr lang="cs-CZ" b="1" dirty="0" smtClean="0"/>
          </a:p>
          <a:p>
            <a:r>
              <a:rPr lang="en-US" dirty="0"/>
              <a:t>v</a:t>
            </a:r>
            <a:r>
              <a:rPr lang="cs-CZ" dirty="0" err="1" smtClean="0"/>
              <a:t>ýhody</a:t>
            </a:r>
            <a:r>
              <a:rPr lang="en-US" dirty="0" smtClean="0"/>
              <a:t>: </a:t>
            </a:r>
            <a:r>
              <a:rPr lang="cs-CZ" dirty="0" smtClean="0"/>
              <a:t>více než 100 násobná přesila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OV7PDKJ7\MM90035447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32656"/>
            <a:ext cx="1296144" cy="1053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45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/>
              <a:t>Přípravy na bitvu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Xerxovo mohutné armádní uskupení přešlo </a:t>
            </a:r>
            <a:r>
              <a:rPr lang="cs-CZ" dirty="0" err="1" smtClean="0"/>
              <a:t>Hellespont</a:t>
            </a:r>
            <a:r>
              <a:rPr lang="cs-CZ" dirty="0" smtClean="0"/>
              <a:t> a směřovalo po souši do centrálního Řecka</a:t>
            </a:r>
          </a:p>
          <a:p>
            <a:endParaRPr lang="cs-CZ" dirty="0"/>
          </a:p>
          <a:p>
            <a:r>
              <a:rPr lang="cs-CZ" dirty="0" smtClean="0"/>
              <a:t>Řekové jim vyšli vstříc s malou ale velmi odhodlanou armádou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0009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 rot="2718611">
            <a:off x="2588310" y="1283063"/>
            <a:ext cx="1044116" cy="35004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 rot="2718611">
            <a:off x="1700912" y="470962"/>
            <a:ext cx="1044116" cy="35004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 rot="2718611">
            <a:off x="836817" y="-366126"/>
            <a:ext cx="1044116" cy="35004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162167" y="-92534"/>
            <a:ext cx="8229600" cy="1143000"/>
          </a:xfrm>
        </p:spPr>
        <p:txBody>
          <a:bodyPr/>
          <a:lstStyle/>
          <a:p>
            <a:r>
              <a:rPr lang="cs-CZ" dirty="0" smtClean="0"/>
              <a:t>Průběh bitvy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 rot="19070677">
            <a:off x="3955290" y="4292124"/>
            <a:ext cx="1354498" cy="311593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 rot="18983581">
            <a:off x="4362926" y="4546640"/>
            <a:ext cx="1062401" cy="37687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louk 23"/>
          <p:cNvSpPr/>
          <p:nvPr/>
        </p:nvSpPr>
        <p:spPr>
          <a:xfrm rot="10523268">
            <a:off x="4471042" y="-264810"/>
            <a:ext cx="6379561" cy="5136018"/>
          </a:xfrm>
          <a:prstGeom prst="arc">
            <a:avLst>
              <a:gd name="adj1" fmla="val 16200000"/>
              <a:gd name="adj2" fmla="val 21540709"/>
            </a:avLst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987908" y="768411"/>
            <a:ext cx="7160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</a:t>
            </a:r>
            <a:r>
              <a:rPr lang="cs-CZ" sz="2400" dirty="0" smtClean="0"/>
              <a:t>áze 1. – Leonidas zvolil k bitvě soutěsku, kde se utábořil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 rot="19021523">
            <a:off x="3687324" y="3853517"/>
            <a:ext cx="1175105" cy="5555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 rot="20605544">
            <a:off x="1942974" y="4149037"/>
            <a:ext cx="3196139" cy="6266305"/>
          </a:xfrm>
          <a:prstGeom prst="arc">
            <a:avLst>
              <a:gd name="adj1" fmla="val 16318155"/>
              <a:gd name="adj2" fmla="val 21540709"/>
            </a:avLst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644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7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7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50"/>
                            </p:stCondLst>
                            <p:childTnLst>
                              <p:par>
                                <p:cTn id="29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9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18" grpId="0" animBg="1"/>
      <p:bldP spid="18" grpId="1" animBg="1"/>
      <p:bldP spid="20" grpId="0" animBg="1"/>
      <p:bldP spid="20" grpId="1" animBg="1"/>
      <p:bldP spid="11" grpId="0" animBg="1"/>
      <p:bldP spid="23" grpId="0" animBg="1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 rot="2718611">
            <a:off x="2588310" y="1283063"/>
            <a:ext cx="1044116" cy="35004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 rot="2718611">
            <a:off x="1700912" y="470962"/>
            <a:ext cx="1044116" cy="35004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 rot="2718611">
            <a:off x="836817" y="-366126"/>
            <a:ext cx="1044116" cy="35004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162167" y="-92534"/>
            <a:ext cx="8229600" cy="1143000"/>
          </a:xfrm>
        </p:spPr>
        <p:txBody>
          <a:bodyPr/>
          <a:lstStyle/>
          <a:p>
            <a:r>
              <a:rPr lang="cs-CZ" dirty="0" smtClean="0"/>
              <a:t>Průběh bitvy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 rot="19070677">
            <a:off x="3955290" y="4292124"/>
            <a:ext cx="1354498" cy="311593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 rot="18983581">
            <a:off x="4362926" y="4546640"/>
            <a:ext cx="1062401" cy="37687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louk 23"/>
          <p:cNvSpPr/>
          <p:nvPr/>
        </p:nvSpPr>
        <p:spPr>
          <a:xfrm rot="10523268">
            <a:off x="4471042" y="-264810"/>
            <a:ext cx="6379561" cy="5136018"/>
          </a:xfrm>
          <a:prstGeom prst="arc">
            <a:avLst>
              <a:gd name="adj1" fmla="val 16200000"/>
              <a:gd name="adj2" fmla="val 21540709"/>
            </a:avLst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987908" y="768411"/>
            <a:ext cx="48856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</a:t>
            </a:r>
            <a:r>
              <a:rPr lang="cs-CZ" sz="2400" dirty="0" smtClean="0"/>
              <a:t>áze 2. – Leonidas odráží perské útoky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 rot="19021523">
            <a:off x="3687324" y="3853517"/>
            <a:ext cx="1175105" cy="5555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 rot="20605544">
            <a:off x="1942974" y="4149037"/>
            <a:ext cx="3196139" cy="6266305"/>
          </a:xfrm>
          <a:prstGeom prst="arc">
            <a:avLst>
              <a:gd name="adj1" fmla="val 16318155"/>
              <a:gd name="adj2" fmla="val 21540709"/>
            </a:avLst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/>
          <p:cNvSpPr/>
          <p:nvPr/>
        </p:nvSpPr>
        <p:spPr>
          <a:xfrm rot="8069049">
            <a:off x="4123475" y="2848769"/>
            <a:ext cx="432048" cy="50405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8069049">
            <a:off x="3770478" y="3235856"/>
            <a:ext cx="432048" cy="50405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8069049">
            <a:off x="3327769" y="3566577"/>
            <a:ext cx="432048" cy="50405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894127" y="1431260"/>
            <a:ext cx="424987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 celé dva dny zuřily neutuchající útoky perských jednotek,</a:t>
            </a:r>
          </a:p>
          <a:p>
            <a:r>
              <a:rPr lang="cs-CZ" sz="2400" dirty="0" smtClean="0"/>
              <a:t>Které </a:t>
            </a:r>
            <a:r>
              <a:rPr lang="cs-CZ" sz="2400" dirty="0" err="1" smtClean="0"/>
              <a:t>řekové</a:t>
            </a:r>
            <a:r>
              <a:rPr lang="cs-CZ" sz="2400" dirty="0" smtClean="0"/>
              <a:t> obraceli na zmatený útěk.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Nakonec Xerxes nasadil i svou osobní stráž tzv. nesmrtelné</a:t>
            </a:r>
          </a:p>
          <a:p>
            <a:r>
              <a:rPr lang="cs-CZ" sz="2400" dirty="0" smtClean="0"/>
              <a:t>I ti byli za velkých ztrát odraženi.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77881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6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8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4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0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1" animBg="1"/>
      <p:bldP spid="23" grpId="1" animBg="1"/>
      <p:bldP spid="31" grpId="1" animBg="1"/>
      <p:bldP spid="3" grpId="0" animBg="1"/>
      <p:bldP spid="3" grpId="1" animBg="1"/>
      <p:bldP spid="13" grpId="0" animBg="1"/>
      <p:bldP spid="13" grpId="1" animBg="1"/>
      <p:bldP spid="15" grpId="0" animBg="1"/>
      <p:bldP spid="15" grpId="1" animBg="1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 rot="2718611">
            <a:off x="2588310" y="1283063"/>
            <a:ext cx="1044116" cy="35004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 rot="2718611">
            <a:off x="1700912" y="470962"/>
            <a:ext cx="1044116" cy="35004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 rot="2718611">
            <a:off x="836817" y="-366126"/>
            <a:ext cx="1044116" cy="35004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162167" y="-92534"/>
            <a:ext cx="8229600" cy="1143000"/>
          </a:xfrm>
        </p:spPr>
        <p:txBody>
          <a:bodyPr/>
          <a:lstStyle/>
          <a:p>
            <a:r>
              <a:rPr lang="cs-CZ" dirty="0" smtClean="0"/>
              <a:t>Průběh bitvy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 rot="19070677">
            <a:off x="3955290" y="4292124"/>
            <a:ext cx="1354498" cy="311593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 rot="18983581">
            <a:off x="4362926" y="4546640"/>
            <a:ext cx="1062401" cy="37687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louk 23"/>
          <p:cNvSpPr/>
          <p:nvPr/>
        </p:nvSpPr>
        <p:spPr>
          <a:xfrm rot="10523268">
            <a:off x="4471042" y="-264810"/>
            <a:ext cx="6379561" cy="5136018"/>
          </a:xfrm>
          <a:prstGeom prst="arc">
            <a:avLst>
              <a:gd name="adj1" fmla="val 16200000"/>
              <a:gd name="adj2" fmla="val 21540709"/>
            </a:avLst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987908" y="768411"/>
            <a:ext cx="82523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</a:t>
            </a:r>
            <a:r>
              <a:rPr lang="cs-CZ" sz="2400" dirty="0" smtClean="0"/>
              <a:t>áze </a:t>
            </a:r>
            <a:r>
              <a:rPr lang="cs-CZ" sz="2400" dirty="0"/>
              <a:t>3</a:t>
            </a:r>
            <a:r>
              <a:rPr lang="cs-CZ" sz="2400" dirty="0" smtClean="0"/>
              <a:t>. – zrádce </a:t>
            </a:r>
            <a:r>
              <a:rPr lang="cs-CZ" sz="2400" dirty="0" err="1" smtClean="0"/>
              <a:t>Efaltés</a:t>
            </a:r>
            <a:r>
              <a:rPr lang="cs-CZ" sz="2400" dirty="0" smtClean="0"/>
              <a:t> prozradil Peršanům cestu okolo průsmyku</a:t>
            </a:r>
          </a:p>
          <a:p>
            <a:r>
              <a:rPr lang="cs-CZ" sz="2400" dirty="0" smtClean="0"/>
              <a:t>a ti vpadli Řekům do zad 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 rot="19021523">
            <a:off x="3687324" y="3853517"/>
            <a:ext cx="1175105" cy="5555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 rot="20605544">
            <a:off x="1942974" y="4149037"/>
            <a:ext cx="3196139" cy="6266305"/>
          </a:xfrm>
          <a:prstGeom prst="arc">
            <a:avLst>
              <a:gd name="adj1" fmla="val 16318155"/>
              <a:gd name="adj2" fmla="val 21540709"/>
            </a:avLst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/>
          <p:cNvSpPr/>
          <p:nvPr/>
        </p:nvSpPr>
        <p:spPr>
          <a:xfrm rot="8069049">
            <a:off x="4123475" y="2848769"/>
            <a:ext cx="432048" cy="50405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8069049">
            <a:off x="3770478" y="3235856"/>
            <a:ext cx="432048" cy="50405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8069049">
            <a:off x="3327769" y="3566577"/>
            <a:ext cx="432048" cy="50405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uhová šipka 5"/>
          <p:cNvSpPr/>
          <p:nvPr/>
        </p:nvSpPr>
        <p:spPr>
          <a:xfrm rot="2251607">
            <a:off x="3996569" y="1969332"/>
            <a:ext cx="5805978" cy="2814820"/>
          </a:xfrm>
          <a:prstGeom prst="circularArrow">
            <a:avLst>
              <a:gd name="adj1" fmla="val 819"/>
              <a:gd name="adj2" fmla="val 1470846"/>
              <a:gd name="adj3" fmla="val 20458858"/>
              <a:gd name="adj4" fmla="val 10800000"/>
              <a:gd name="adj5" fmla="val 980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 rot="19218465">
            <a:off x="7807841" y="5058989"/>
            <a:ext cx="947718" cy="140627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3200" y="5121239"/>
            <a:ext cx="704231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Leonidas odeslal pryč většinu vojska </a:t>
            </a:r>
          </a:p>
          <a:p>
            <a:r>
              <a:rPr lang="cs-CZ" sz="2400" dirty="0" smtClean="0"/>
              <a:t>a v čele 300 Sparťanů a 700 </a:t>
            </a:r>
            <a:r>
              <a:rPr lang="cs-CZ" sz="2400" dirty="0" err="1" smtClean="0"/>
              <a:t>Thespijců</a:t>
            </a:r>
            <a:r>
              <a:rPr lang="cs-CZ" sz="2400" dirty="0" smtClean="0"/>
              <a:t> padli do </a:t>
            </a:r>
            <a:r>
              <a:rPr lang="cs-CZ" sz="2400" dirty="0" smtClean="0"/>
              <a:t>jednoho</a:t>
            </a:r>
          </a:p>
          <a:p>
            <a:r>
              <a:rPr lang="cs-CZ" sz="2400" b="1" dirty="0" smtClean="0"/>
              <a:t>Ztráty na Perské straně dosáhly nejméně 50 000</a:t>
            </a:r>
          </a:p>
          <a:p>
            <a:r>
              <a:rPr lang="cs-CZ" sz="2400" b="1" dirty="0" smtClean="0"/>
              <a:t>tzn. </a:t>
            </a:r>
            <a:r>
              <a:rPr lang="cs-CZ" sz="2400" b="1" smtClean="0"/>
              <a:t>jeden </a:t>
            </a:r>
            <a:r>
              <a:rPr lang="cs-CZ" sz="2400" b="1" dirty="0" smtClean="0"/>
              <a:t>padlý řecký voják na 50 perských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83613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2.31214E-7 C 0.01006 0.00486 0.01475 0.01295 0.02378 0.01919 C 0.03142 0.03954 0.02204 0.01942 0.03159 0.0296 C 0.03576 0.03399 0.03906 0.03954 0.0427 0.04439 C 0.04895 0.05272 0.06406 0.05711 0.07135 0.06567 C 0.07864 0.07422 0.08281 0.08486 0.09201 0.08879 C 0.10086 0.09711 0.10676 0.11029 0.11423 0.12069 C 0.1184 0.13734 0.13385 0.14867 0.14114 0.16509 C 0.14253 0.17457 0.14583 0.17942 0.14756 0.18821 C 0.15017 0.20116 0.15121 0.21087 0.15711 0.22197 C 0.15954 0.23191 0.16093 0.24208 0.16666 0.24948 C 0.1717 0.27029 0.17829 0.28925 0.18558 0.30867 C 0.18715 0.317 0.18749 0.3237 0.19201 0.32994 C 0.19652 0.34844 0.2026 0.36763 0.20468 0.38705 C 0.20572 0.39769 0.20642 0.40832 0.20781 0.41873 C 0.20937 0.43052 0.21423 0.44254 0.21423 0.45457 " pathEditMode="relative" ptsTypes="fffffffffffffffA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4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882 -0.03214 C -0.01875 -0.02728 -0.01406 -0.01919 -0.00503 -0.01295 C 0.00261 0.0074 -0.00677 -0.01272 0.00278 -0.00254 C 0.00695 0.00185 0.01025 0.0074 0.01389 0.01225 C 0.02014 0.02058 0.03525 0.02497 0.04254 0.03353 C 0.04983 0.04208 0.054 0.05272 0.0632 0.05665 C 0.07205 0.06497 0.07795 0.07815 0.08542 0.08855 C 0.08959 0.1052 0.10504 0.11653 0.11233 0.13295 C 0.11372 0.14243 0.11702 0.14728 0.11875 0.15607 C 0.12136 0.16902 0.1224 0.17873 0.1283 0.18983 C 0.13073 0.19977 0.13212 0.20994 0.13785 0.21734 C 0.14289 0.23815 0.14948 0.25711 0.15677 0.27653 C 0.15834 0.28486 0.15868 0.29156 0.1632 0.2978 C 0.16771 0.3163 0.17379 0.33549 0.17587 0.35491 C 0.17691 0.36555 0.17761 0.37618 0.179 0.38659 C 0.18056 0.39838 0.18542 0.4104 0.18542 0.42243 " pathEditMode="relative" ptsTypes="fffffffffffffffA">
                                      <p:cBhvr>
                                        <p:cTn id="2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5.78035E-8 C -0.00503 0.01549 -0.00816 0.01642 -0.0158 0.0296 C -0.01701 0.03168 -0.01979 0.03145 -0.02153 0.03306 C -0.02309 0.03422 -0.02396 0.03699 -0.02587 0.03792 C -0.02899 0.03931 -0.03264 0.03884 -0.03594 0.03954 C -0.04167 0.04162 -0.04722 0.04324 -0.05312 0.04462 C -0.09132 0.04393 -0.12969 0.04393 -0.16788 0.04277 C -0.18212 0.04254 -0.19392 0.02821 -0.2066 0.02312 C -0.21024 0.0215 -0.21441 0.02127 -0.21805 0.01988 C -0.22344 0.01017 -0.21788 0.01896 -0.22656 0.00994 C -0.23785 -0.00185 -0.23073 0.00162 -0.23958 -0.00162 C -0.25816 -0.01965 -0.2776 -0.03561 -0.29844 -0.04948 C -0.30191 -0.05179 -0.30399 -0.05642 -0.30694 -0.05942 C -0.31302 -0.06566 -0.32118 -0.07353 -0.32847 -0.07769 C -0.33246 -0.09133 -0.32535 -0.06936 -0.33854 -0.09249 C -0.34045 -0.09572 -0.34427 -0.10243 -0.34427 -0.1022 C -0.34687 -0.11491 -0.35278 -0.11977 -0.35278 -0.13364 " pathEditMode="relative" rAng="0" ptsTypes="ffffffffffffffffA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639" y="-44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3" grpId="0" animBg="1"/>
      <p:bldP spid="31" grpId="0" animBg="1"/>
      <p:bldP spid="6" grpId="0" animBg="1"/>
      <p:bldP spid="19" grpId="0" animBg="1"/>
      <p:bldP spid="19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Odpověz a zjisti následující</a:t>
            </a:r>
            <a:r>
              <a:rPr lang="en-US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Jak odpověděl Leonidas na Xerxovu výzvu ke složení zbraní</a:t>
            </a:r>
            <a:r>
              <a:rPr lang="en-US" dirty="0" smtClean="0"/>
              <a:t>?</a:t>
            </a:r>
            <a:endParaRPr lang="cs-CZ" dirty="0" smtClean="0"/>
          </a:p>
          <a:p>
            <a:pPr marL="514350" indent="-514350">
              <a:buAutoNum type="arabicPeriod"/>
            </a:pPr>
            <a:endParaRPr lang="en-US" dirty="0" smtClean="0"/>
          </a:p>
          <a:p>
            <a:pPr marL="514350" indent="-514350">
              <a:buAutoNum type="arabicPeriod"/>
            </a:pPr>
            <a:r>
              <a:rPr lang="cs-CZ" dirty="0" smtClean="0"/>
              <a:t>Jaký dopad měla bitva u Thermopyl na Řecké sebevědomí</a:t>
            </a:r>
            <a:r>
              <a:rPr lang="en-US" dirty="0" smtClean="0"/>
              <a:t>?</a:t>
            </a:r>
            <a:endParaRPr lang="cs-CZ" dirty="0" smtClean="0"/>
          </a:p>
          <a:p>
            <a:pPr marL="514350" indent="-514350">
              <a:buAutoNum type="arabicPeriod"/>
            </a:pPr>
            <a:endParaRPr lang="en-US" dirty="0" smtClean="0"/>
          </a:p>
          <a:p>
            <a:pPr marL="514350" indent="-514350">
              <a:buAutoNum type="arabicPeriod"/>
            </a:pPr>
            <a:r>
              <a:rPr lang="cs-CZ" dirty="0" smtClean="0"/>
              <a:t>Jakou tradiční barvu oblékali spartští </a:t>
            </a:r>
            <a:r>
              <a:rPr lang="cs-CZ" dirty="0" err="1" smtClean="0"/>
              <a:t>hoplíté</a:t>
            </a:r>
            <a:r>
              <a:rPr lang="cs-CZ" dirty="0" smtClean="0"/>
              <a:t> a proč</a:t>
            </a:r>
            <a:r>
              <a:rPr lang="en-US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9503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US" dirty="0" err="1" smtClean="0"/>
              <a:t>Poj</a:t>
            </a:r>
            <a:r>
              <a:rPr lang="cs-CZ" dirty="0" smtClean="0"/>
              <a:t>ď si pro ně 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Obrovsky stouplo, Řekové uvěřili ve vítězství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Červenou, aby je nebyla vidět krev na pláštích</a:t>
            </a:r>
          </a:p>
        </p:txBody>
      </p:sp>
    </p:spTree>
    <p:extLst>
      <p:ext uri="{BB962C8B-B14F-4D97-AF65-F5344CB8AC3E}">
        <p14:creationId xmlns:p14="http://schemas.microsoft.com/office/powerpoint/2010/main" val="3034156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r>
              <a:rPr lang="en-US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</a:t>
            </a:r>
            <a:r>
              <a:rPr lang="en-US" dirty="0" smtClean="0"/>
              <a:t>alerie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628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122</TotalTime>
  <Words>260</Words>
  <Application>Microsoft Office PowerPoint</Application>
  <PresentationFormat>Předvádění na obrazovce (4:3)</PresentationFormat>
  <Paragraphs>53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Velké historické bitvy starověku část 1. Řecko – Perské války</vt:lpstr>
      <vt:lpstr>Co bitvě předcházelo</vt:lpstr>
      <vt:lpstr>Vojenská síla obou protivníků</vt:lpstr>
      <vt:lpstr>Přípravy na bitvu</vt:lpstr>
      <vt:lpstr>Průběh bitvy</vt:lpstr>
      <vt:lpstr>Průběh bitvy</vt:lpstr>
      <vt:lpstr>Průběh bitvy</vt:lpstr>
      <vt:lpstr> Odpověz a zjisti následující:</vt:lpstr>
      <vt:lpstr>Výsledky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Velké historické bitvy starověku část 1. Řecko – Perské války</dc:title>
  <dc:creator>pc</dc:creator>
  <cp:lastModifiedBy>pc</cp:lastModifiedBy>
  <cp:revision>19</cp:revision>
  <dcterms:created xsi:type="dcterms:W3CDTF">2012-03-02T12:49:57Z</dcterms:created>
  <dcterms:modified xsi:type="dcterms:W3CDTF">2012-03-02T15:42:30Z</dcterms:modified>
</cp:coreProperties>
</file>