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8" r:id="rId4"/>
    <p:sldId id="262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97AAF-EA56-4804-BD77-2BAECAFA72FC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95A90-8A13-4525-86D6-90FDB09F97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1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E95A90-8A13-4525-86D6-90FDB09F97C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604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E95A90-8A13-4525-86D6-90FDB09F97C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604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E95A90-8A13-4525-86D6-90FDB09F97C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007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153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668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040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587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529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527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81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054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02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128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90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75000">
              <a:srgbClr val="FF7A00"/>
            </a:gs>
            <a:gs pos="90000">
              <a:srgbClr val="FF0300"/>
            </a:gs>
            <a:gs pos="100000">
              <a:srgbClr val="4D0808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ABFD0-8FF7-405D-8EED-0B91C9EA02F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63C83A-814F-4D86-B8E8-B6AD5E4B87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04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7.wav"/><Relationship Id="rId13" Type="http://schemas.openxmlformats.org/officeDocument/2006/relationships/audio" Target="../media/audio12.wav"/><Relationship Id="rId3" Type="http://schemas.openxmlformats.org/officeDocument/2006/relationships/audio" Target="../media/audio2.wav"/><Relationship Id="rId7" Type="http://schemas.openxmlformats.org/officeDocument/2006/relationships/audio" Target="../media/audio6.wav"/><Relationship Id="rId12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5.wav"/><Relationship Id="rId11" Type="http://schemas.openxmlformats.org/officeDocument/2006/relationships/audio" Target="../media/audio10.wav"/><Relationship Id="rId5" Type="http://schemas.openxmlformats.org/officeDocument/2006/relationships/audio" Target="../media/audio4.wav"/><Relationship Id="rId10" Type="http://schemas.openxmlformats.org/officeDocument/2006/relationships/audio" Target="../media/audio9.wav"/><Relationship Id="rId4" Type="http://schemas.openxmlformats.org/officeDocument/2006/relationships/audio" Target="../media/audio3.wav"/><Relationship Id="rId9" Type="http://schemas.openxmlformats.org/officeDocument/2006/relationships/audio" Target="../media/audio8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VY_22_INOVACE_22.AJ.7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OBCHODĚ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Shops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525991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zásoba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obchodě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Shops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rozšíří slovní zásobu v oblasti nakupování, naučí se pojmenovat jednotlivé druhy obchodů, nové znalosti prakticky konverzačně procvičí.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22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67717"/>
            <a:ext cx="4896544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" pitchFamily="18" charset="0"/>
              </a:rPr>
              <a:t>SHOPS</a:t>
            </a:r>
            <a:endParaRPr lang="cs-CZ" sz="66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73016"/>
            <a:ext cx="3260204" cy="2137839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55749"/>
            <a:ext cx="3268627" cy="2175123"/>
          </a:xfrm>
          <a:prstGeom prst="rect">
            <a:avLst/>
          </a:prstGeom>
          <a:noFill/>
          <a:ln w="254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33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424936" cy="2880320"/>
          </a:xfrm>
        </p:spPr>
        <p:txBody>
          <a:bodyPr>
            <a:normAutofit/>
          </a:bodyPr>
          <a:lstStyle/>
          <a:p>
            <a:pPr algn="l"/>
            <a:r>
              <a:rPr lang="cs-CZ" sz="2800" dirty="0" err="1" smtClean="0">
                <a:latin typeface="Palatino" pitchFamily="18" charset="0"/>
              </a:rPr>
              <a:t>Look</a:t>
            </a:r>
            <a:r>
              <a:rPr lang="cs-CZ" sz="2800" dirty="0" smtClean="0">
                <a:latin typeface="Palatino" pitchFamily="18" charset="0"/>
              </a:rPr>
              <a:t> </a:t>
            </a:r>
            <a:r>
              <a:rPr lang="cs-CZ" sz="2800" dirty="0" err="1" smtClean="0">
                <a:latin typeface="Palatino" pitchFamily="18" charset="0"/>
              </a:rPr>
              <a:t>at</a:t>
            </a:r>
            <a:r>
              <a:rPr lang="cs-CZ" sz="2800" dirty="0" smtClean="0">
                <a:latin typeface="Palatino" pitchFamily="18" charset="0"/>
              </a:rPr>
              <a:t> </a:t>
            </a:r>
            <a:r>
              <a:rPr lang="cs-CZ" sz="2800" dirty="0" err="1" smtClean="0">
                <a:latin typeface="Palatino" pitchFamily="18" charset="0"/>
              </a:rPr>
              <a:t>this</a:t>
            </a:r>
            <a:r>
              <a:rPr lang="cs-CZ" sz="2800" dirty="0" smtClean="0">
                <a:latin typeface="Palatino" pitchFamily="18" charset="0"/>
              </a:rPr>
              <a:t> shopping list and </a:t>
            </a:r>
            <a:r>
              <a:rPr lang="cs-CZ" sz="2800" dirty="0" err="1" smtClean="0">
                <a:latin typeface="Palatino" pitchFamily="18" charset="0"/>
              </a:rPr>
              <a:t>say</a:t>
            </a:r>
            <a:r>
              <a:rPr lang="cs-CZ" sz="2800" dirty="0" smtClean="0">
                <a:latin typeface="Palatino" pitchFamily="18" charset="0"/>
              </a:rPr>
              <a:t>, in </a:t>
            </a:r>
            <a:r>
              <a:rPr lang="cs-CZ" sz="2800" dirty="0" err="1" smtClean="0">
                <a:latin typeface="Palatino" pitchFamily="18" charset="0"/>
              </a:rPr>
              <a:t>which</a:t>
            </a:r>
            <a:r>
              <a:rPr lang="cs-CZ" sz="2800" dirty="0" smtClean="0">
                <a:latin typeface="Palatino" pitchFamily="18" charset="0"/>
              </a:rPr>
              <a:t> </a:t>
            </a:r>
            <a:r>
              <a:rPr lang="cs-CZ" sz="2800" dirty="0" err="1" smtClean="0">
                <a:latin typeface="Palatino" pitchFamily="18" charset="0"/>
              </a:rPr>
              <a:t>shops</a:t>
            </a:r>
            <a:r>
              <a:rPr lang="cs-CZ" sz="2800" dirty="0" smtClean="0">
                <a:latin typeface="Palatino" pitchFamily="18" charset="0"/>
              </a:rPr>
              <a:t> in a shopping centre </a:t>
            </a:r>
            <a:r>
              <a:rPr lang="cs-CZ" sz="2800" dirty="0" err="1" smtClean="0">
                <a:latin typeface="Palatino" pitchFamily="18" charset="0"/>
              </a:rPr>
              <a:t>you</a:t>
            </a:r>
            <a:r>
              <a:rPr lang="cs-CZ" sz="2800" dirty="0" smtClean="0">
                <a:latin typeface="Palatino" pitchFamily="18" charset="0"/>
              </a:rPr>
              <a:t> are </a:t>
            </a:r>
            <a:r>
              <a:rPr lang="cs-CZ" sz="2800" dirty="0" err="1" smtClean="0">
                <a:latin typeface="Palatino" pitchFamily="18" charset="0"/>
              </a:rPr>
              <a:t>going</a:t>
            </a:r>
            <a:r>
              <a:rPr lang="cs-CZ" sz="2800" dirty="0" smtClean="0">
                <a:latin typeface="Palatino" pitchFamily="18" charset="0"/>
              </a:rPr>
              <a:t> to do </a:t>
            </a:r>
            <a:r>
              <a:rPr lang="cs-CZ" sz="2800" dirty="0" err="1" smtClean="0">
                <a:latin typeface="Palatino" pitchFamily="18" charset="0"/>
              </a:rPr>
              <a:t>the</a:t>
            </a:r>
            <a:r>
              <a:rPr lang="cs-CZ" sz="2800" dirty="0" smtClean="0">
                <a:latin typeface="Palatino" pitchFamily="18" charset="0"/>
              </a:rPr>
              <a:t> shopping.</a:t>
            </a:r>
            <a:br>
              <a:rPr lang="cs-CZ" sz="2800" dirty="0" smtClean="0">
                <a:latin typeface="Palatino" pitchFamily="18" charset="0"/>
              </a:rPr>
            </a:br>
            <a:r>
              <a:rPr lang="cs-CZ" sz="2800" dirty="0">
                <a:latin typeface="Palatino" pitchFamily="18" charset="0"/>
              </a:rPr>
              <a:t/>
            </a:r>
            <a:br>
              <a:rPr lang="cs-CZ" sz="2800" dirty="0">
                <a:latin typeface="Palatino" pitchFamily="18" charset="0"/>
              </a:rPr>
            </a:br>
            <a:endParaRPr lang="cs-CZ" sz="2800" dirty="0">
              <a:latin typeface="Palatino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43808" y="1340768"/>
            <a:ext cx="3456384" cy="5256584"/>
          </a:xfrm>
          <a:prstGeom prst="rect">
            <a:avLst/>
          </a:prstGeom>
          <a:solidFill>
            <a:schemeClr val="bg2"/>
          </a:solidFill>
          <a:effectLst>
            <a:outerShdw blurRad="50800" dist="152400" dir="2400000" sx="108000" sy="108000" algn="l" rotWithShape="0">
              <a:srgbClr val="C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>
                <a:latin typeface="Palatino" pitchFamily="18" charset="0"/>
              </a:rPr>
              <a:t>Shopping list</a:t>
            </a:r>
          </a:p>
          <a:p>
            <a:pPr algn="l"/>
            <a:endParaRPr lang="cs-CZ" sz="3200" dirty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soap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doll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flowers</a:t>
            </a:r>
            <a:r>
              <a:rPr lang="cs-CZ" sz="3200" i="1" dirty="0" smtClean="0">
                <a:latin typeface="Palatino" pitchFamily="18" charset="0"/>
              </a:rPr>
              <a:t> </a:t>
            </a:r>
            <a:r>
              <a:rPr lang="cs-CZ" sz="3200" i="1" dirty="0" err="1" smtClean="0">
                <a:latin typeface="Palatino" pitchFamily="18" charset="0"/>
              </a:rPr>
              <a:t>for</a:t>
            </a:r>
            <a:r>
              <a:rPr lang="cs-CZ" sz="3200" i="1" dirty="0">
                <a:latin typeface="Palatino" pitchFamily="18" charset="0"/>
              </a:rPr>
              <a:t> </a:t>
            </a:r>
            <a:r>
              <a:rPr lang="cs-CZ" sz="3200" i="1" dirty="0" err="1" smtClean="0">
                <a:latin typeface="Palatino" pitchFamily="18" charset="0"/>
              </a:rPr>
              <a:t>granny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slippers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oranges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sausages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bread</a:t>
            </a:r>
            <a:endParaRPr lang="cs-CZ" sz="3200" i="1" dirty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eggs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newspaper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earrings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trousers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pencils</a:t>
            </a:r>
            <a:endParaRPr lang="cs-CZ" sz="3200" i="1" dirty="0" smtClean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painkiller</a:t>
            </a:r>
            <a:endParaRPr lang="cs-CZ" sz="3200" i="1" dirty="0">
              <a:latin typeface="Palatino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5636">
            <a:off x="6589726" y="5041976"/>
            <a:ext cx="2377668" cy="1476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7039">
            <a:off x="6154138" y="1451833"/>
            <a:ext cx="2487460" cy="163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49000">
            <a:off x="186298" y="2009528"/>
            <a:ext cx="2485802" cy="16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5599">
            <a:off x="5678582" y="304513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8764">
            <a:off x="89230" y="4589982"/>
            <a:ext cx="2679941" cy="2007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6578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55576" y="980728"/>
            <a:ext cx="6840760" cy="5256584"/>
          </a:xfrm>
          <a:prstGeom prst="rect">
            <a:avLst/>
          </a:prstGeom>
          <a:solidFill>
            <a:schemeClr val="bg2"/>
          </a:solidFill>
          <a:effectLst>
            <a:outerShdw blurRad="50800" dist="152400" dir="2400000" sx="108000" sy="108000" algn="l" rotWithShape="0">
              <a:srgbClr val="C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i="1" dirty="0" smtClean="0">
                <a:latin typeface="Palatino" pitchFamily="18" charset="0"/>
              </a:rPr>
              <a:t>Shopping list</a:t>
            </a:r>
          </a:p>
          <a:p>
            <a:pPr algn="l"/>
            <a:endParaRPr lang="cs-CZ" sz="3200" dirty="0"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soap</a:t>
            </a:r>
            <a:r>
              <a:rPr lang="cs-CZ" sz="3200" i="1" dirty="0">
                <a:latin typeface="Palatino" pitchFamily="18" charset="0"/>
              </a:rPr>
              <a:t>	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chemist's</a:t>
            </a:r>
            <a:r>
              <a:rPr lang="cs-CZ" sz="3200" i="1" dirty="0" smtClean="0">
                <a:latin typeface="Palatino" pitchFamily="18" charset="0"/>
              </a:rPr>
              <a:t>	</a:t>
            </a: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doll</a:t>
            </a:r>
            <a:r>
              <a:rPr lang="cs-CZ" sz="3200" i="1" dirty="0" smtClean="0">
                <a:latin typeface="Palatino" pitchFamily="18" charset="0"/>
              </a:rPr>
              <a:t>			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toys</a:t>
            </a:r>
            <a:endParaRPr lang="cs-CZ" sz="3200" b="1" dirty="0" smtClean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flowers</a:t>
            </a:r>
            <a:r>
              <a:rPr lang="cs-CZ" sz="3200" i="1" dirty="0">
                <a:latin typeface="Palatino" pitchFamily="18" charset="0"/>
              </a:rPr>
              <a:t> </a:t>
            </a:r>
            <a:r>
              <a:rPr lang="cs-CZ" sz="3200" i="1" dirty="0" err="1">
                <a:latin typeface="Palatino" pitchFamily="18" charset="0"/>
              </a:rPr>
              <a:t>for</a:t>
            </a:r>
            <a:r>
              <a:rPr lang="cs-CZ" sz="3200" i="1" dirty="0">
                <a:latin typeface="Palatino" pitchFamily="18" charset="0"/>
              </a:rPr>
              <a:t> </a:t>
            </a:r>
            <a:r>
              <a:rPr lang="cs-CZ" sz="3200" i="1" dirty="0" err="1">
                <a:latin typeface="Palatino" pitchFamily="18" charset="0"/>
              </a:rPr>
              <a:t>granny</a:t>
            </a:r>
            <a:r>
              <a:rPr lang="cs-CZ" sz="3200" i="1" dirty="0">
                <a:latin typeface="Palatino" pitchFamily="18" charset="0"/>
              </a:rPr>
              <a:t>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florist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slippers</a:t>
            </a:r>
            <a:r>
              <a:rPr lang="cs-CZ" sz="3200" i="1" dirty="0" smtClean="0">
                <a:latin typeface="Palatino" pitchFamily="18" charset="0"/>
              </a:rPr>
              <a:t>		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shoe</a:t>
            </a:r>
            <a:r>
              <a:rPr lang="cs-CZ" sz="3200" i="1" dirty="0" smtClean="0">
                <a:solidFill>
                  <a:srgbClr val="C00000"/>
                </a:solidFill>
                <a:latin typeface="Palatino" pitchFamily="18" charset="0"/>
              </a:rPr>
              <a:t> </a:t>
            </a:r>
            <a:r>
              <a:rPr lang="cs-CZ" sz="3200" b="1" dirty="0" err="1">
                <a:solidFill>
                  <a:srgbClr val="C00000"/>
                </a:solidFill>
                <a:latin typeface="Palatino" pitchFamily="18" charset="0"/>
              </a:rPr>
              <a:t>shop</a:t>
            </a:r>
            <a:endParaRPr lang="cs-CZ" sz="3200" b="1" dirty="0" smtClean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oranges</a:t>
            </a:r>
            <a:r>
              <a:rPr lang="cs-CZ" sz="3200" i="1" dirty="0" smtClean="0">
                <a:latin typeface="Palatino" pitchFamily="18" charset="0"/>
              </a:rPr>
              <a:t>		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greengrocery</a:t>
            </a:r>
            <a:endParaRPr lang="cs-CZ" sz="3200" b="1" dirty="0" smtClean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sausages</a:t>
            </a:r>
            <a:r>
              <a:rPr lang="cs-CZ" sz="3200" i="1" dirty="0">
                <a:latin typeface="Palatino" pitchFamily="18" charset="0"/>
              </a:rPr>
              <a:t>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butchery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bread</a:t>
            </a:r>
            <a:r>
              <a:rPr lang="cs-CZ" sz="3200" i="1" dirty="0">
                <a:latin typeface="Palatino" pitchFamily="18" charset="0"/>
              </a:rPr>
              <a:t>	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bakery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eggs</a:t>
            </a:r>
            <a:r>
              <a:rPr lang="cs-CZ" sz="3200" i="1" dirty="0">
                <a:latin typeface="Palatino" pitchFamily="18" charset="0"/>
              </a:rPr>
              <a:t>	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grocery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newspaper</a:t>
            </a:r>
            <a:r>
              <a:rPr lang="cs-CZ" sz="3200" i="1" dirty="0">
                <a:latin typeface="Palatino" pitchFamily="18" charset="0"/>
              </a:rPr>
              <a:t>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newsagent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earrings</a:t>
            </a:r>
            <a:r>
              <a:rPr lang="cs-CZ" sz="3200" i="1" dirty="0">
                <a:latin typeface="Palatino" pitchFamily="18" charset="0"/>
              </a:rPr>
              <a:t>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jewellery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trousers</a:t>
            </a:r>
            <a:r>
              <a:rPr lang="cs-CZ" sz="3200" i="1" dirty="0">
                <a:latin typeface="Palatino" pitchFamily="18" charset="0"/>
              </a:rPr>
              <a:t>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clothes</a:t>
            </a:r>
            <a:r>
              <a:rPr lang="cs-CZ" sz="3200" i="1" dirty="0" smtClean="0">
                <a:solidFill>
                  <a:srgbClr val="C00000"/>
                </a:solidFill>
                <a:latin typeface="Palatino" pitchFamily="18" charset="0"/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shop</a:t>
            </a:r>
            <a:endParaRPr lang="cs-CZ" sz="3200" b="1" dirty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>
                <a:latin typeface="Palatino" pitchFamily="18" charset="0"/>
              </a:rPr>
              <a:t>pencils</a:t>
            </a:r>
            <a:r>
              <a:rPr lang="cs-CZ" sz="3200" i="1" dirty="0">
                <a:latin typeface="Palatino" pitchFamily="18" charset="0"/>
              </a:rPr>
              <a:t> 		</a:t>
            </a:r>
            <a:r>
              <a:rPr lang="cs-CZ" sz="3200" i="1" dirty="0" smtClean="0">
                <a:latin typeface="Palatino" pitchFamily="18" charset="0"/>
              </a:rPr>
              <a:t>     </a:t>
            </a:r>
            <a:r>
              <a:rPr lang="cs-CZ" sz="3200" b="1" dirty="0" err="1" smtClean="0">
                <a:solidFill>
                  <a:srgbClr val="C00000"/>
                </a:solidFill>
                <a:latin typeface="Palatino" pitchFamily="18" charset="0"/>
              </a:rPr>
              <a:t>stationery</a:t>
            </a:r>
            <a:endParaRPr lang="cs-CZ" sz="3200" b="1" dirty="0" smtClean="0">
              <a:solidFill>
                <a:srgbClr val="C00000"/>
              </a:solidFill>
              <a:latin typeface="Palatino" pitchFamily="18" charset="0"/>
            </a:endParaRPr>
          </a:p>
          <a:p>
            <a:pPr algn="l"/>
            <a:r>
              <a:rPr lang="cs-CZ" sz="3200" i="1" dirty="0" err="1" smtClean="0">
                <a:latin typeface="Palatino" pitchFamily="18" charset="0"/>
              </a:rPr>
              <a:t>painkiller</a:t>
            </a:r>
            <a:r>
              <a:rPr lang="cs-CZ" sz="3200" i="1" dirty="0" smtClean="0">
                <a:latin typeface="Palatino" pitchFamily="18" charset="0"/>
              </a:rPr>
              <a:t>		     </a:t>
            </a:r>
            <a:r>
              <a:rPr lang="cs-CZ" sz="3200" b="1" dirty="0" err="1">
                <a:solidFill>
                  <a:srgbClr val="C00000"/>
                </a:solidFill>
                <a:latin typeface="Palatino" pitchFamily="18" charset="0"/>
              </a:rPr>
              <a:t>pharmacy</a:t>
            </a:r>
            <a:endParaRPr lang="cs-CZ" sz="3200" b="1" dirty="0" smtClean="0">
              <a:solidFill>
                <a:srgbClr val="C00000"/>
              </a:solidFill>
              <a:latin typeface="Palatino" pitchFamily="18" charset="0"/>
            </a:endParaRPr>
          </a:p>
        </p:txBody>
      </p:sp>
      <p:sp>
        <p:nvSpPr>
          <p:cNvPr id="4" name="Tlačítko akce: Zvuk 3">
            <a:hlinkClick r:id="" action="ppaction://noaction" highlightClick="1">
              <a:snd r:embed="rId2" name="drogerie.wav"/>
            </a:hlinkClick>
          </p:cNvPr>
          <p:cNvSpPr/>
          <p:nvPr/>
        </p:nvSpPr>
        <p:spPr>
          <a:xfrm>
            <a:off x="6156176" y="1728235"/>
            <a:ext cx="540060" cy="332613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Zvuk 9">
            <a:hlinkClick r:id="" action="ppaction://noaction" highlightClick="1">
              <a:snd r:embed="rId3" name="hračky.wav"/>
            </a:hlinkClick>
          </p:cNvPr>
          <p:cNvSpPr/>
          <p:nvPr/>
        </p:nvSpPr>
        <p:spPr>
          <a:xfrm>
            <a:off x="6156176" y="2060847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Zvuk 10">
            <a:hlinkClick r:id="" action="ppaction://noaction" highlightClick="1">
              <a:snd r:embed="rId4" name="květinářství.wav"/>
            </a:hlinkClick>
          </p:cNvPr>
          <p:cNvSpPr/>
          <p:nvPr/>
        </p:nvSpPr>
        <p:spPr>
          <a:xfrm>
            <a:off x="6156176" y="2393459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Zvuk 11">
            <a:hlinkClick r:id="" action="ppaction://noaction" highlightClick="1">
              <a:snd r:embed="rId5" name="obuv.wav"/>
            </a:hlinkClick>
          </p:cNvPr>
          <p:cNvSpPr/>
          <p:nvPr/>
        </p:nvSpPr>
        <p:spPr>
          <a:xfrm>
            <a:off x="6156176" y="2726071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lačítko akce: Zvuk 12">
            <a:hlinkClick r:id="" action="ppaction://noaction" highlightClick="1">
              <a:snd r:embed="rId6" name="řeznictví.wav"/>
            </a:hlinkClick>
          </p:cNvPr>
          <p:cNvSpPr/>
          <p:nvPr/>
        </p:nvSpPr>
        <p:spPr>
          <a:xfrm>
            <a:off x="6156176" y="3442713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Zvuk 13">
            <a:hlinkClick r:id="" action="ppaction://noaction" highlightClick="1">
              <a:snd r:embed="rId7" name="pekárna.wav"/>
            </a:hlinkClick>
          </p:cNvPr>
          <p:cNvSpPr/>
          <p:nvPr/>
        </p:nvSpPr>
        <p:spPr>
          <a:xfrm>
            <a:off x="6156176" y="3775325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Zvuk 14">
            <a:hlinkClick r:id="" action="ppaction://noaction" highlightClick="1">
              <a:snd r:embed="rId8" name="potraviny.wav"/>
            </a:hlinkClick>
          </p:cNvPr>
          <p:cNvSpPr/>
          <p:nvPr/>
        </p:nvSpPr>
        <p:spPr>
          <a:xfrm>
            <a:off x="6156176" y="4107937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Zvuk 16">
            <a:hlinkClick r:id="" action="ppaction://noaction" highlightClick="1">
              <a:snd r:embed="rId9" name="klenoty.wav"/>
            </a:hlinkClick>
          </p:cNvPr>
          <p:cNvSpPr/>
          <p:nvPr/>
        </p:nvSpPr>
        <p:spPr>
          <a:xfrm>
            <a:off x="6156176" y="4773161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Zvuk 17">
            <a:hlinkClick r:id="" action="ppaction://noaction" highlightClick="1">
              <a:snd r:embed="rId10" name="oděvy.wav"/>
            </a:hlinkClick>
          </p:cNvPr>
          <p:cNvSpPr/>
          <p:nvPr/>
        </p:nvSpPr>
        <p:spPr>
          <a:xfrm>
            <a:off x="6156176" y="5105773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lačítko akce: Zvuk 18">
            <a:hlinkClick r:id="" action="ppaction://noaction" highlightClick="1">
              <a:snd r:embed="rId11" name="papírnictví.wav"/>
            </a:hlinkClick>
          </p:cNvPr>
          <p:cNvSpPr/>
          <p:nvPr/>
        </p:nvSpPr>
        <p:spPr>
          <a:xfrm>
            <a:off x="6156176" y="5438385"/>
            <a:ext cx="540060" cy="332612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Zvuk 19">
            <a:hlinkClick r:id="" action="ppaction://noaction" highlightClick="1">
              <a:snd r:embed="rId12" name="lékárna.wav"/>
            </a:hlinkClick>
          </p:cNvPr>
          <p:cNvSpPr/>
          <p:nvPr/>
        </p:nvSpPr>
        <p:spPr>
          <a:xfrm>
            <a:off x="6156176" y="5770997"/>
            <a:ext cx="540060" cy="332613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lačítko akce: Zvuk 20">
            <a:hlinkClick r:id="" action="ppaction://noaction" highlightClick="1">
              <a:snd r:embed="rId13" name="novinový stánek, trafika.wav"/>
            </a:hlinkClick>
          </p:cNvPr>
          <p:cNvSpPr/>
          <p:nvPr/>
        </p:nvSpPr>
        <p:spPr>
          <a:xfrm>
            <a:off x="6153873" y="4440548"/>
            <a:ext cx="540060" cy="332613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13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0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2434" y="1204282"/>
            <a:ext cx="8229600" cy="409046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latin typeface="Palatino" pitchFamily="18" charset="0"/>
              </a:rPr>
              <a:t>Make </a:t>
            </a:r>
            <a:r>
              <a:rPr lang="cs-CZ" sz="3200" dirty="0" err="1" smtClean="0">
                <a:latin typeface="Palatino" pitchFamily="18" charset="0"/>
              </a:rPr>
              <a:t>pairs</a:t>
            </a:r>
            <a:r>
              <a:rPr lang="cs-CZ" sz="3200" dirty="0" smtClean="0">
                <a:latin typeface="Palatino" pitchFamily="18" charset="0"/>
              </a:rPr>
              <a:t> and </a:t>
            </a:r>
            <a:r>
              <a:rPr lang="cs-CZ" sz="3200" dirty="0" err="1" smtClean="0">
                <a:latin typeface="Palatino" pitchFamily="18" charset="0"/>
              </a:rPr>
              <a:t>prepare</a:t>
            </a:r>
            <a:r>
              <a:rPr lang="cs-CZ" sz="3200" dirty="0" smtClean="0">
                <a:latin typeface="Palatino" pitchFamily="18" charset="0"/>
              </a:rPr>
              <a:t> a </a:t>
            </a:r>
            <a:r>
              <a:rPr lang="cs-CZ" sz="3200" dirty="0" err="1" smtClean="0">
                <a:latin typeface="Palatino" pitchFamily="18" charset="0"/>
              </a:rPr>
              <a:t>telephone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dialogue</a:t>
            </a:r>
            <a:r>
              <a:rPr lang="cs-CZ" sz="3200" dirty="0" smtClean="0">
                <a:latin typeface="Palatino" pitchFamily="18" charset="0"/>
              </a:rPr>
              <a:t>. </a:t>
            </a:r>
            <a:r>
              <a:rPr lang="cs-CZ" sz="3200" dirty="0" err="1" smtClean="0">
                <a:latin typeface="Palatino" pitchFamily="18" charset="0"/>
              </a:rPr>
              <a:t>Imagine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you</a:t>
            </a:r>
            <a:r>
              <a:rPr lang="cs-CZ" sz="3200" dirty="0" smtClean="0">
                <a:latin typeface="Palatino" pitchFamily="18" charset="0"/>
              </a:rPr>
              <a:t> are </a:t>
            </a:r>
            <a:r>
              <a:rPr lang="cs-CZ" sz="3200" dirty="0" err="1" smtClean="0">
                <a:latin typeface="Palatino" pitchFamily="18" charset="0"/>
              </a:rPr>
              <a:t>talking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about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that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you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want</a:t>
            </a:r>
            <a:r>
              <a:rPr lang="cs-CZ" sz="3200" dirty="0" smtClean="0">
                <a:latin typeface="Palatino" pitchFamily="18" charset="0"/>
              </a:rPr>
              <a:t> to do </a:t>
            </a:r>
            <a:r>
              <a:rPr lang="cs-CZ" sz="3200" dirty="0" err="1" smtClean="0">
                <a:latin typeface="Palatino" pitchFamily="18" charset="0"/>
              </a:rPr>
              <a:t>some</a:t>
            </a:r>
            <a:r>
              <a:rPr lang="cs-CZ" sz="3200" dirty="0" smtClean="0">
                <a:latin typeface="Palatino" pitchFamily="18" charset="0"/>
              </a:rPr>
              <a:t> shopping. </a:t>
            </a:r>
            <a:r>
              <a:rPr lang="cs-CZ" sz="3200" dirty="0" err="1" smtClean="0">
                <a:latin typeface="Palatino" pitchFamily="18" charset="0"/>
              </a:rPr>
              <a:t>Say</a:t>
            </a:r>
            <a:r>
              <a:rPr lang="cs-CZ" sz="3200" dirty="0" smtClean="0">
                <a:latin typeface="Palatino" pitchFamily="18" charset="0"/>
              </a:rPr>
              <a:t>, to </a:t>
            </a:r>
            <a:r>
              <a:rPr lang="cs-CZ" sz="3200" dirty="0" err="1" smtClean="0">
                <a:latin typeface="Palatino" pitchFamily="18" charset="0"/>
              </a:rPr>
              <a:t>which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shops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you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have</a:t>
            </a:r>
            <a:r>
              <a:rPr lang="cs-CZ" sz="3200" dirty="0" smtClean="0">
                <a:latin typeface="Palatino" pitchFamily="18" charset="0"/>
              </a:rPr>
              <a:t> to go and </a:t>
            </a:r>
            <a:r>
              <a:rPr lang="cs-CZ" sz="3200" dirty="0" err="1" smtClean="0">
                <a:latin typeface="Palatino" pitchFamily="18" charset="0"/>
              </a:rPr>
              <a:t>what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you</a:t>
            </a:r>
            <a:r>
              <a:rPr lang="cs-CZ" sz="3200" dirty="0" smtClean="0">
                <a:latin typeface="Palatino" pitchFamily="18" charset="0"/>
              </a:rPr>
              <a:t> are </a:t>
            </a:r>
            <a:r>
              <a:rPr lang="cs-CZ" sz="3200" dirty="0" err="1" smtClean="0">
                <a:latin typeface="Palatino" pitchFamily="18" charset="0"/>
              </a:rPr>
              <a:t>going</a:t>
            </a:r>
            <a:r>
              <a:rPr lang="cs-CZ" sz="3200" dirty="0" smtClean="0">
                <a:latin typeface="Palatino" pitchFamily="18" charset="0"/>
              </a:rPr>
              <a:t> to </a:t>
            </a:r>
            <a:r>
              <a:rPr lang="cs-CZ" sz="3200" dirty="0" err="1" smtClean="0">
                <a:latin typeface="Palatino" pitchFamily="18" charset="0"/>
              </a:rPr>
              <a:t>buy</a:t>
            </a:r>
            <a:r>
              <a:rPr lang="cs-CZ" sz="3200" dirty="0" smtClean="0">
                <a:latin typeface="Palatino" pitchFamily="18" charset="0"/>
              </a:rPr>
              <a:t> </a:t>
            </a:r>
            <a:r>
              <a:rPr lang="cs-CZ" sz="3200" dirty="0" err="1" smtClean="0">
                <a:latin typeface="Palatino" pitchFamily="18" charset="0"/>
              </a:rPr>
              <a:t>there</a:t>
            </a:r>
            <a:r>
              <a:rPr lang="cs-CZ" sz="3200" dirty="0" smtClean="0">
                <a:latin typeface="Palatino" pitchFamily="18" charset="0"/>
              </a:rPr>
              <a:t>.</a:t>
            </a:r>
            <a:br>
              <a:rPr lang="cs-CZ" sz="3200" dirty="0" smtClean="0">
                <a:latin typeface="Palatino" pitchFamily="18" charset="0"/>
              </a:rPr>
            </a:br>
            <a:r>
              <a:rPr lang="cs-CZ" sz="3200" dirty="0">
                <a:latin typeface="Palatino" pitchFamily="18" charset="0"/>
              </a:rPr>
              <a:t/>
            </a:r>
            <a:br>
              <a:rPr lang="cs-CZ" sz="3200" dirty="0">
                <a:latin typeface="Palatino" pitchFamily="18" charset="0"/>
              </a:rPr>
            </a:br>
            <a:endParaRPr lang="cs-CZ" sz="3200" dirty="0">
              <a:latin typeface="Palatino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579" y="116632"/>
            <a:ext cx="1510078" cy="18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779912" y="4437112"/>
            <a:ext cx="5474676" cy="25362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err="1" smtClean="0">
                <a:latin typeface="Palatino" pitchFamily="18" charset="0"/>
              </a:rPr>
              <a:t>Following</a:t>
            </a:r>
            <a:r>
              <a:rPr lang="cs-CZ" sz="2800" b="1" dirty="0" smtClean="0">
                <a:latin typeface="Palatino" pitchFamily="18" charset="0"/>
              </a:rPr>
              <a:t> </a:t>
            </a:r>
            <a:r>
              <a:rPr lang="cs-CZ" sz="2800" b="1" dirty="0" err="1" smtClean="0">
                <a:latin typeface="Palatino" pitchFamily="18" charset="0"/>
              </a:rPr>
              <a:t>phone</a:t>
            </a:r>
            <a:r>
              <a:rPr lang="cs-CZ" sz="2800" b="1" dirty="0" smtClean="0">
                <a:latin typeface="Palatino" pitchFamily="18" charset="0"/>
              </a:rPr>
              <a:t> call </a:t>
            </a:r>
            <a:r>
              <a:rPr lang="cs-CZ" sz="2800" b="1" dirty="0" err="1" smtClean="0">
                <a:latin typeface="Palatino" pitchFamily="18" charset="0"/>
              </a:rPr>
              <a:t>can</a:t>
            </a:r>
            <a:r>
              <a:rPr lang="cs-CZ" sz="2800" b="1" dirty="0" smtClean="0">
                <a:latin typeface="Palatino" pitchFamily="18" charset="0"/>
              </a:rPr>
              <a:t> </a:t>
            </a:r>
            <a:r>
              <a:rPr lang="cs-CZ" sz="2800" b="1" dirty="0" err="1" smtClean="0">
                <a:latin typeface="Palatino" pitchFamily="18" charset="0"/>
              </a:rPr>
              <a:t>help</a:t>
            </a:r>
            <a:r>
              <a:rPr lang="cs-CZ" sz="2800" b="1" dirty="0" smtClean="0">
                <a:latin typeface="Palatino" pitchFamily="18" charset="0"/>
              </a:rPr>
              <a:t> </a:t>
            </a:r>
            <a:r>
              <a:rPr lang="cs-CZ" sz="2800" b="1" dirty="0" err="1" smtClean="0">
                <a:latin typeface="Palatino" pitchFamily="18" charset="0"/>
              </a:rPr>
              <a:t>you</a:t>
            </a:r>
            <a:r>
              <a:rPr lang="cs-CZ" sz="2800" b="1" dirty="0" smtClean="0">
                <a:latin typeface="Palatino" pitchFamily="18" charset="0"/>
              </a:rPr>
              <a:t>. </a:t>
            </a:r>
            <a:r>
              <a:rPr lang="cs-CZ" sz="2800" b="1" dirty="0" err="1" smtClean="0">
                <a:latin typeface="Palatino" pitchFamily="18" charset="0"/>
              </a:rPr>
              <a:t>Read</a:t>
            </a:r>
            <a:r>
              <a:rPr lang="cs-CZ" sz="2800" b="1" dirty="0" smtClean="0">
                <a:latin typeface="Palatino" pitchFamily="18" charset="0"/>
              </a:rPr>
              <a:t> and </a:t>
            </a:r>
            <a:r>
              <a:rPr lang="cs-CZ" sz="2800" b="1" dirty="0" err="1" smtClean="0">
                <a:latin typeface="Palatino" pitchFamily="18" charset="0"/>
              </a:rPr>
              <a:t>translate</a:t>
            </a:r>
            <a:r>
              <a:rPr lang="cs-CZ" sz="2800" b="1" dirty="0" smtClean="0">
                <a:latin typeface="Palatino" pitchFamily="18" charset="0"/>
              </a:rPr>
              <a:t> </a:t>
            </a:r>
            <a:r>
              <a:rPr lang="cs-CZ" sz="2800" b="1" dirty="0" err="1" smtClean="0">
                <a:latin typeface="Palatino" pitchFamily="18" charset="0"/>
              </a:rPr>
              <a:t>it</a:t>
            </a:r>
            <a:r>
              <a:rPr lang="cs-CZ" sz="2800" b="1" dirty="0" smtClean="0">
                <a:latin typeface="Palatino" pitchFamily="18" charset="0"/>
              </a:rPr>
              <a:t>.</a:t>
            </a:r>
            <a:endParaRPr lang="cs-CZ" sz="2800" b="1" dirty="0">
              <a:latin typeface="Palatino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471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4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4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  <a:ln w="31750">
            <a:solidFill>
              <a:srgbClr val="CC0000"/>
            </a:solidFill>
          </a:ln>
          <a:scene3d>
            <a:camera prst="perspectiveContrastingRightFacing">
              <a:rot lat="0" lon="21000000" rev="0"/>
            </a:camera>
            <a:lightRig rig="threePt" dir="t"/>
          </a:scene3d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latin typeface="Palatino" pitchFamily="18" charset="0"/>
              </a:rPr>
              <a:t>Jane:</a:t>
            </a:r>
            <a:r>
              <a:rPr lang="cs-CZ" sz="2400" dirty="0" smtClean="0">
                <a:latin typeface="Palatino" pitchFamily="18" charset="0"/>
              </a:rPr>
              <a:t>	Hello, Lucy.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Lucy: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Hi</a:t>
            </a:r>
            <a:r>
              <a:rPr lang="cs-CZ" sz="2400" dirty="0" smtClean="0">
                <a:latin typeface="Palatino" pitchFamily="18" charset="0"/>
              </a:rPr>
              <a:t>, Jane.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J: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What</a:t>
            </a:r>
            <a:r>
              <a:rPr lang="cs-CZ" sz="2400" dirty="0" smtClean="0">
                <a:latin typeface="Palatino" pitchFamily="18" charset="0"/>
              </a:rPr>
              <a:t> are </a:t>
            </a:r>
            <a:r>
              <a:rPr lang="cs-CZ" sz="2400" dirty="0" err="1" smtClean="0">
                <a:latin typeface="Palatino" pitchFamily="18" charset="0"/>
              </a:rPr>
              <a:t>you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doing</a:t>
            </a:r>
            <a:r>
              <a:rPr lang="cs-CZ" sz="2400" dirty="0" smtClean="0">
                <a:latin typeface="Palatino" pitchFamily="18" charset="0"/>
              </a:rPr>
              <a:t>?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L: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Nothing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interesting</a:t>
            </a:r>
            <a:r>
              <a:rPr lang="cs-CZ" sz="2400" dirty="0" smtClean="0">
                <a:latin typeface="Palatino" pitchFamily="18" charset="0"/>
              </a:rPr>
              <a:t>. Do </a:t>
            </a:r>
            <a:r>
              <a:rPr lang="cs-CZ" sz="2400" dirty="0" err="1" smtClean="0">
                <a:latin typeface="Palatino" pitchFamily="18" charset="0"/>
              </a:rPr>
              <a:t>you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want</a:t>
            </a:r>
            <a:r>
              <a:rPr lang="cs-CZ" sz="2400" dirty="0" smtClean="0">
                <a:latin typeface="Palatino" pitchFamily="18" charset="0"/>
              </a:rPr>
              <a:t> to </a:t>
            </a:r>
            <a:r>
              <a:rPr lang="cs-CZ" sz="2400" dirty="0" err="1" smtClean="0">
                <a:latin typeface="Palatino" pitchFamily="18" charset="0"/>
              </a:rPr>
              <a:t>come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round</a:t>
            </a:r>
            <a:r>
              <a:rPr lang="cs-CZ" sz="2400" dirty="0" smtClean="0">
                <a:latin typeface="Palatino" pitchFamily="18" charset="0"/>
              </a:rPr>
              <a:t>?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J:</a:t>
            </a:r>
            <a:r>
              <a:rPr lang="cs-CZ" sz="2400" dirty="0" smtClean="0">
                <a:latin typeface="Palatino" pitchFamily="18" charset="0"/>
              </a:rPr>
              <a:t>	No, </a:t>
            </a:r>
            <a:r>
              <a:rPr lang="cs-CZ" sz="2400" dirty="0" err="1" smtClean="0">
                <a:latin typeface="Palatino" pitchFamily="18" charset="0"/>
              </a:rPr>
              <a:t>thanks</a:t>
            </a:r>
            <a:r>
              <a:rPr lang="cs-CZ" sz="2400" dirty="0" smtClean="0">
                <a:latin typeface="Palatino" pitchFamily="18" charset="0"/>
              </a:rPr>
              <a:t>. I </a:t>
            </a:r>
            <a:r>
              <a:rPr lang="cs-CZ" sz="2400" dirty="0" err="1" smtClean="0">
                <a:latin typeface="Palatino" pitchFamily="18" charset="0"/>
              </a:rPr>
              <a:t>must</a:t>
            </a:r>
            <a:r>
              <a:rPr lang="cs-CZ" sz="2400" dirty="0" smtClean="0">
                <a:latin typeface="Palatino" pitchFamily="18" charset="0"/>
              </a:rPr>
              <a:t> do </a:t>
            </a:r>
            <a:r>
              <a:rPr lang="cs-CZ" sz="2400" dirty="0" err="1" smtClean="0">
                <a:latin typeface="Palatino" pitchFamily="18" charset="0"/>
              </a:rPr>
              <a:t>some</a:t>
            </a:r>
            <a:r>
              <a:rPr lang="cs-CZ" sz="2400" dirty="0" smtClean="0">
                <a:latin typeface="Palatino" pitchFamily="18" charset="0"/>
              </a:rPr>
              <a:t> shopping.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L: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What</a:t>
            </a:r>
            <a:r>
              <a:rPr lang="cs-CZ" sz="2400" dirty="0" smtClean="0">
                <a:latin typeface="Palatino" pitchFamily="18" charset="0"/>
              </a:rPr>
              <a:t> do </a:t>
            </a:r>
            <a:r>
              <a:rPr lang="cs-CZ" sz="2400" dirty="0" err="1" smtClean="0">
                <a:latin typeface="Palatino" pitchFamily="18" charset="0"/>
              </a:rPr>
              <a:t>you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need</a:t>
            </a:r>
            <a:r>
              <a:rPr lang="cs-CZ" sz="2400" dirty="0" smtClean="0">
                <a:latin typeface="Palatino" pitchFamily="18" charset="0"/>
              </a:rPr>
              <a:t>?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J:</a:t>
            </a:r>
            <a:r>
              <a:rPr lang="cs-CZ" sz="2400" dirty="0" smtClean="0">
                <a:latin typeface="Palatino" pitchFamily="18" charset="0"/>
              </a:rPr>
              <a:t>	I </a:t>
            </a:r>
            <a:r>
              <a:rPr lang="cs-CZ" sz="2400" dirty="0" err="1" smtClean="0">
                <a:latin typeface="Palatino" pitchFamily="18" charset="0"/>
              </a:rPr>
              <a:t>need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some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flowers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for</a:t>
            </a:r>
            <a:r>
              <a:rPr lang="cs-CZ" sz="2400" dirty="0" smtClean="0">
                <a:latin typeface="Palatino" pitchFamily="18" charset="0"/>
              </a:rPr>
              <a:t> my </a:t>
            </a:r>
            <a:r>
              <a:rPr lang="cs-CZ" sz="2400" dirty="0" err="1" smtClean="0">
                <a:latin typeface="Palatino" pitchFamily="18" charset="0"/>
              </a:rPr>
              <a:t>mum</a:t>
            </a:r>
            <a:r>
              <a:rPr lang="cs-CZ" sz="2400" dirty="0" smtClean="0">
                <a:latin typeface="Palatino" pitchFamily="18" charset="0"/>
              </a:rPr>
              <a:t>, </a:t>
            </a:r>
            <a:r>
              <a:rPr lang="cs-CZ" sz="2400" dirty="0" err="1" smtClean="0">
                <a:latin typeface="Palatino" pitchFamily="18" charset="0"/>
              </a:rPr>
              <a:t>she´s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got</a:t>
            </a:r>
            <a:r>
              <a:rPr lang="cs-CZ" sz="2400" dirty="0" smtClean="0">
                <a:latin typeface="Palatino" pitchFamily="18" charset="0"/>
              </a:rPr>
              <a:t> her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dirty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birthday</a:t>
            </a:r>
            <a:r>
              <a:rPr lang="cs-CZ" sz="2400" dirty="0" smtClean="0">
                <a:latin typeface="Palatino" pitchFamily="18" charset="0"/>
              </a:rPr>
              <a:t> party </a:t>
            </a:r>
            <a:r>
              <a:rPr lang="cs-CZ" sz="2400" dirty="0" err="1" smtClean="0">
                <a:latin typeface="Palatino" pitchFamily="18" charset="0"/>
              </a:rPr>
              <a:t>today</a:t>
            </a:r>
            <a:r>
              <a:rPr lang="cs-CZ" sz="2400" dirty="0" smtClean="0">
                <a:latin typeface="Palatino" pitchFamily="18" charset="0"/>
              </a:rPr>
              <a:t>. </a:t>
            </a:r>
            <a:r>
              <a:rPr lang="cs-CZ" sz="2400" dirty="0" err="1" smtClean="0">
                <a:latin typeface="Palatino" pitchFamily="18" charset="0"/>
              </a:rPr>
              <a:t>Then</a:t>
            </a:r>
            <a:r>
              <a:rPr lang="cs-CZ" sz="2400" dirty="0" smtClean="0">
                <a:latin typeface="Palatino" pitchFamily="18" charset="0"/>
              </a:rPr>
              <a:t> I </a:t>
            </a:r>
            <a:r>
              <a:rPr lang="cs-CZ" sz="2400" dirty="0" err="1" smtClean="0">
                <a:latin typeface="Palatino" pitchFamily="18" charset="0"/>
              </a:rPr>
              <a:t>need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some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tomatoes</a:t>
            </a:r>
            <a:r>
              <a:rPr lang="cs-CZ" sz="2400" dirty="0" smtClean="0">
                <a:latin typeface="Palatino" pitchFamily="18" charset="0"/>
              </a:rPr>
              <a:t>, 	</a:t>
            </a:r>
            <a:r>
              <a:rPr lang="cs-CZ" sz="2400" dirty="0" err="1" smtClean="0">
                <a:latin typeface="Palatino" pitchFamily="18" charset="0"/>
              </a:rPr>
              <a:t>bread</a:t>
            </a:r>
            <a:r>
              <a:rPr lang="cs-CZ" sz="2400" dirty="0" smtClean="0">
                <a:latin typeface="Palatino" pitchFamily="18" charset="0"/>
              </a:rPr>
              <a:t>, ham, and </a:t>
            </a:r>
            <a:r>
              <a:rPr lang="cs-CZ" sz="2400" dirty="0" err="1" smtClean="0">
                <a:latin typeface="Palatino" pitchFamily="18" charset="0"/>
              </a:rPr>
              <a:t>some</a:t>
            </a:r>
            <a:r>
              <a:rPr lang="cs-CZ" sz="2400" dirty="0" smtClean="0">
                <a:latin typeface="Palatino" pitchFamily="18" charset="0"/>
              </a:rPr>
              <a:t> party </a:t>
            </a:r>
            <a:r>
              <a:rPr lang="cs-CZ" sz="2400" dirty="0" err="1" smtClean="0">
                <a:latin typeface="Palatino" pitchFamily="18" charset="0"/>
              </a:rPr>
              <a:t>cups</a:t>
            </a:r>
            <a:r>
              <a:rPr lang="cs-CZ" sz="2400" dirty="0" smtClean="0">
                <a:latin typeface="Palatino" pitchFamily="18" charset="0"/>
              </a:rPr>
              <a:t> and </a:t>
            </a:r>
            <a:r>
              <a:rPr lang="cs-CZ" sz="2400" dirty="0" err="1" smtClean="0">
                <a:latin typeface="Palatino" pitchFamily="18" charset="0"/>
              </a:rPr>
              <a:t>plates</a:t>
            </a:r>
            <a:r>
              <a:rPr lang="cs-CZ" sz="2400" dirty="0" smtClean="0">
                <a:latin typeface="Palatino" pitchFamily="18" charset="0"/>
              </a:rPr>
              <a:t>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L:</a:t>
            </a:r>
            <a:r>
              <a:rPr lang="cs-CZ" sz="2400" dirty="0" smtClean="0">
                <a:latin typeface="Palatino" pitchFamily="18" charset="0"/>
              </a:rPr>
              <a:t>	So, </a:t>
            </a:r>
            <a:r>
              <a:rPr lang="cs-CZ" sz="2400" dirty="0" err="1" smtClean="0">
                <a:latin typeface="Palatino" pitchFamily="18" charset="0"/>
              </a:rPr>
              <a:t>we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have</a:t>
            </a:r>
            <a:r>
              <a:rPr lang="cs-CZ" sz="2400" dirty="0" smtClean="0">
                <a:latin typeface="Palatino" pitchFamily="18" charset="0"/>
              </a:rPr>
              <a:t> to go to </a:t>
            </a:r>
            <a:r>
              <a:rPr lang="cs-CZ" sz="2400" dirty="0" err="1" smtClean="0">
                <a:latin typeface="Palatino" pitchFamily="18" charset="0"/>
              </a:rPr>
              <a:t>the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florist</a:t>
            </a:r>
            <a:r>
              <a:rPr lang="cs-CZ" sz="2400" dirty="0" smtClean="0">
                <a:latin typeface="Palatino" pitchFamily="18" charset="0"/>
              </a:rPr>
              <a:t>, </a:t>
            </a:r>
            <a:r>
              <a:rPr lang="cs-CZ" sz="2400" dirty="0" err="1" smtClean="0">
                <a:latin typeface="Palatino" pitchFamily="18" charset="0"/>
              </a:rPr>
              <a:t>greengrocery</a:t>
            </a:r>
            <a:r>
              <a:rPr lang="cs-CZ" sz="2400" dirty="0" smtClean="0">
                <a:latin typeface="Palatino" pitchFamily="18" charset="0"/>
              </a:rPr>
              <a:t>, 	</a:t>
            </a:r>
            <a:r>
              <a:rPr lang="cs-CZ" sz="2400" dirty="0" err="1" smtClean="0">
                <a:latin typeface="Palatino" pitchFamily="18" charset="0"/>
              </a:rPr>
              <a:t>bakery</a:t>
            </a:r>
            <a:r>
              <a:rPr lang="cs-CZ" sz="2400" dirty="0" smtClean="0">
                <a:latin typeface="Palatino" pitchFamily="18" charset="0"/>
              </a:rPr>
              <a:t>, </a:t>
            </a:r>
            <a:r>
              <a:rPr lang="cs-CZ" sz="2400" dirty="0" err="1" smtClean="0">
                <a:latin typeface="Palatino" pitchFamily="18" charset="0"/>
              </a:rPr>
              <a:t>butchery</a:t>
            </a:r>
            <a:r>
              <a:rPr lang="cs-CZ" sz="2400" dirty="0">
                <a:latin typeface="Palatino" pitchFamily="18" charset="0"/>
              </a:rPr>
              <a:t> </a:t>
            </a:r>
            <a:r>
              <a:rPr lang="cs-CZ" sz="2400" dirty="0" smtClean="0">
                <a:latin typeface="Palatino" pitchFamily="18" charset="0"/>
              </a:rPr>
              <a:t>and </a:t>
            </a:r>
            <a:r>
              <a:rPr lang="cs-CZ" sz="2400" dirty="0" err="1" smtClean="0">
                <a:latin typeface="Palatino" pitchFamily="18" charset="0"/>
              </a:rPr>
              <a:t>stationary</a:t>
            </a:r>
            <a:r>
              <a:rPr lang="cs-CZ" sz="2400" dirty="0" smtClean="0">
                <a:latin typeface="Palatino" pitchFamily="18" charset="0"/>
              </a:rPr>
              <a:t>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J: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Yes</a:t>
            </a:r>
            <a:r>
              <a:rPr lang="cs-CZ" sz="2400" dirty="0" smtClean="0">
                <a:latin typeface="Palatino" pitchFamily="18" charset="0"/>
              </a:rPr>
              <a:t>, </a:t>
            </a:r>
            <a:r>
              <a:rPr lang="cs-CZ" sz="2400" dirty="0" err="1" smtClean="0">
                <a:latin typeface="Palatino" pitchFamily="18" charset="0"/>
              </a:rPr>
              <a:t>we</a:t>
            </a:r>
            <a:r>
              <a:rPr lang="cs-CZ" sz="2400" dirty="0" smtClean="0">
                <a:latin typeface="Palatino" pitchFamily="18" charset="0"/>
              </a:rPr>
              <a:t> do. </a:t>
            </a:r>
            <a:r>
              <a:rPr lang="cs-CZ" sz="2400" dirty="0" err="1" smtClean="0">
                <a:latin typeface="Palatino" pitchFamily="18" charset="0"/>
              </a:rPr>
              <a:t>Let´s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meet</a:t>
            </a:r>
            <a:r>
              <a:rPr lang="cs-CZ" sz="2400" dirty="0" smtClean="0">
                <a:latin typeface="Palatino" pitchFamily="18" charset="0"/>
              </a:rPr>
              <a:t> </a:t>
            </a:r>
            <a:r>
              <a:rPr lang="cs-CZ" sz="2400" dirty="0" err="1" smtClean="0">
                <a:latin typeface="Palatino" pitchFamily="18" charset="0"/>
              </a:rPr>
              <a:t>next</a:t>
            </a:r>
            <a:r>
              <a:rPr lang="cs-CZ" sz="2400" dirty="0" smtClean="0">
                <a:latin typeface="Palatino" pitchFamily="18" charset="0"/>
              </a:rPr>
              <a:t> to </a:t>
            </a:r>
            <a:r>
              <a:rPr lang="cs-CZ" sz="2400" dirty="0" err="1" smtClean="0">
                <a:latin typeface="Palatino" pitchFamily="18" charset="0"/>
              </a:rPr>
              <a:t>the</a:t>
            </a:r>
            <a:r>
              <a:rPr lang="cs-CZ" sz="2400" dirty="0" smtClean="0">
                <a:latin typeface="Palatino" pitchFamily="18" charset="0"/>
              </a:rPr>
              <a:t> post </a:t>
            </a:r>
            <a:r>
              <a:rPr lang="cs-CZ" sz="2400" dirty="0" err="1" smtClean="0">
                <a:latin typeface="Palatino" pitchFamily="18" charset="0"/>
              </a:rPr>
              <a:t>office</a:t>
            </a:r>
            <a:r>
              <a:rPr lang="cs-CZ" sz="2400" dirty="0" smtClean="0">
                <a:latin typeface="Palatino" pitchFamily="18" charset="0"/>
              </a:rPr>
              <a:t> in ten 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dirty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minutes</a:t>
            </a:r>
            <a:r>
              <a:rPr lang="cs-CZ" sz="2400" dirty="0" smtClean="0">
                <a:latin typeface="Palatino" pitchFamily="18" charset="0"/>
              </a:rPr>
              <a:t>. 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L:</a:t>
            </a:r>
            <a:r>
              <a:rPr lang="cs-CZ" sz="2400" dirty="0" smtClean="0">
                <a:latin typeface="Palatino" pitchFamily="18" charset="0"/>
              </a:rPr>
              <a:t>	Ok, </a:t>
            </a:r>
            <a:r>
              <a:rPr lang="cs-CZ" sz="2400" dirty="0" err="1" smtClean="0">
                <a:latin typeface="Palatino" pitchFamily="18" charset="0"/>
              </a:rPr>
              <a:t>bye</a:t>
            </a:r>
            <a:r>
              <a:rPr lang="cs-CZ" sz="2400" dirty="0" smtClean="0">
                <a:latin typeface="Palatino" pitchFamily="18" charset="0"/>
              </a:rPr>
              <a:t>.</a:t>
            </a:r>
            <a:br>
              <a:rPr lang="cs-CZ" sz="2400" dirty="0" smtClean="0">
                <a:latin typeface="Palatino" pitchFamily="18" charset="0"/>
              </a:rPr>
            </a:br>
            <a:r>
              <a:rPr lang="cs-CZ" sz="2400" b="1" dirty="0" smtClean="0">
                <a:latin typeface="Palatino" pitchFamily="18" charset="0"/>
              </a:rPr>
              <a:t>J:</a:t>
            </a:r>
            <a:r>
              <a:rPr lang="cs-CZ" sz="2400" dirty="0" smtClean="0">
                <a:latin typeface="Palatino" pitchFamily="18" charset="0"/>
              </a:rPr>
              <a:t>	</a:t>
            </a:r>
            <a:r>
              <a:rPr lang="cs-CZ" sz="2400" dirty="0" err="1" smtClean="0">
                <a:latin typeface="Palatino" pitchFamily="18" charset="0"/>
              </a:rPr>
              <a:t>Bye</a:t>
            </a:r>
            <a:r>
              <a:rPr lang="cs-CZ" sz="2400" dirty="0" smtClean="0">
                <a:latin typeface="Palatino" pitchFamily="18" charset="0"/>
              </a:rPr>
              <a:t>.</a:t>
            </a:r>
            <a:endParaRPr lang="cs-CZ" sz="2400" dirty="0">
              <a:latin typeface="Palatino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3807">
            <a:off x="6954016" y="5005966"/>
            <a:ext cx="979565" cy="119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2" r="-3214" b="-1787"/>
          <a:stretch/>
        </p:blipFill>
        <p:spPr bwMode="auto">
          <a:xfrm rot="21400729">
            <a:off x="4967045" y="5035447"/>
            <a:ext cx="1800966" cy="1260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280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4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5098578"/>
          </a:xfrm>
        </p:spPr>
        <p:txBody>
          <a:bodyPr>
            <a:normAutofit/>
          </a:bodyPr>
          <a:lstStyle/>
          <a:p>
            <a:pPr algn="l"/>
            <a:r>
              <a:rPr lang="cs-CZ" sz="2000" b="1" i="1" u="sng" dirty="0" smtClean="0">
                <a:latin typeface="Palatino" pitchFamily="18" charset="0"/>
              </a:rPr>
              <a:t>Použité odkazy</a:t>
            </a:r>
            <a:br>
              <a:rPr lang="cs-CZ" sz="2000" b="1" i="1" u="sng" dirty="0" smtClean="0">
                <a:latin typeface="Palatino" pitchFamily="18" charset="0"/>
              </a:rPr>
            </a:br>
            <a:r>
              <a:rPr lang="cs-CZ" sz="2000" i="1" dirty="0" smtClean="0">
                <a:latin typeface="Palatino" pitchFamily="18" charset="0"/>
              </a:rPr>
              <a:t/>
            </a:r>
            <a:br>
              <a:rPr lang="cs-CZ" sz="2000" i="1" dirty="0" smtClean="0">
                <a:latin typeface="Palatino" pitchFamily="18" charset="0"/>
              </a:rPr>
            </a:br>
            <a:r>
              <a:rPr lang="cs-CZ" sz="2000" i="1" dirty="0" smtClean="0">
                <a:latin typeface="Palatino" pitchFamily="18" charset="0"/>
              </a:rPr>
              <a:t>http</a:t>
            </a:r>
            <a:r>
              <a:rPr lang="cs-CZ" sz="2000" i="1" dirty="0">
                <a:latin typeface="Palatino" pitchFamily="18" charset="0"/>
              </a:rPr>
              <a:t>://www.ournewhaven.org.uk/page_id__122_path__0p2p105p.aspx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http://www.woodlands-junior.kent.sch.uk/customs/questions/shops.htm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http://connecticut.inetgiant.com/bridgeport/addetails/1-phone-call-that-could-change-your-life/17253625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http://newmovieholl.com/news/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http://www.basrahlounge.com/bakery.html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http://www.prague-information.eu/services/pharmacies/lekarna_palackeho_5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http://www.cuketka.cz/?p=267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http://www.businessesforsalemichigan.com/featured/wholesale-florist-business-for-sale/</a:t>
            </a:r>
            <a:br>
              <a:rPr lang="cs-CZ" sz="2000" i="1" dirty="0">
                <a:latin typeface="Palatino" pitchFamily="18" charset="0"/>
              </a:rPr>
            </a:br>
            <a:r>
              <a:rPr lang="cs-CZ" sz="2000" i="1" dirty="0">
                <a:latin typeface="Palatino" pitchFamily="18" charset="0"/>
              </a:rPr>
              <a:t>http://www.bskmetal.cz/Article/15-48/Foto-realizaci.aspx</a:t>
            </a:r>
            <a:r>
              <a:rPr lang="cs-CZ" sz="2000" i="1" dirty="0" smtClean="0">
                <a:latin typeface="Palatino" pitchFamily="18" charset="0"/>
              </a:rPr>
              <a:t/>
            </a:r>
            <a:br>
              <a:rPr lang="cs-CZ" sz="2000" i="1" dirty="0" smtClean="0">
                <a:latin typeface="Palatino" pitchFamily="18" charset="0"/>
              </a:rPr>
            </a:br>
            <a:endParaRPr lang="cs-CZ" sz="2000" i="1" dirty="0">
              <a:latin typeface="Palatino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866140" y="4855766"/>
            <a:ext cx="4968552" cy="20022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i="1" dirty="0" err="1" smtClean="0">
                <a:latin typeface="Palatino" pitchFamily="18" charset="0"/>
              </a:rPr>
              <a:t>Good</a:t>
            </a:r>
            <a:r>
              <a:rPr lang="cs-CZ" sz="7200" b="1" i="1" dirty="0" smtClean="0">
                <a:latin typeface="Palatino" pitchFamily="18" charset="0"/>
              </a:rPr>
              <a:t> </a:t>
            </a:r>
            <a:r>
              <a:rPr lang="cs-CZ" sz="7200" b="1" i="1" dirty="0" err="1" smtClean="0">
                <a:latin typeface="Palatino" pitchFamily="18" charset="0"/>
              </a:rPr>
              <a:t>bye</a:t>
            </a:r>
            <a:r>
              <a:rPr lang="cs-CZ" sz="7200" b="1" i="1" dirty="0" smtClean="0">
                <a:latin typeface="Palatino" pitchFamily="18" charset="0"/>
              </a:rPr>
              <a:t>!</a:t>
            </a:r>
            <a:r>
              <a:rPr lang="cs-CZ" sz="7200" i="1" dirty="0" smtClean="0">
                <a:latin typeface="Palatino" pitchFamily="18" charset="0"/>
              </a:rPr>
              <a:t/>
            </a:r>
            <a:br>
              <a:rPr lang="cs-CZ" sz="7200" i="1" dirty="0" smtClean="0">
                <a:latin typeface="Palatino" pitchFamily="18" charset="0"/>
              </a:rPr>
            </a:br>
            <a:endParaRPr lang="cs-CZ" sz="7200" i="1" dirty="0">
              <a:latin typeface="Palatino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47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180</Words>
  <Application>Microsoft Office PowerPoint</Application>
  <PresentationFormat>Předvádění na obrazovce (4:3)</PresentationFormat>
  <Paragraphs>60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SHOPS</vt:lpstr>
      <vt:lpstr>Look at this shopping list and say, in which shops in a shopping centre you are going to do the shopping.  </vt:lpstr>
      <vt:lpstr>Prezentace aplikace PowerPoint</vt:lpstr>
      <vt:lpstr>Make pairs and prepare a telephone dialogue. Imagine you are talking about that you want to do some shopping. Say, to which shops you have to go and what you are going to buy there.  </vt:lpstr>
      <vt:lpstr>Jane: Hello, Lucy. Lucy: Hi, Jane. J: What are you doing? L: Nothing interesting. Do you want to come round? J: No, thanks. I must do some shopping. L: What do you need? J: I need some flowers for my mum, she´s got her  birthday party today. Then I need some tomatoes,  bread, ham, and some party cups and plates. L: So, we have to go to the florist, greengrocery,  bakery, butchery and stationary. J: Yes, we do. Let´s meet next to the post office in ten   minutes.  L: Ok, bye. J: Bye.</vt:lpstr>
      <vt:lpstr>Použité odkazy  http://www.ournewhaven.org.uk/page_id__122_path__0p2p105p.aspx http://www.woodlands-junior.kent.sch.uk/customs/questions/shops.htm http://connecticut.inetgiant.com/bridgeport/addetails/1-phone-call-that-could-change-your-life/17253625 http://newmovieholl.com/news/ http://www.basrahlounge.com/bakery.html http://www.prague-information.eu/services/pharmacies/lekarna_palackeho_5 http://www.cuketka.cz/?p=267 http://www.businessesforsalemichigan.com/featured/wholesale-florist-business-for-sale/ http://www.bskmetal.cz/Article/15-48/Foto-realizaci.aspx 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Schops</dc:title>
  <dc:creator>Andy</dc:creator>
  <cp:lastModifiedBy>Andy</cp:lastModifiedBy>
  <cp:revision>24</cp:revision>
  <dcterms:created xsi:type="dcterms:W3CDTF">2012-01-29T14:22:25Z</dcterms:created>
  <dcterms:modified xsi:type="dcterms:W3CDTF">2012-05-20T11:28:28Z</dcterms:modified>
</cp:coreProperties>
</file>