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VY_32_INOVACE_4A15M1_Stavby z krychlí II.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Stavby z krychlí II.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VY_32_INOVACE_4A15M1_Stavby z krychlí II.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Stavby z krychlí II.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2558974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Určeno pro 1. ročník </a:t>
            </a:r>
            <a:r>
              <a:rPr lang="cs-CZ" dirty="0" smtClean="0"/>
              <a:t>ZŠ.</a:t>
            </a:r>
            <a:endParaRPr lang="cs-CZ" dirty="0" smtClean="0"/>
          </a:p>
          <a:p>
            <a:r>
              <a:rPr lang="cs-CZ" dirty="0" smtClean="0"/>
              <a:t>Materiál na interaktivní tabuli slouží k procvičení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Pomůcky – každý žák potřebuje přibližně 10 krychlí, tabulku nebo papír na zápis </a:t>
            </a:r>
            <a:r>
              <a:rPr lang="cs-CZ" dirty="0" smtClean="0"/>
              <a:t>plánku.</a:t>
            </a:r>
            <a:endParaRPr lang="cs-CZ" dirty="0" smtClean="0"/>
          </a:p>
          <a:p>
            <a:r>
              <a:rPr lang="cs-CZ" dirty="0" smtClean="0"/>
              <a:t>Inovace – rozvoj prostorového vnímání, zápis prostoru do plánu; okamžitá kontrola správnosti řešení úkolu; rozvoj spolupráce při skupinové práci; přehlednost práce – jednotlivé úkoly jsou díky animaci zpřístupňovány </a:t>
            </a:r>
            <a:r>
              <a:rPr lang="cs-CZ" dirty="0" smtClean="0"/>
              <a:t>postupně.</a:t>
            </a:r>
            <a:endParaRPr lang="cs-CZ" dirty="0" smtClean="0"/>
          </a:p>
          <a:p>
            <a:r>
              <a:rPr lang="cs-CZ" dirty="0" smtClean="0"/>
              <a:t>Metodické poznámky – na snímku 3 žáci staví stavby podle plánu; na snímku 4 žáci zakreslují plánek podle stavby; na snímku 5 žáci ve skupinách po třech staví náročnější stavby podle </a:t>
            </a:r>
            <a:r>
              <a:rPr lang="cs-CZ" dirty="0" smtClean="0"/>
              <a:t>plánku.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024946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6372200" y="4667118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6372200" y="4237761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6808286" y="4660127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7236296" y="4660127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7236296" y="4207191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3237594" y="4626139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3668390" y="4626139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4100438" y="4626139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4532486" y="4626139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4532486" y="4194091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3245867" y="4200780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721424" y="1669495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431045" y="1824848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873824" y="1821895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431045" y="1395705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873824" y="1401184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1052844" y="4488812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1484892" y="4492930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476780" y="466012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908828" y="466012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1340876" y="466012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1484892" y="4084063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6448620" y="1689216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6880668" y="1689216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7312716" y="1689216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7744764" y="1689216"/>
            <a:ext cx="576064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6885124" y="1240117"/>
            <a:ext cx="859640" cy="612865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7312716" y="1233987"/>
            <a:ext cx="576064" cy="618996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3637148" y="168074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4069196" y="168074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3493132" y="1852062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3637148" y="1275998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1297488" y="1834090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1724586" y="1834090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4499992" y="1683737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3655411" y="825120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7314944" y="825120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468219" y="4207191"/>
            <a:ext cx="576064" cy="576064"/>
          </a:xfrm>
          <a:prstGeom prst="cube">
            <a:avLst/>
          </a:prstGeom>
          <a:solidFill>
            <a:srgbClr val="00B05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7236296" y="3793042"/>
            <a:ext cx="576064" cy="576064"/>
          </a:xfrm>
          <a:prstGeom prst="cube">
            <a:avLst/>
          </a:prstGeom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6948264" y="573459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3" name="Obdélník 42"/>
          <p:cNvSpPr/>
          <p:nvPr/>
        </p:nvSpPr>
        <p:spPr>
          <a:xfrm>
            <a:off x="6516216" y="573459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7380312" y="573459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6885617" y="278092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885361" y="278092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468219" y="278092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4572000" y="560519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3" name="Obdélník 52"/>
          <p:cNvSpPr/>
          <p:nvPr/>
        </p:nvSpPr>
        <p:spPr>
          <a:xfrm>
            <a:off x="3258728" y="560519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453850" y="582121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1340876" y="538916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7764951" y="278351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7" name="Obdélník 56"/>
          <p:cNvSpPr/>
          <p:nvPr/>
        </p:nvSpPr>
        <p:spPr>
          <a:xfrm>
            <a:off x="6444208" y="278351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3490427" y="302437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3690776" y="560519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0" name="Obdélník 59"/>
          <p:cNvSpPr/>
          <p:nvPr/>
        </p:nvSpPr>
        <p:spPr>
          <a:xfrm>
            <a:off x="4122824" y="560519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908828" y="582121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908828" y="538916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3" name="Obdélník 62"/>
          <p:cNvSpPr/>
          <p:nvPr/>
        </p:nvSpPr>
        <p:spPr>
          <a:xfrm>
            <a:off x="1340876" y="582121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1772924" y="278092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1340876" y="278351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6" name="Obdélník 65"/>
          <p:cNvSpPr/>
          <p:nvPr/>
        </p:nvSpPr>
        <p:spPr>
          <a:xfrm>
            <a:off x="4373970" y="258626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3941922" y="2594789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3493132" y="2592324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7316688" y="2777453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5772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1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3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5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6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0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3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9" fill="hold">
                      <p:stCondLst>
                        <p:cond delay="indefinite"/>
                      </p:stCondLst>
                      <p:childTnLst>
                        <p:par>
                          <p:cTn id="250" fill="hold">
                            <p:stCondLst>
                              <p:cond delay="0"/>
                            </p:stCondLst>
                            <p:childTnLst>
                              <p:par>
                                <p:cTn id="25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6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8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9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1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3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7" fill="hold">
                      <p:stCondLst>
                        <p:cond delay="indefinite"/>
                      </p:stCondLst>
                      <p:childTnLst>
                        <p:par>
                          <p:cTn id="348" fill="hold">
                            <p:stCondLst>
                              <p:cond delay="0"/>
                            </p:stCondLst>
                            <p:childTnLst>
                              <p:par>
                                <p:cTn id="3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6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9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3" fill="hold">
                      <p:stCondLst>
                        <p:cond delay="indefinite"/>
                      </p:stCondLst>
                      <p:childTnLst>
                        <p:par>
                          <p:cTn id="414" fill="hold">
                            <p:stCondLst>
                              <p:cond delay="0"/>
                            </p:stCondLst>
                            <p:childTnLst>
                              <p:par>
                                <p:cTn id="4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6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7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9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9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9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1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7" fill="hold">
                      <p:stCondLst>
                        <p:cond delay="indefinite"/>
                      </p:stCondLst>
                      <p:childTnLst>
                        <p:par>
                          <p:cTn id="528" fill="hold">
                            <p:stCondLst>
                              <p:cond delay="0"/>
                            </p:stCondLst>
                            <p:childTnLst>
                              <p:par>
                                <p:cTn id="52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3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6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7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0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0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0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9" fill="hold">
                      <p:stCondLst>
                        <p:cond delay="indefinite"/>
                      </p:stCondLst>
                      <p:childTnLst>
                        <p:par>
                          <p:cTn id="610" fill="hold">
                            <p:stCondLst>
                              <p:cond delay="0"/>
                            </p:stCondLst>
                            <p:childTnLst>
                              <p:par>
                                <p:cTn id="61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2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4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5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7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9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3" fill="hold">
                      <p:stCondLst>
                        <p:cond delay="indefinite"/>
                      </p:stCondLst>
                      <p:childTnLst>
                        <p:par>
                          <p:cTn id="724" fill="hold">
                            <p:stCondLst>
                              <p:cond delay="0"/>
                            </p:stCondLst>
                            <p:childTnLst>
                              <p:par>
                                <p:cTn id="72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3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4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5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7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9" fill="hold">
                      <p:stCondLst>
                        <p:cond delay="indefinite"/>
                      </p:stCondLst>
                      <p:childTnLst>
                        <p:par>
                          <p:cTn id="790" fill="hold">
                            <p:stCondLst>
                              <p:cond delay="0"/>
                            </p:stCondLst>
                            <p:childTnLst>
                              <p:par>
                                <p:cTn id="7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0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0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1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1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2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3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8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7" fill="hold">
                      <p:stCondLst>
                        <p:cond delay="indefinite"/>
                      </p:stCondLst>
                      <p:childTnLst>
                        <p:par>
                          <p:cTn id="888" fill="hold">
                            <p:stCondLst>
                              <p:cond delay="0"/>
                            </p:stCondLst>
                            <p:childTnLst>
                              <p:par>
                                <p:cTn id="88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9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9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9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0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0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0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2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7" fill="hold">
                      <p:stCondLst>
                        <p:cond delay="indefinite"/>
                      </p:stCondLst>
                      <p:childTnLst>
                        <p:par>
                          <p:cTn id="938" fill="hold">
                            <p:stCondLst>
                              <p:cond delay="0"/>
                            </p:stCondLst>
                            <p:childTnLst>
                              <p:par>
                                <p:cTn id="9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5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6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6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7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71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7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8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8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87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8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9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9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0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03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19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4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15" grpId="0" animBg="1"/>
      <p:bldP spid="1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395536" y="1224631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395536" y="795274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831622" y="1217640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259632" y="1217640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259632" y="764704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1691680" y="1214782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6450848" y="1192337"/>
            <a:ext cx="859640" cy="612865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6882896" y="1192337"/>
            <a:ext cx="859640" cy="612865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7314944" y="1192337"/>
            <a:ext cx="859640" cy="612865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7746992" y="1192337"/>
            <a:ext cx="576064" cy="612865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6887352" y="743238"/>
            <a:ext cx="859640" cy="612865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7314944" y="743238"/>
            <a:ext cx="576064" cy="618996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7746992" y="758574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621160" y="1236142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4053208" y="1236142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3477144" y="1407457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3621160" y="831393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4484004" y="1239132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4484004" y="816810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3237594" y="4626139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3668390" y="4626139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4100438" y="4626139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4532486" y="4626139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4532486" y="4194091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3245867" y="4200780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4972918" y="4626139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1052844" y="4488812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1484892" y="4492930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476780" y="4660127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908828" y="4660127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1340876" y="4660127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Krychle 32"/>
          <p:cNvSpPr/>
          <p:nvPr/>
        </p:nvSpPr>
        <p:spPr>
          <a:xfrm>
            <a:off x="1902007" y="4493623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Krychle 33"/>
          <p:cNvSpPr/>
          <p:nvPr/>
        </p:nvSpPr>
        <p:spPr>
          <a:xfrm>
            <a:off x="468219" y="4207191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Krychle 34"/>
          <p:cNvSpPr/>
          <p:nvPr/>
        </p:nvSpPr>
        <p:spPr>
          <a:xfrm>
            <a:off x="6599708" y="4492930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Krychle 35"/>
          <p:cNvSpPr/>
          <p:nvPr/>
        </p:nvSpPr>
        <p:spPr>
          <a:xfrm>
            <a:off x="7031756" y="4492930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Krychle 36"/>
          <p:cNvSpPr/>
          <p:nvPr/>
        </p:nvSpPr>
        <p:spPr>
          <a:xfrm>
            <a:off x="6455692" y="4664245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Krychle 37"/>
          <p:cNvSpPr/>
          <p:nvPr/>
        </p:nvSpPr>
        <p:spPr>
          <a:xfrm>
            <a:off x="6599708" y="4088181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Krychle 38"/>
          <p:cNvSpPr/>
          <p:nvPr/>
        </p:nvSpPr>
        <p:spPr>
          <a:xfrm>
            <a:off x="7462552" y="4495920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Krychle 39"/>
          <p:cNvSpPr/>
          <p:nvPr/>
        </p:nvSpPr>
        <p:spPr>
          <a:xfrm>
            <a:off x="6906003" y="4660127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Krychle 40"/>
          <p:cNvSpPr/>
          <p:nvPr/>
        </p:nvSpPr>
        <p:spPr>
          <a:xfrm>
            <a:off x="7482067" y="4088181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Krychle 41"/>
          <p:cNvSpPr/>
          <p:nvPr/>
        </p:nvSpPr>
        <p:spPr>
          <a:xfrm>
            <a:off x="7462552" y="3660674"/>
            <a:ext cx="576064" cy="576064"/>
          </a:xfrm>
          <a:prstGeom prst="cube">
            <a:avLst/>
          </a:prstGeom>
          <a:solidFill>
            <a:srgbClr val="00206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857501" y="556268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1737591" y="2492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1303341" y="2492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857501" y="2492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424405" y="2492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3933643" y="248411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3501595" y="291616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3501595" y="248411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51" name="Obdélník 50"/>
          <p:cNvSpPr/>
          <p:nvPr/>
        </p:nvSpPr>
        <p:spPr>
          <a:xfrm>
            <a:off x="4386235" y="248411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52" name="Obdélník 51"/>
          <p:cNvSpPr/>
          <p:nvPr/>
        </p:nvSpPr>
        <p:spPr>
          <a:xfrm>
            <a:off x="7770099" y="248411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53" name="Obdélník 52"/>
          <p:cNvSpPr/>
          <p:nvPr/>
        </p:nvSpPr>
        <p:spPr>
          <a:xfrm>
            <a:off x="7320575" y="248411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4" name="Obdélník 53"/>
          <p:cNvSpPr/>
          <p:nvPr/>
        </p:nvSpPr>
        <p:spPr>
          <a:xfrm>
            <a:off x="6867275" y="248411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55" name="Obdélník 54"/>
          <p:cNvSpPr/>
          <p:nvPr/>
        </p:nvSpPr>
        <p:spPr>
          <a:xfrm>
            <a:off x="6435227" y="248411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6" name="Obdélník 55"/>
          <p:cNvSpPr/>
          <p:nvPr/>
        </p:nvSpPr>
        <p:spPr>
          <a:xfrm>
            <a:off x="7320575" y="5605192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57" name="Obdélník 56"/>
          <p:cNvSpPr/>
          <p:nvPr/>
        </p:nvSpPr>
        <p:spPr>
          <a:xfrm>
            <a:off x="6861453" y="561998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8" name="Obdélník 57"/>
          <p:cNvSpPr/>
          <p:nvPr/>
        </p:nvSpPr>
        <p:spPr>
          <a:xfrm>
            <a:off x="6878440" y="606150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9" name="Obdélník 58"/>
          <p:cNvSpPr/>
          <p:nvPr/>
        </p:nvSpPr>
        <p:spPr>
          <a:xfrm>
            <a:off x="6435227" y="561998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60" name="Obdélník 59"/>
          <p:cNvSpPr/>
          <p:nvPr/>
        </p:nvSpPr>
        <p:spPr>
          <a:xfrm>
            <a:off x="6429405" y="6071805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1" name="Obdélník 60"/>
          <p:cNvSpPr/>
          <p:nvPr/>
        </p:nvSpPr>
        <p:spPr>
          <a:xfrm>
            <a:off x="4988060" y="5742431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2" name="Obdélník 61"/>
          <p:cNvSpPr/>
          <p:nvPr/>
        </p:nvSpPr>
        <p:spPr>
          <a:xfrm>
            <a:off x="4556012" y="5742431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63" name="Obdélník 62"/>
          <p:cNvSpPr/>
          <p:nvPr/>
        </p:nvSpPr>
        <p:spPr>
          <a:xfrm>
            <a:off x="4113731" y="5744325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4" name="Obdélník 63"/>
          <p:cNvSpPr/>
          <p:nvPr/>
        </p:nvSpPr>
        <p:spPr>
          <a:xfrm>
            <a:off x="3668390" y="5742431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5" name="Obdélník 64"/>
          <p:cNvSpPr/>
          <p:nvPr/>
        </p:nvSpPr>
        <p:spPr>
          <a:xfrm>
            <a:off x="3236342" y="5744325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66" name="Obdélník 65"/>
          <p:cNvSpPr/>
          <p:nvPr/>
        </p:nvSpPr>
        <p:spPr>
          <a:xfrm>
            <a:off x="1288408" y="6000669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7" name="Obdélník 66"/>
          <p:cNvSpPr/>
          <p:nvPr/>
        </p:nvSpPr>
        <p:spPr>
          <a:xfrm>
            <a:off x="1720456" y="5566720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8" name="Obdélník 67"/>
          <p:cNvSpPr/>
          <p:nvPr/>
        </p:nvSpPr>
        <p:spPr>
          <a:xfrm>
            <a:off x="1268868" y="5568621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9" name="Obdélník 68"/>
          <p:cNvSpPr/>
          <p:nvPr/>
        </p:nvSpPr>
        <p:spPr>
          <a:xfrm>
            <a:off x="857501" y="599876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70" name="Obdélník 69"/>
          <p:cNvSpPr/>
          <p:nvPr/>
        </p:nvSpPr>
        <p:spPr>
          <a:xfrm>
            <a:off x="418583" y="5998768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</p:spTree>
    <p:extLst>
      <p:ext uri="{BB962C8B-B14F-4D97-AF65-F5344CB8AC3E}">
        <p14:creationId xmlns:p14="http://schemas.microsoft.com/office/powerpoint/2010/main" val="209639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8" fill="hold">
                      <p:stCondLst>
                        <p:cond delay="indefinite"/>
                      </p:stCondLst>
                      <p:childTnLst>
                        <p:par>
                          <p:cTn id="149" fill="hold">
                            <p:stCondLst>
                              <p:cond delay="0"/>
                            </p:stCondLst>
                            <p:childTnLst>
                              <p:par>
                                <p:cTn id="1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0" fill="hold">
                      <p:stCondLst>
                        <p:cond delay="indefinite"/>
                      </p:stCondLst>
                      <p:childTnLst>
                        <p:par>
                          <p:cTn id="171" fill="hold">
                            <p:stCondLst>
                              <p:cond delay="0"/>
                            </p:stCondLst>
                            <p:childTnLst>
                              <p:par>
                                <p:cTn id="1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1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3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6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8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6" fill="hold">
                      <p:stCondLst>
                        <p:cond delay="indefinite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0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1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2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3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1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2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5" fill="hold">
                      <p:stCondLst>
                        <p:cond delay="indefinite"/>
                      </p:stCondLst>
                      <p:childTnLst>
                        <p:par>
                          <p:cTn id="346" fill="hold">
                            <p:stCondLst>
                              <p:cond delay="0"/>
                            </p:stCondLst>
                            <p:childTnLst>
                              <p:par>
                                <p:cTn id="3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1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6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1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4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6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1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04664"/>
            <a:ext cx="8064896" cy="1080120"/>
          </a:xfrm>
          <a:prstGeom prst="rect">
            <a:avLst/>
          </a:prstGeom>
          <a:ln w="57150">
            <a:solidFill>
              <a:schemeClr val="accent6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Stavíme ve skupinách </a:t>
            </a:r>
            <a:endParaRPr lang="cs-CZ" sz="4800" dirty="0"/>
          </a:p>
        </p:txBody>
      </p:sp>
      <p:sp>
        <p:nvSpPr>
          <p:cNvPr id="3" name="Krychle 2"/>
          <p:cNvSpPr/>
          <p:nvPr/>
        </p:nvSpPr>
        <p:spPr>
          <a:xfrm>
            <a:off x="526691" y="306688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971600" y="306688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1403648" y="306688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835696" y="306688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2254883" y="306688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2671461" y="306688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827584" y="3210905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1678819" y="3212013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2521480" y="3207012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39552" y="262812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1403648" y="262812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2267744" y="261603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3097544" y="3066889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3097544" y="2628126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1406008" y="2202793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2267744" y="2202793"/>
            <a:ext cx="576064" cy="576064"/>
          </a:xfrm>
          <a:prstGeom prst="cube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4932040" y="3060997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5391829" y="3060997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4932040" y="2616039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5388650" y="2616039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5788139" y="3060997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6228184" y="3060997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5220072" y="3192103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Krychle 25"/>
          <p:cNvSpPr/>
          <p:nvPr/>
        </p:nvSpPr>
        <p:spPr>
          <a:xfrm>
            <a:off x="6076813" y="3197783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Krychle 26"/>
          <p:cNvSpPr/>
          <p:nvPr/>
        </p:nvSpPr>
        <p:spPr>
          <a:xfrm>
            <a:off x="6228184" y="2616039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Krychle 27"/>
          <p:cNvSpPr/>
          <p:nvPr/>
        </p:nvSpPr>
        <p:spPr>
          <a:xfrm>
            <a:off x="5917123" y="3349029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Krychle 28"/>
          <p:cNvSpPr/>
          <p:nvPr/>
        </p:nvSpPr>
        <p:spPr>
          <a:xfrm>
            <a:off x="5090792" y="3349029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Krychle 29"/>
          <p:cNvSpPr/>
          <p:nvPr/>
        </p:nvSpPr>
        <p:spPr>
          <a:xfrm>
            <a:off x="5378824" y="2202793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Krychle 30"/>
          <p:cNvSpPr/>
          <p:nvPr/>
        </p:nvSpPr>
        <p:spPr>
          <a:xfrm>
            <a:off x="6646374" y="3060997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Krychle 31"/>
          <p:cNvSpPr/>
          <p:nvPr/>
        </p:nvSpPr>
        <p:spPr>
          <a:xfrm>
            <a:off x="7092280" y="3060997"/>
            <a:ext cx="576064" cy="576064"/>
          </a:xfrm>
          <a:prstGeom prst="cube">
            <a:avLst/>
          </a:prstGeom>
          <a:solidFill>
            <a:srgbClr val="FFC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2722447" y="4605661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4788024" y="458492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35" name="Obdélník 34"/>
          <p:cNvSpPr/>
          <p:nvPr/>
        </p:nvSpPr>
        <p:spPr>
          <a:xfrm>
            <a:off x="2267744" y="4597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36" name="Obdélník 35"/>
          <p:cNvSpPr/>
          <p:nvPr/>
        </p:nvSpPr>
        <p:spPr>
          <a:xfrm>
            <a:off x="1822835" y="50550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1835696" y="4597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1406008" y="4597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39" name="Obdélník 38"/>
          <p:cNvSpPr/>
          <p:nvPr/>
        </p:nvSpPr>
        <p:spPr>
          <a:xfrm>
            <a:off x="973960" y="50550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0" name="Obdélník 39"/>
          <p:cNvSpPr/>
          <p:nvPr/>
        </p:nvSpPr>
        <p:spPr>
          <a:xfrm>
            <a:off x="973960" y="4597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1" name="Obdélník 40"/>
          <p:cNvSpPr/>
          <p:nvPr/>
        </p:nvSpPr>
        <p:spPr>
          <a:xfrm>
            <a:off x="526691" y="45978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42" name="Obdélník 41"/>
          <p:cNvSpPr/>
          <p:nvPr/>
        </p:nvSpPr>
        <p:spPr>
          <a:xfrm>
            <a:off x="3156691" y="4605661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2</a:t>
            </a:r>
          </a:p>
        </p:txBody>
      </p:sp>
      <p:sp>
        <p:nvSpPr>
          <p:cNvPr id="43" name="Obdélník 42"/>
          <p:cNvSpPr/>
          <p:nvPr/>
        </p:nvSpPr>
        <p:spPr>
          <a:xfrm>
            <a:off x="2699170" y="5037709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4" name="Obdélník 43"/>
          <p:cNvSpPr/>
          <p:nvPr/>
        </p:nvSpPr>
        <p:spPr>
          <a:xfrm>
            <a:off x="5666856" y="458492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5" name="Obdélník 44"/>
          <p:cNvSpPr/>
          <p:nvPr/>
        </p:nvSpPr>
        <p:spPr>
          <a:xfrm>
            <a:off x="5220072" y="458492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/>
              <a:t>3</a:t>
            </a:r>
          </a:p>
        </p:txBody>
      </p:sp>
      <p:sp>
        <p:nvSpPr>
          <p:cNvPr id="46" name="Obdélník 45"/>
          <p:cNvSpPr/>
          <p:nvPr/>
        </p:nvSpPr>
        <p:spPr>
          <a:xfrm>
            <a:off x="6098904" y="458492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47" name="Obdélník 46"/>
          <p:cNvSpPr/>
          <p:nvPr/>
        </p:nvSpPr>
        <p:spPr>
          <a:xfrm>
            <a:off x="6543978" y="458492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8" name="Obdélník 47"/>
          <p:cNvSpPr/>
          <p:nvPr/>
        </p:nvSpPr>
        <p:spPr>
          <a:xfrm>
            <a:off x="6976026" y="4584927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49" name="Obdélník 48"/>
          <p:cNvSpPr/>
          <p:nvPr/>
        </p:nvSpPr>
        <p:spPr>
          <a:xfrm>
            <a:off x="5220072" y="5055096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0" name="Obdélník 49"/>
          <p:cNvSpPr/>
          <p:nvPr/>
        </p:nvSpPr>
        <p:spPr>
          <a:xfrm>
            <a:off x="5220072" y="5487144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1" name="Obdélník 50"/>
          <p:cNvSpPr/>
          <p:nvPr/>
        </p:nvSpPr>
        <p:spPr>
          <a:xfrm>
            <a:off x="6098904" y="5037709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52" name="Obdélník 51"/>
          <p:cNvSpPr/>
          <p:nvPr/>
        </p:nvSpPr>
        <p:spPr>
          <a:xfrm>
            <a:off x="6095757" y="5487144"/>
            <a:ext cx="432048" cy="432048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938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23" grpId="0" animBg="1"/>
      <p:bldP spid="21" grpId="0" animBg="1"/>
      <p:bldP spid="22" grpId="0" animBg="1"/>
      <p:bldP spid="20" grpId="0" animBg="1"/>
      <p:bldP spid="24" grpId="0" animBg="1"/>
      <p:bldP spid="19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278</TotalTime>
  <Words>214</Words>
  <Application>Microsoft Office PowerPoint</Application>
  <PresentationFormat>Předvádění na obrazovce (4:3)</PresentationFormat>
  <Paragraphs>84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33</cp:revision>
  <dcterms:created xsi:type="dcterms:W3CDTF">2011-08-21T15:31:45Z</dcterms:created>
  <dcterms:modified xsi:type="dcterms:W3CDTF">2012-03-03T12:08:30Z</dcterms:modified>
</cp:coreProperties>
</file>