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7" r:id="rId4"/>
    <p:sldId id="258" r:id="rId5"/>
    <p:sldId id="263" r:id="rId6"/>
    <p:sldId id="265" r:id="rId7"/>
    <p:sldId id="264" r:id="rId8"/>
    <p:sldId id="266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168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848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948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938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2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80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458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10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31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827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043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31C37-71D3-4267-A4B1-13852FABFDB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2108B-449A-4A09-AEFB-FABDD0B675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692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VY_22_INOVACE_23.AJ.7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GRAMATICKÉ ČLENY I.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Articles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I.)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781393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Gramatické členy I.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Articles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I.)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utvoří komplexnější představu o používání gramatických členů v angličtině.  Ve cvičení 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dílčí znalosti procvičují.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95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/>
          <a:lstStyle/>
          <a:p>
            <a:r>
              <a:rPr lang="cs-CZ" sz="5000" b="1" dirty="0" smtClean="0">
                <a:latin typeface="Constantia" pitchFamily="18" charset="0"/>
              </a:rPr>
              <a:t>ARTICLES I.</a:t>
            </a:r>
            <a:endParaRPr lang="cs-CZ" sz="5000" b="1" dirty="0"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  <a:latin typeface="Constantia" pitchFamily="18" charset="0"/>
              </a:rPr>
              <a:t>(</a:t>
            </a:r>
            <a:r>
              <a:rPr lang="cs-CZ" i="1" smtClean="0">
                <a:solidFill>
                  <a:schemeClr val="tx1"/>
                </a:solidFill>
                <a:latin typeface="Constantia" pitchFamily="18" charset="0"/>
              </a:rPr>
              <a:t>Gramatické členy I.)</a:t>
            </a:r>
            <a:endParaRPr lang="cs-CZ" i="1" dirty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9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200800" cy="596267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latin typeface="Constantia" pitchFamily="18" charset="0"/>
              </a:rPr>
              <a:t>Členy jsou krátká gramatická slůvka, která nějak určují či specifikují význam podstatného jména. Existuje člen určitý (</a:t>
            </a:r>
            <a:r>
              <a:rPr lang="cs-CZ" sz="3200" dirty="0" err="1" smtClean="0">
                <a:latin typeface="Constantia" pitchFamily="18" charset="0"/>
              </a:rPr>
              <a:t>definite</a:t>
            </a:r>
            <a:r>
              <a:rPr lang="cs-CZ" sz="3200" dirty="0" smtClean="0">
                <a:latin typeface="Constantia" pitchFamily="18" charset="0"/>
              </a:rPr>
              <a:t> </a:t>
            </a:r>
            <a:r>
              <a:rPr lang="cs-CZ" sz="3200" dirty="0" err="1" smtClean="0">
                <a:latin typeface="Constantia" pitchFamily="18" charset="0"/>
              </a:rPr>
              <a:t>article</a:t>
            </a:r>
            <a:r>
              <a:rPr lang="cs-CZ" sz="3200" dirty="0" smtClean="0">
                <a:latin typeface="Constantia" pitchFamily="18" charset="0"/>
              </a:rPr>
              <a:t>) </a:t>
            </a:r>
            <a:r>
              <a:rPr lang="cs-CZ" sz="3200" b="1" dirty="0" smtClean="0">
                <a:latin typeface="Constantia" pitchFamily="18" charset="0"/>
              </a:rPr>
              <a:t>THE</a:t>
            </a:r>
            <a:r>
              <a:rPr lang="cs-CZ" sz="3200" dirty="0" smtClean="0">
                <a:latin typeface="Constantia" pitchFamily="18" charset="0"/>
              </a:rPr>
              <a:t>, člen neurčitý (</a:t>
            </a:r>
            <a:r>
              <a:rPr lang="cs-CZ" sz="3200" dirty="0" err="1" smtClean="0">
                <a:latin typeface="Constantia" pitchFamily="18" charset="0"/>
              </a:rPr>
              <a:t>indefinite</a:t>
            </a:r>
            <a:r>
              <a:rPr lang="cs-CZ" sz="3200" dirty="0" smtClean="0">
                <a:latin typeface="Constantia" pitchFamily="18" charset="0"/>
              </a:rPr>
              <a:t> </a:t>
            </a:r>
            <a:r>
              <a:rPr lang="cs-CZ" sz="3200" dirty="0" err="1" smtClean="0">
                <a:latin typeface="Constantia" pitchFamily="18" charset="0"/>
              </a:rPr>
              <a:t>article</a:t>
            </a:r>
            <a:r>
              <a:rPr lang="cs-CZ" sz="3200" dirty="0" smtClean="0">
                <a:latin typeface="Constantia" pitchFamily="18" charset="0"/>
              </a:rPr>
              <a:t>) </a:t>
            </a:r>
            <a:r>
              <a:rPr lang="cs-CZ" sz="3200" b="1" dirty="0" smtClean="0">
                <a:latin typeface="Constantia" pitchFamily="18" charset="0"/>
              </a:rPr>
              <a:t>A, AN</a:t>
            </a:r>
            <a:r>
              <a:rPr lang="cs-CZ" sz="3200" dirty="0" smtClean="0">
                <a:latin typeface="Constantia" pitchFamily="18" charset="0"/>
              </a:rPr>
              <a:t> a člen nulový (</a:t>
            </a:r>
            <a:r>
              <a:rPr lang="cs-CZ" sz="3200" dirty="0" err="1" smtClean="0">
                <a:latin typeface="Constantia" pitchFamily="18" charset="0"/>
              </a:rPr>
              <a:t>zero</a:t>
            </a:r>
            <a:r>
              <a:rPr lang="cs-CZ" sz="3200" dirty="0">
                <a:latin typeface="Constantia" pitchFamily="18" charset="0"/>
              </a:rPr>
              <a:t> </a:t>
            </a:r>
            <a:r>
              <a:rPr lang="cs-CZ" sz="3200" dirty="0" err="1" smtClean="0">
                <a:latin typeface="Constantia" pitchFamily="18" charset="0"/>
              </a:rPr>
              <a:t>article</a:t>
            </a:r>
            <a:r>
              <a:rPr lang="cs-CZ" sz="3200" dirty="0" smtClean="0">
                <a:latin typeface="Constantia" pitchFamily="18" charset="0"/>
              </a:rPr>
              <a:t>).</a:t>
            </a:r>
            <a:br>
              <a:rPr lang="cs-CZ" sz="3200" dirty="0" smtClean="0">
                <a:latin typeface="Constantia" pitchFamily="18" charset="0"/>
              </a:rPr>
            </a:br>
            <a:r>
              <a:rPr lang="cs-CZ" sz="3200" dirty="0">
                <a:latin typeface="Constantia" pitchFamily="18" charset="0"/>
              </a:rPr>
              <a:t/>
            </a:r>
            <a:br>
              <a:rPr lang="cs-CZ" sz="3200" dirty="0">
                <a:latin typeface="Constantia" pitchFamily="18" charset="0"/>
              </a:rPr>
            </a:br>
            <a:r>
              <a:rPr lang="cs-CZ" sz="3200" dirty="0" smtClean="0">
                <a:latin typeface="Constantia" pitchFamily="18" charset="0"/>
              </a:rPr>
              <a:t>Členy slouží především proto, aby se lidé mezi sebou lépe domluvili.</a:t>
            </a:r>
            <a:br>
              <a:rPr lang="cs-CZ" sz="3200" dirty="0" smtClean="0">
                <a:latin typeface="Constantia" pitchFamily="18" charset="0"/>
              </a:rPr>
            </a:br>
            <a:r>
              <a:rPr lang="cs-CZ" sz="3200" dirty="0" smtClean="0">
                <a:latin typeface="Constantia" pitchFamily="18" charset="0"/>
              </a:rPr>
              <a:t>V češtině je nemáme, jejich funkci plní zájmena (především „ten“ a „nějaký“).</a:t>
            </a:r>
            <a:br>
              <a:rPr lang="cs-CZ" sz="3200" dirty="0" smtClean="0">
                <a:latin typeface="Constantia" pitchFamily="18" charset="0"/>
              </a:rPr>
            </a:br>
            <a:endParaRPr lang="cs-CZ" sz="32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44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95320" cy="1138138"/>
          </a:xfrm>
        </p:spPr>
        <p:txBody>
          <a:bodyPr>
            <a:noAutofit/>
          </a:bodyPr>
          <a:lstStyle/>
          <a:p>
            <a:pPr algn="l"/>
            <a:r>
              <a:rPr lang="cs-CZ" sz="3000" dirty="0" smtClean="0">
                <a:latin typeface="Constantia" pitchFamily="18" charset="0"/>
              </a:rPr>
              <a:t>Základní vodítko, jaký člen použít, je určit si, zda jde o podstatné jméno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konkrétní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3000" dirty="0" smtClean="0">
                <a:latin typeface="Constantia" pitchFamily="18" charset="0"/>
              </a:rPr>
              <a:t>nebo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nekonkrétní</a:t>
            </a:r>
            <a:r>
              <a:rPr lang="cs-CZ" sz="3000" dirty="0" smtClean="0">
                <a:latin typeface="Constantia" pitchFamily="18" charset="0"/>
              </a:rPr>
              <a:t>.</a:t>
            </a:r>
            <a:endParaRPr lang="cs-CZ" sz="3000" dirty="0">
              <a:latin typeface="Constantia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347864" y="1173948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061448" y="1196752"/>
            <a:ext cx="318864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2277868" y="2231264"/>
            <a:ext cx="164076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96744" y="2208769"/>
            <a:ext cx="213321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A, ZERO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7580920" y="3316227"/>
            <a:ext cx="37545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796136" y="3294972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483768" y="3284984"/>
            <a:ext cx="401216" cy="720080"/>
          </a:xfrm>
          <a:prstGeom prst="straightConnector1">
            <a:avLst/>
          </a:prstGeom>
          <a:ln w="4127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96532" y="4222010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in </a:t>
            </a:r>
            <a:r>
              <a:rPr lang="cs-CZ" sz="36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car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43423" y="4222010"/>
            <a:ext cx="1640768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cars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32124" y="4192488"/>
            <a:ext cx="1640768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in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car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39752" y="4917752"/>
            <a:ext cx="3039752" cy="167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999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250"/>
                            </p:stCondLst>
                            <p:childTnLst>
                              <p:par>
                                <p:cTn id="22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25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750"/>
                            </p:stCondLst>
                            <p:childTnLst>
                              <p:par>
                                <p:cTn id="3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5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750"/>
                            </p:stCondLst>
                            <p:childTnLst>
                              <p:par>
                                <p:cTn id="4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750"/>
                            </p:stCondLst>
                            <p:childTnLst>
                              <p:par>
                                <p:cTn id="4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750"/>
                            </p:stCondLst>
                            <p:childTnLst>
                              <p:par>
                                <p:cTn id="4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750"/>
                            </p:stCondLst>
                            <p:childTnLst>
                              <p:par>
                                <p:cTn id="5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4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4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16552" cy="6480720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>
                <a:latin typeface="Constantia" pitchFamily="18" charset="0"/>
              </a:rPr>
              <a:t>Pokud je nějaké podstatné jméno konkrétní, znamená to, že myslíme nějakou určitou konkrétní věc a v komunikaci si všichni zúčastnění představují tu stejnou konkrétní věc. Když řeknu 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„I </a:t>
            </a:r>
            <a:r>
              <a:rPr lang="cs-CZ" sz="3000" b="1" dirty="0" err="1" smtClean="0">
                <a:solidFill>
                  <a:srgbClr val="FF0000"/>
                </a:solidFill>
                <a:latin typeface="Constantia" pitchFamily="18" charset="0"/>
              </a:rPr>
              <a:t>want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 </a:t>
            </a:r>
            <a:r>
              <a:rPr lang="cs-CZ" sz="3000" b="1" u="sng" dirty="0" smtClean="0">
                <a:solidFill>
                  <a:srgbClr val="FF0000"/>
                </a:solidFill>
                <a:latin typeface="Constantia" pitchFamily="18" charset="0"/>
              </a:rPr>
              <a:t>THE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 car!“</a:t>
            </a:r>
            <a:r>
              <a:rPr lang="cs-CZ" sz="3000" dirty="0" smtClean="0">
                <a:latin typeface="Constantia" pitchFamily="18" charset="0"/>
              </a:rPr>
              <a:t>, myslím tím jediné konkrétní auto, třeba to, které jede právě kolem. Ten, s kým se bavím, ví, o kterém autě je řeč, máme na mysli to samé. </a:t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>Když ale řeknu 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„I </a:t>
            </a:r>
            <a:r>
              <a:rPr lang="cs-CZ" sz="3000" b="1" dirty="0" err="1" smtClean="0">
                <a:solidFill>
                  <a:srgbClr val="FF0000"/>
                </a:solidFill>
                <a:latin typeface="Constantia" pitchFamily="18" charset="0"/>
              </a:rPr>
              <a:t>want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 </a:t>
            </a:r>
            <a:r>
              <a:rPr lang="cs-CZ" sz="3000" b="1" u="sng" dirty="0" smtClean="0">
                <a:solidFill>
                  <a:srgbClr val="FF0000"/>
                </a:solidFill>
                <a:latin typeface="Constantia" pitchFamily="18" charset="0"/>
              </a:rPr>
              <a:t>A</a:t>
            </a:r>
            <a:r>
              <a:rPr lang="cs-CZ" sz="3000" b="1" dirty="0" smtClean="0">
                <a:solidFill>
                  <a:srgbClr val="FF0000"/>
                </a:solidFill>
                <a:latin typeface="Constantia" pitchFamily="18" charset="0"/>
              </a:rPr>
              <a:t> car!“</a:t>
            </a:r>
            <a:r>
              <a:rPr lang="cs-CZ" sz="3000" dirty="0" smtClean="0">
                <a:latin typeface="Constantia" pitchFamily="18" charset="0"/>
              </a:rPr>
              <a:t>, myslím tím auto obecně, jakékoli, ne nějaké konkrétní.</a:t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>Do češtiny bychom první větu přeložili jako </a:t>
            </a:r>
            <a:r>
              <a:rPr lang="cs-CZ" sz="3000" b="1" dirty="0" smtClean="0">
                <a:latin typeface="Constantia" pitchFamily="18" charset="0"/>
              </a:rPr>
              <a:t>„Chci </a:t>
            </a:r>
            <a:r>
              <a:rPr lang="cs-CZ" sz="3000" b="1" u="sng" dirty="0" smtClean="0">
                <a:latin typeface="Constantia" pitchFamily="18" charset="0"/>
              </a:rPr>
              <a:t>TO</a:t>
            </a:r>
            <a:r>
              <a:rPr lang="cs-CZ" sz="3000" b="1" dirty="0" smtClean="0">
                <a:latin typeface="Constantia" pitchFamily="18" charset="0"/>
              </a:rPr>
              <a:t> auto!“</a:t>
            </a:r>
            <a:r>
              <a:rPr lang="cs-CZ" sz="3000" dirty="0" smtClean="0">
                <a:latin typeface="Constantia" pitchFamily="18" charset="0"/>
              </a:rPr>
              <a:t>, druhou pak </a:t>
            </a:r>
            <a:r>
              <a:rPr lang="cs-CZ" sz="3000" b="1" dirty="0" smtClean="0">
                <a:latin typeface="Constantia" pitchFamily="18" charset="0"/>
              </a:rPr>
              <a:t>„Chci auto!“</a:t>
            </a:r>
            <a:r>
              <a:rPr lang="cs-CZ" sz="3000" dirty="0" smtClean="0">
                <a:latin typeface="Constantia" pitchFamily="18" charset="0"/>
              </a:rPr>
              <a:t>.</a:t>
            </a:r>
            <a:endParaRPr lang="cs-CZ" sz="30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63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16552" cy="2016224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>
                <a:latin typeface="Constantia" pitchFamily="18" charset="0"/>
              </a:rPr>
              <a:t>Určitý člen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 </a:t>
            </a:r>
            <a:r>
              <a:rPr lang="cs-CZ" sz="3000" dirty="0" smtClean="0">
                <a:latin typeface="Constantia" pitchFamily="18" charset="0"/>
              </a:rPr>
              <a:t>můžeme přidat k jakémukoli konkrétnímu podstatnému jménu – </a:t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>– v jednotném čísle, v množném čísle, počitatelnému, nepočitatelnému.</a:t>
            </a:r>
            <a:endParaRPr lang="cs-CZ" sz="3000" dirty="0">
              <a:latin typeface="Constantia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543" y="2708919"/>
            <a:ext cx="5884912" cy="3795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5431757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grass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26972" y="2857306"/>
            <a:ext cx="2490055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houses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45424" y="3526485"/>
            <a:ext cx="2188452" cy="72008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house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635896" y="3603786"/>
            <a:ext cx="761256" cy="545294"/>
          </a:xfrm>
          <a:prstGeom prst="straightConnector1">
            <a:avLst/>
          </a:prstGeom>
          <a:ln w="4127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571999" y="3605390"/>
            <a:ext cx="0" cy="399674"/>
          </a:xfrm>
          <a:prstGeom prst="straightConnector1">
            <a:avLst/>
          </a:prstGeom>
          <a:ln w="4127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77780" y="3603786"/>
            <a:ext cx="946348" cy="545294"/>
          </a:xfrm>
          <a:prstGeom prst="straightConnector1">
            <a:avLst/>
          </a:prstGeom>
          <a:ln w="4127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444208" y="4437111"/>
            <a:ext cx="884684" cy="360041"/>
          </a:xfrm>
          <a:prstGeom prst="straightConnector1">
            <a:avLst/>
          </a:prstGeom>
          <a:ln w="4127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740968" y="5517232"/>
            <a:ext cx="586004" cy="274565"/>
          </a:xfrm>
          <a:prstGeom prst="straightConnector1">
            <a:avLst/>
          </a:prstGeom>
          <a:ln w="41275" cmpd="sng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12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250"/>
                            </p:stCondLst>
                            <p:childTnLst>
                              <p:par>
                                <p:cTn id="1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50"/>
                            </p:stCondLst>
                            <p:childTnLst>
                              <p:par>
                                <p:cTn id="2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750"/>
                            </p:stCondLst>
                            <p:childTnLst>
                              <p:par>
                                <p:cTn id="3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750"/>
                            </p:stCondLst>
                            <p:childTnLst>
                              <p:par>
                                <p:cTn id="38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250"/>
                            </p:stCondLst>
                            <p:childTnLst>
                              <p:par>
                                <p:cTn id="4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250"/>
                            </p:stCondLst>
                            <p:childTnLst>
                              <p:par>
                                <p:cTn id="4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517632" cy="2592288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dirty="0" smtClean="0">
                <a:latin typeface="Constantia" pitchFamily="18" charset="0"/>
              </a:rPr>
              <a:t>Určitý člen tedy použijeme před konkrétními podstatnými jmény. Jde o:</a:t>
            </a:r>
            <a:br>
              <a:rPr lang="cs-CZ" sz="2400" dirty="0" smtClean="0">
                <a:latin typeface="Constantia" pitchFamily="18" charset="0"/>
              </a:rPr>
            </a:br>
            <a:r>
              <a:rPr lang="cs-CZ" sz="2800" dirty="0" smtClean="0">
                <a:latin typeface="Constantia" pitchFamily="18" charset="0"/>
              </a:rPr>
              <a:t>	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a) známou věc</a:t>
            </a:r>
            <a:r>
              <a:rPr lang="cs-CZ" sz="2400" dirty="0" smtClean="0">
                <a:latin typeface="Constantia" pitchFamily="18" charset="0"/>
              </a:rPr>
              <a:t/>
            </a:r>
            <a:br>
              <a:rPr lang="cs-CZ" sz="2400" dirty="0" smtClean="0">
                <a:latin typeface="Constantia" pitchFamily="18" charset="0"/>
              </a:rPr>
            </a:br>
            <a:r>
              <a:rPr lang="cs-CZ" sz="2200" i="1" dirty="0" smtClean="0">
                <a:latin typeface="Constantia" pitchFamily="18" charset="0"/>
              </a:rPr>
              <a:t>- všichni v komunikaci víme, o které věci se přesně mluví,</a:t>
            </a:r>
            <a:br>
              <a:rPr lang="cs-CZ" sz="2200" i="1" dirty="0" smtClean="0">
                <a:latin typeface="Constantia" pitchFamily="18" charset="0"/>
              </a:rPr>
            </a:br>
            <a:r>
              <a:rPr lang="cs-CZ" sz="2200" i="1" dirty="0" smtClean="0">
                <a:latin typeface="Constantia" pitchFamily="18" charset="0"/>
              </a:rPr>
              <a:t/>
            </a:r>
            <a:br>
              <a:rPr lang="cs-CZ" sz="2200" i="1" dirty="0" smtClean="0">
                <a:latin typeface="Constantia" pitchFamily="18" charset="0"/>
              </a:rPr>
            </a:br>
            <a:r>
              <a:rPr lang="cs-CZ" sz="2400" i="1" dirty="0" smtClean="0">
                <a:latin typeface="Constantia" pitchFamily="18" charset="0"/>
              </a:rPr>
              <a:t/>
            </a:r>
            <a:br>
              <a:rPr lang="cs-CZ" sz="2400" i="1" dirty="0" smtClean="0">
                <a:latin typeface="Constantia" pitchFamily="18" charset="0"/>
              </a:rPr>
            </a:br>
            <a:endParaRPr lang="cs-CZ" sz="2400" i="1" dirty="0">
              <a:latin typeface="Constantia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3633513"/>
            <a:ext cx="8784976" cy="9909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Constantia" pitchFamily="18" charset="0"/>
              </a:rPr>
              <a:t/>
            </a:r>
            <a:br>
              <a:rPr lang="cs-CZ" sz="28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/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2400" i="1" dirty="0" smtClean="0">
                <a:latin typeface="Constantia" pitchFamily="18" charset="0"/>
              </a:rPr>
              <a:t/>
            </a:r>
            <a:br>
              <a:rPr lang="cs-CZ" sz="2400" i="1" dirty="0" smtClean="0">
                <a:latin typeface="Constantia" pitchFamily="18" charset="0"/>
              </a:rPr>
            </a:br>
            <a:r>
              <a:rPr lang="cs-CZ" sz="2400" i="1" dirty="0" smtClean="0">
                <a:latin typeface="Constantia" pitchFamily="18" charset="0"/>
              </a:rPr>
              <a:t>	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b) jediný exemplář</a:t>
            </a:r>
            <a:r>
              <a:rPr lang="cs-CZ" sz="2400" dirty="0" smtClean="0">
                <a:latin typeface="Constantia" pitchFamily="18" charset="0"/>
              </a:rPr>
              <a:t/>
            </a:r>
            <a:br>
              <a:rPr lang="cs-CZ" sz="2400" dirty="0" smtClean="0">
                <a:latin typeface="Constantia" pitchFamily="18" charset="0"/>
              </a:rPr>
            </a:br>
            <a:r>
              <a:rPr lang="cs-CZ" sz="2400" dirty="0" smtClean="0">
                <a:latin typeface="Constantia" pitchFamily="18" charset="0"/>
              </a:rPr>
              <a:t>  </a:t>
            </a:r>
            <a:r>
              <a:rPr lang="cs-CZ" sz="2200" i="1" dirty="0" smtClean="0">
                <a:latin typeface="Constantia" pitchFamily="18" charset="0"/>
              </a:rPr>
              <a:t> - tato věc existuje pouze jedna, víme, o kterou jde, protože je jediná.</a:t>
            </a:r>
            <a:br>
              <a:rPr lang="cs-CZ" sz="2200" i="1" dirty="0" smtClean="0">
                <a:latin typeface="Constantia" pitchFamily="18" charset="0"/>
              </a:rPr>
            </a:br>
            <a:r>
              <a:rPr lang="cs-CZ" sz="2200" i="1" dirty="0" smtClean="0">
                <a:latin typeface="Constantia" pitchFamily="18" charset="0"/>
              </a:rPr>
              <a:t/>
            </a:r>
            <a:br>
              <a:rPr lang="cs-CZ" sz="2200" i="1" dirty="0" smtClean="0">
                <a:latin typeface="Constantia" pitchFamily="18" charset="0"/>
              </a:rPr>
            </a:br>
            <a:endParaRPr lang="cs-CZ" sz="2200" i="1" dirty="0">
              <a:latin typeface="Constantia" pitchFamily="18" charset="0"/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51520" y="1856642"/>
            <a:ext cx="3635896" cy="1080120"/>
          </a:xfrm>
          <a:prstGeom prst="cloudCallout">
            <a:avLst>
              <a:gd name="adj1" fmla="val 62671"/>
              <a:gd name="adj2" fmla="val 1042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u="sng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new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song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we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heard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yesterday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was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mega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.</a:t>
            </a:r>
            <a:endParaRPr lang="cs-CZ" b="1" dirty="0">
              <a:solidFill>
                <a:srgbClr val="002060"/>
              </a:solidFill>
              <a:latin typeface="Constantia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40512"/>
            <a:ext cx="1856268" cy="1464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láček 8"/>
          <p:cNvSpPr/>
          <p:nvPr/>
        </p:nvSpPr>
        <p:spPr>
          <a:xfrm>
            <a:off x="0" y="2859963"/>
            <a:ext cx="3563888" cy="1073864"/>
          </a:xfrm>
          <a:prstGeom prst="cloudCallout">
            <a:avLst>
              <a:gd name="adj1" fmla="val 71072"/>
              <a:gd name="adj2" fmla="val -56264"/>
            </a:avLst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Ta</a:t>
            </a:r>
            <a:r>
              <a:rPr lang="cs-CZ" i="1" dirty="0" smtClean="0">
                <a:solidFill>
                  <a:srgbClr val="002060"/>
                </a:solidFill>
                <a:latin typeface="Constantia" pitchFamily="18" charset="0"/>
              </a:rPr>
              <a:t> písnička, co jsme včera slyšeli, byla suprová.</a:t>
            </a:r>
            <a:endParaRPr lang="cs-CZ" i="1" dirty="0">
              <a:solidFill>
                <a:srgbClr val="002060"/>
              </a:solidFill>
              <a:latin typeface="Constantia" pitchFamily="18" charset="0"/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-3689" y="4852654"/>
            <a:ext cx="3563888" cy="808594"/>
          </a:xfrm>
          <a:prstGeom prst="cloudCallout">
            <a:avLst>
              <a:gd name="adj1" fmla="val 61353"/>
              <a:gd name="adj2" fmla="val -4465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u="sng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The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sun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is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Constantia" pitchFamily="18" charset="0"/>
              </a:rPr>
              <a:t>shining</a:t>
            </a:r>
            <a:r>
              <a:rPr lang="cs-CZ" b="1" dirty="0" smtClean="0">
                <a:solidFill>
                  <a:srgbClr val="002060"/>
                </a:solidFill>
                <a:latin typeface="Constantia" pitchFamily="18" charset="0"/>
              </a:rPr>
              <a:t>.</a:t>
            </a:r>
            <a:endParaRPr lang="cs-CZ" dirty="0">
              <a:solidFill>
                <a:srgbClr val="002060"/>
              </a:solidFill>
              <a:latin typeface="Constantia" pitchFamily="18" charset="0"/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-24680" y="5747938"/>
            <a:ext cx="3563888" cy="808594"/>
          </a:xfrm>
          <a:prstGeom prst="cloudCallout">
            <a:avLst>
              <a:gd name="adj1" fmla="val 61353"/>
              <a:gd name="adj2" fmla="val -44653"/>
            </a:avLst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002060"/>
                </a:solidFill>
                <a:latin typeface="Constantia" pitchFamily="18" charset="0"/>
              </a:rPr>
              <a:t>Slunce svítí.</a:t>
            </a:r>
            <a:endParaRPr lang="cs-CZ" i="1" dirty="0">
              <a:solidFill>
                <a:srgbClr val="002060"/>
              </a:solidFill>
              <a:latin typeface="Constantia" pitchFamily="18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4925190"/>
            <a:ext cx="1856268" cy="1645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636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16552" cy="2160240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000" dirty="0" smtClean="0">
                <a:latin typeface="Constantia" pitchFamily="18" charset="0"/>
              </a:rPr>
              <a:t>Pokud je nějaké podstatné jméno </a:t>
            </a:r>
            <a:r>
              <a:rPr lang="cs-CZ" sz="3000" u="sng" dirty="0" smtClean="0">
                <a:latin typeface="Constantia" pitchFamily="18" charset="0"/>
              </a:rPr>
              <a:t>nekonkrétní</a:t>
            </a:r>
            <a:r>
              <a:rPr lang="cs-CZ" sz="3000" dirty="0" smtClean="0">
                <a:latin typeface="Constantia" pitchFamily="18" charset="0"/>
              </a:rPr>
              <a:t>, obecné, musíme rozlišit, zda jde o</a:t>
            </a:r>
            <a:br>
              <a:rPr lang="cs-CZ" sz="3000" dirty="0" smtClean="0">
                <a:latin typeface="Constantia" pitchFamily="18" charset="0"/>
              </a:rPr>
            </a:br>
            <a:r>
              <a:rPr lang="cs-CZ" sz="3000" dirty="0" smtClean="0">
                <a:latin typeface="Constantia" pitchFamily="18" charset="0"/>
              </a:rPr>
              <a:t>	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počitatelné</a:t>
            </a:r>
            <a:r>
              <a:rPr lang="cs-CZ" sz="3000" dirty="0" smtClean="0">
                <a:latin typeface="Constantia" pitchFamily="18" charset="0"/>
              </a:rPr>
              <a:t>       nebo       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nepočitatelné</a:t>
            </a:r>
            <a:r>
              <a:rPr lang="cs-CZ" sz="3000" dirty="0" smtClean="0">
                <a:latin typeface="Constantia" pitchFamily="18" charset="0"/>
              </a:rPr>
              <a:t>.</a:t>
            </a:r>
            <a:endParaRPr lang="cs-CZ" sz="3000" dirty="0">
              <a:latin typeface="Constantia" pitchFamily="18" charset="0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2564904"/>
            <a:ext cx="8416552" cy="216024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3000" i="1" dirty="0" smtClean="0">
                <a:latin typeface="Constantia" pitchFamily="18" charset="0"/>
              </a:rPr>
              <a:t>Rozlišit podstatná jména podle počitatelnosti již umíme. Pojďme si to zopakovat </a:t>
            </a:r>
            <a:r>
              <a:rPr lang="cs-CZ" sz="3000" i="1" dirty="0" smtClean="0">
                <a:latin typeface="Constantia" pitchFamily="18" charset="0"/>
                <a:sym typeface="Wingdings" pitchFamily="2" charset="2"/>
              </a:rPr>
              <a:t>.</a:t>
            </a:r>
            <a:endParaRPr lang="cs-CZ" sz="3000" i="1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9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4257" y="86094"/>
            <a:ext cx="8626215" cy="894634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latin typeface="Constantia" pitchFamily="18" charset="0"/>
              </a:rPr>
              <a:t>Say</a:t>
            </a:r>
            <a:r>
              <a:rPr lang="cs-CZ" sz="2800" dirty="0" smtClean="0">
                <a:latin typeface="Constantia" pitchFamily="18" charset="0"/>
              </a:rPr>
              <a:t> </a:t>
            </a:r>
            <a:r>
              <a:rPr lang="cs-CZ" sz="2800" dirty="0" err="1" smtClean="0">
                <a:latin typeface="Constantia" pitchFamily="18" charset="0"/>
              </a:rPr>
              <a:t>if</a:t>
            </a:r>
            <a:r>
              <a:rPr lang="cs-CZ" sz="2800" dirty="0" smtClean="0">
                <a:latin typeface="Constantia" pitchFamily="18" charset="0"/>
              </a:rPr>
              <a:t> these </a:t>
            </a:r>
            <a:r>
              <a:rPr lang="cs-CZ" sz="2800" dirty="0" err="1" smtClean="0">
                <a:latin typeface="Constantia" pitchFamily="18" charset="0"/>
              </a:rPr>
              <a:t>nouns</a:t>
            </a:r>
            <a:r>
              <a:rPr lang="cs-CZ" sz="2800" dirty="0" smtClean="0">
                <a:latin typeface="Constantia" pitchFamily="18" charset="0"/>
              </a:rPr>
              <a:t> are </a:t>
            </a:r>
            <a:r>
              <a:rPr lang="cs-CZ" sz="2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countable</a:t>
            </a:r>
            <a:r>
              <a:rPr lang="cs-CZ" sz="2800" dirty="0" smtClean="0">
                <a:latin typeface="Constantia" pitchFamily="18" charset="0"/>
              </a:rPr>
              <a:t> </a:t>
            </a:r>
            <a:r>
              <a:rPr lang="cs-CZ" sz="2800" dirty="0" err="1" smtClean="0">
                <a:latin typeface="Constantia" pitchFamily="18" charset="0"/>
              </a:rPr>
              <a:t>or</a:t>
            </a:r>
            <a:r>
              <a:rPr lang="cs-CZ" sz="2800" dirty="0" smtClean="0">
                <a:latin typeface="Constantia" pitchFamily="18" charset="0"/>
              </a:rPr>
              <a:t> </a:t>
            </a:r>
            <a:r>
              <a:rPr lang="cs-CZ" sz="28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uncountable</a:t>
            </a:r>
            <a:r>
              <a:rPr lang="cs-CZ" sz="2800" dirty="0" smtClean="0">
                <a:latin typeface="Constantia" pitchFamily="18" charset="0"/>
              </a:rPr>
              <a:t>.</a:t>
            </a:r>
            <a:endParaRPr lang="cs-CZ" sz="2800" dirty="0">
              <a:latin typeface="Constantia" pitchFamily="18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467544" y="5661248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flowers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426956" y="2291168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danger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7" name="Krychle 6"/>
          <p:cNvSpPr/>
          <p:nvPr/>
        </p:nvSpPr>
        <p:spPr>
          <a:xfrm>
            <a:off x="6588224" y="5853546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smtClean="0">
                <a:solidFill>
                  <a:schemeClr val="tx1"/>
                </a:solidFill>
                <a:latin typeface="Constantia" pitchFamily="18" charset="0"/>
              </a:rPr>
              <a:t>love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8" name="Krychle 7"/>
          <p:cNvSpPr/>
          <p:nvPr/>
        </p:nvSpPr>
        <p:spPr>
          <a:xfrm>
            <a:off x="3373016" y="1217828"/>
            <a:ext cx="15925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children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9" name="Krychle 8"/>
          <p:cNvSpPr/>
          <p:nvPr/>
        </p:nvSpPr>
        <p:spPr>
          <a:xfrm>
            <a:off x="6732240" y="1217828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soup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2974504" y="3479300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water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2957736" y="5061458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luck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194257" y="1191696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people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706876" y="4257092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smtClean="0">
                <a:solidFill>
                  <a:schemeClr val="tx1"/>
                </a:solidFill>
                <a:latin typeface="Constantia" pitchFamily="18" charset="0"/>
              </a:rPr>
              <a:t>girl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6090529" y="3725296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smtClean="0">
                <a:solidFill>
                  <a:schemeClr val="tx1"/>
                </a:solidFill>
                <a:latin typeface="Constantia" pitchFamily="18" charset="0"/>
              </a:rPr>
              <a:t>cheese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5292080" y="4653136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apple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4788024" y="2291168"/>
            <a:ext cx="1440160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wine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948264" y="2564904"/>
            <a:ext cx="2088232" cy="914396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bottle</a:t>
            </a:r>
            <a:r>
              <a:rPr lang="cs-CZ" sz="2300" b="1" dirty="0" smtClean="0">
                <a:solidFill>
                  <a:schemeClr val="tx1"/>
                </a:solidFill>
                <a:latin typeface="Constantia" pitchFamily="18" charset="0"/>
              </a:rPr>
              <a:t> </a:t>
            </a:r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of</a:t>
            </a:r>
            <a:r>
              <a:rPr lang="cs-CZ" sz="2300" b="1" dirty="0" smtClean="0">
                <a:solidFill>
                  <a:schemeClr val="tx1"/>
                </a:solidFill>
                <a:latin typeface="Constantia" pitchFamily="18" charset="0"/>
              </a:rPr>
              <a:t> </a:t>
            </a:r>
            <a:r>
              <a:rPr lang="cs-CZ" sz="2300" b="1" dirty="0" err="1" smtClean="0">
                <a:solidFill>
                  <a:schemeClr val="tx1"/>
                </a:solidFill>
                <a:latin typeface="Constantia" pitchFamily="18" charset="0"/>
              </a:rPr>
              <a:t>wine</a:t>
            </a:r>
            <a:endParaRPr lang="cs-CZ" sz="2300" b="1" dirty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384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8CCF6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EA24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5386610"/>
          </a:xfrm>
        </p:spPr>
        <p:txBody>
          <a:bodyPr>
            <a:normAutofit/>
          </a:bodyPr>
          <a:lstStyle/>
          <a:p>
            <a:pPr algn="l"/>
            <a:r>
              <a:rPr lang="cs-CZ" sz="2500" b="1" dirty="0" smtClean="0">
                <a:latin typeface="Constantia" pitchFamily="18" charset="0"/>
              </a:rPr>
              <a:t>... to </a:t>
            </a:r>
            <a:r>
              <a:rPr lang="cs-CZ" sz="2500" b="1" dirty="0" err="1" smtClean="0">
                <a:latin typeface="Constantia" pitchFamily="18" charset="0"/>
              </a:rPr>
              <a:t>be</a:t>
            </a:r>
            <a:r>
              <a:rPr lang="cs-CZ" sz="2500" b="1" dirty="0" smtClean="0">
                <a:latin typeface="Constantia" pitchFamily="18" charset="0"/>
              </a:rPr>
              <a:t> </a:t>
            </a:r>
            <a:r>
              <a:rPr lang="cs-CZ" sz="2500" b="1" dirty="0" err="1" smtClean="0">
                <a:latin typeface="Constantia" pitchFamily="18" charset="0"/>
              </a:rPr>
              <a:t>continued</a:t>
            </a:r>
            <a:r>
              <a:rPr lang="cs-CZ" sz="2500" b="1" dirty="0" smtClean="0">
                <a:latin typeface="Constantia" pitchFamily="18" charset="0"/>
              </a:rPr>
              <a:t> </a:t>
            </a:r>
            <a:r>
              <a:rPr lang="cs-CZ" sz="2500" b="1" dirty="0" smtClean="0">
                <a:latin typeface="Constantia" pitchFamily="18" charset="0"/>
                <a:sym typeface="Wingdings" pitchFamily="2" charset="2"/>
              </a:rPr>
              <a:t></a:t>
            </a:r>
            <a:r>
              <a:rPr lang="cs-CZ" sz="1900" i="1" u="sng" dirty="0" smtClean="0">
                <a:latin typeface="Constantia" pitchFamily="18" charset="0"/>
                <a:sym typeface="Wingdings" pitchFamily="2" charset="2"/>
              </a:rPr>
              <a:t/>
            </a:r>
            <a:br>
              <a:rPr lang="cs-CZ" sz="1900" i="1" u="sng" dirty="0" smtClean="0">
                <a:latin typeface="Constantia" pitchFamily="18" charset="0"/>
                <a:sym typeface="Wingdings" pitchFamily="2" charset="2"/>
              </a:rPr>
            </a:br>
            <a:r>
              <a:rPr lang="cs-CZ" sz="1900" i="1" u="sng" dirty="0">
                <a:latin typeface="Constantia" pitchFamily="18" charset="0"/>
                <a:sym typeface="Wingdings" pitchFamily="2" charset="2"/>
              </a:rPr>
              <a:t/>
            </a:r>
            <a:br>
              <a:rPr lang="cs-CZ" sz="1900" i="1" u="sng" dirty="0">
                <a:latin typeface="Constantia" pitchFamily="18" charset="0"/>
                <a:sym typeface="Wingdings" pitchFamily="2" charset="2"/>
              </a:rPr>
            </a:br>
            <a:r>
              <a:rPr lang="cs-CZ" sz="1900" i="1" u="sng" dirty="0" smtClean="0">
                <a:latin typeface="Constantia" pitchFamily="18" charset="0"/>
                <a:sym typeface="Wingdings" pitchFamily="2" charset="2"/>
              </a:rPr>
              <a:t/>
            </a:r>
            <a:br>
              <a:rPr lang="cs-CZ" sz="1900" i="1" u="sng" dirty="0" smtClean="0">
                <a:latin typeface="Constantia" pitchFamily="18" charset="0"/>
                <a:sym typeface="Wingdings" pitchFamily="2" charset="2"/>
              </a:rPr>
            </a:br>
            <a:r>
              <a:rPr lang="cs-CZ" sz="1900" i="1" u="sng" dirty="0" smtClean="0">
                <a:latin typeface="Constantia" pitchFamily="18" charset="0"/>
              </a:rPr>
              <a:t>Použité odkazy:</a:t>
            </a: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/>
            </a:r>
            <a:br>
              <a:rPr lang="cs-CZ" sz="1900" i="1" dirty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>http://indianblogworld.com/2009/12/freak-accident/ http</a:t>
            </a:r>
            <a:r>
              <a:rPr lang="cs-CZ" sz="1900" i="1" dirty="0" smtClean="0">
                <a:latin typeface="Constantia" pitchFamily="18" charset="0"/>
              </a:rPr>
              <a:t>://rvision.daydreamlabs.com/user/95572727@N00/set/72157594528247512?page=1&amp;per_page=50&amp;size=original</a:t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>http://www.picgifs.com/clip-art/listening-to-music/</a:t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>http://toxicfreekidsblog.org/2011/05/sun-block%E2%80%A6-the-shady-truth/</a:t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 smtClean="0">
                <a:latin typeface="Constantia" pitchFamily="18" charset="0"/>
              </a:rPr>
              <a:t/>
            </a:r>
            <a:br>
              <a:rPr lang="cs-CZ" sz="1900" i="1" dirty="0" smtClean="0">
                <a:latin typeface="Constantia" pitchFamily="18" charset="0"/>
              </a:rPr>
            </a:br>
            <a:r>
              <a:rPr lang="cs-CZ" sz="1900" i="1" dirty="0">
                <a:latin typeface="Constantia" pitchFamily="18" charset="0"/>
              </a:rPr>
              <a:t/>
            </a:r>
            <a:br>
              <a:rPr lang="cs-CZ" sz="1900" i="1" dirty="0">
                <a:latin typeface="Constantia" pitchFamily="18" charset="0"/>
              </a:rPr>
            </a:br>
            <a:r>
              <a:rPr lang="cs-CZ" sz="2000" i="1" dirty="0" smtClean="0">
                <a:latin typeface="Constantia" pitchFamily="18" charset="0"/>
              </a:rPr>
              <a:t>			</a:t>
            </a:r>
            <a:r>
              <a:rPr lang="cs-CZ" sz="54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Good</a:t>
            </a:r>
            <a:r>
              <a:rPr lang="cs-CZ" sz="5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</a:t>
            </a:r>
            <a:r>
              <a:rPr lang="cs-CZ" sz="54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bye</a:t>
            </a:r>
            <a:endParaRPr lang="cs-CZ" sz="5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971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3613</TotalTime>
  <Words>341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ARTICLES I.</vt:lpstr>
      <vt:lpstr>Členy jsou krátká gramatická slůvka, která nějak určují či specifikují význam podstatného jména. Existuje člen určitý (definite article) THE, člen neurčitý (indefinite article) A, AN a člen nulový (zero article).  Členy slouží především proto, aby se lidé mezi sebou lépe domluvili. V češtině je nemáme, jejich funkci plní zájmena (především „ten“ a „nějaký“). </vt:lpstr>
      <vt:lpstr>Základní vodítko, jaký člen použít, je určit si, zda jde o podstatné jméno konkrétní nebo nekonkrétní.</vt:lpstr>
      <vt:lpstr>Pokud je nějaké podstatné jméno konkrétní, znamená to, že myslíme nějakou určitou konkrétní věc a v komunikaci si všichni zúčastnění představují tu stejnou konkrétní věc. Když řeknu „I want THE car!“, myslím tím jediné konkrétní auto, třeba to, které jede právě kolem. Ten, s kým se bavím, ví, o kterém autě je řeč, máme na mysli to samé.  Když ale řeknu „I want A car!“, myslím tím auto obecně, jakékoli, ne nějaké konkrétní. Do češtiny bychom první větu přeložili jako „Chci TO auto!“, druhou pak „Chci auto!“.</vt:lpstr>
      <vt:lpstr>Určitý člen THE můžeme přidat k jakémukoli konkrétnímu podstatnému jménu –  – v jednotném čísle, v množném čísle, počitatelnému, nepočitatelnému.</vt:lpstr>
      <vt:lpstr>Určitý člen tedy použijeme před konkrétními podstatnými jmény. Jde o:   a) známou věc - všichni v komunikaci víme, o které věci se přesně mluví,   </vt:lpstr>
      <vt:lpstr>Pokud je nějaké podstatné jméno nekonkrétní, obecné, musíme rozlišit, zda jde o  počitatelné       nebo       nepočitatelné.</vt:lpstr>
      <vt:lpstr>Say if these nouns are countable or uncountable.</vt:lpstr>
      <vt:lpstr>... to be continued    Použité odkazy:  http://indianblogworld.com/2009/12/freak-accident/ http://rvision.daydreamlabs.com/user/95572727@N00/set/72157594528247512?page=1&amp;per_page=50&amp;size=original http://www.picgifs.com/clip-art/listening-to-music/ http://toxicfreekidsblog.org/2011/05/sun-block%E2%80%A6-the-shady-truth/       Good bye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ARTICLES</dc:title>
  <dc:creator>Andy</dc:creator>
  <cp:lastModifiedBy>Andy</cp:lastModifiedBy>
  <cp:revision>60</cp:revision>
  <dcterms:created xsi:type="dcterms:W3CDTF">2012-02-05T08:21:01Z</dcterms:created>
  <dcterms:modified xsi:type="dcterms:W3CDTF">2012-05-20T11:38:38Z</dcterms:modified>
</cp:coreProperties>
</file>