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2" r:id="rId4"/>
    <p:sldId id="266" r:id="rId5"/>
    <p:sldId id="267" r:id="rId6"/>
    <p:sldId id="259" r:id="rId7"/>
    <p:sldId id="260" r:id="rId8"/>
    <p:sldId id="261" r:id="rId9"/>
    <p:sldId id="268" r:id="rId10"/>
    <p:sldId id="269" r:id="rId11"/>
    <p:sldId id="270" r:id="rId12"/>
    <p:sldId id="271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168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848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948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938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2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780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458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100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831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827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043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692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VY_22_INOVACE_24.AJ.7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GRAMATICKÉ ČLENY II.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Articles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II.)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0750809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Gramatické členy II. (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Articles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II.)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utvoří komplexnější představu o používání gramatických členů v angličtině. Nabyté znalosti si procvičí na gramatickém cvičení v učebnici.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953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470025"/>
          </a:xfrm>
        </p:spPr>
        <p:txBody>
          <a:bodyPr/>
          <a:lstStyle/>
          <a:p>
            <a:r>
              <a:rPr lang="cs-CZ" sz="5000" b="1" dirty="0" smtClean="0">
                <a:latin typeface="Constantia" pitchFamily="18" charset="0"/>
              </a:rPr>
              <a:t>ARTICLES II.</a:t>
            </a:r>
            <a:endParaRPr lang="cs-CZ" sz="5000" b="1" dirty="0">
              <a:latin typeface="Constant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  <a:latin typeface="Constantia" pitchFamily="18" charset="0"/>
              </a:rPr>
              <a:t>(Gramatické členy II.)</a:t>
            </a:r>
            <a:endParaRPr lang="cs-CZ" i="1" dirty="0">
              <a:solidFill>
                <a:schemeClr val="tx1"/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387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512168"/>
          </a:xfrm>
        </p:spPr>
        <p:txBody>
          <a:bodyPr>
            <a:no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500" dirty="0" smtClean="0">
                <a:latin typeface="Constantia" pitchFamily="18" charset="0"/>
              </a:rPr>
              <a:t>Už víme, jaký člen použijeme, pokud považujeme nějaké podstatné jméno za </a:t>
            </a:r>
            <a:r>
              <a:rPr lang="cs-CZ" sz="2500" b="1" u="sng" dirty="0" smtClean="0">
                <a:latin typeface="Constantia" pitchFamily="18" charset="0"/>
              </a:rPr>
              <a:t>konkrétní</a:t>
            </a:r>
            <a:r>
              <a:rPr lang="cs-CZ" sz="2500" dirty="0" smtClean="0">
                <a:latin typeface="Constantia" pitchFamily="18" charset="0"/>
              </a:rPr>
              <a:t>.</a:t>
            </a:r>
            <a:br>
              <a:rPr lang="cs-CZ" sz="2500" dirty="0" smtClean="0">
                <a:latin typeface="Constantia" pitchFamily="18" charset="0"/>
              </a:rPr>
            </a:br>
            <a:endParaRPr lang="cs-CZ" sz="2500" dirty="0">
              <a:latin typeface="Constantia" pitchFamily="18" charset="0"/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6588224" y="1052736"/>
            <a:ext cx="1440160" cy="2016224"/>
          </a:xfrm>
          <a:prstGeom prst="ca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endParaRPr lang="cs-CZ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5800" y="3356992"/>
            <a:ext cx="7772400" cy="15121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500" dirty="0">
                <a:latin typeface="Constantia" pitchFamily="18" charset="0"/>
              </a:rPr>
              <a:t>Jak budeme postupovat u </a:t>
            </a:r>
            <a:r>
              <a:rPr lang="cs-CZ" sz="2500" b="1" u="sng" dirty="0">
                <a:latin typeface="Constantia" pitchFamily="18" charset="0"/>
              </a:rPr>
              <a:t>nekonkrétních</a:t>
            </a:r>
            <a:r>
              <a:rPr lang="cs-CZ" sz="2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500" dirty="0">
                <a:latin typeface="Constantia" pitchFamily="18" charset="0"/>
              </a:rPr>
              <a:t>podstatných </a:t>
            </a:r>
            <a:r>
              <a:rPr lang="cs-CZ" sz="2500" dirty="0" smtClean="0">
                <a:latin typeface="Constantia" pitchFamily="18" charset="0"/>
              </a:rPr>
              <a:t>jmen, </a:t>
            </a:r>
            <a:r>
              <a:rPr lang="cs-CZ" sz="2500" dirty="0">
                <a:latin typeface="Constantia" pitchFamily="18" charset="0"/>
              </a:rPr>
              <a:t>se </a:t>
            </a:r>
            <a:r>
              <a:rPr lang="cs-CZ" sz="2500" dirty="0" smtClean="0">
                <a:latin typeface="Constantia" pitchFamily="18" charset="0"/>
              </a:rPr>
              <a:t>dovíme dnes.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51634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16552" cy="2160240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000" dirty="0" smtClean="0">
                <a:latin typeface="Constantia" pitchFamily="18" charset="0"/>
              </a:rPr>
              <a:t>Pokud je nějaké podstatné jméno </a:t>
            </a:r>
            <a:r>
              <a:rPr lang="cs-CZ" sz="3000" u="sng" dirty="0" smtClean="0">
                <a:latin typeface="Constantia" pitchFamily="18" charset="0"/>
              </a:rPr>
              <a:t>nekonkrétní</a:t>
            </a:r>
            <a:r>
              <a:rPr lang="cs-CZ" sz="3000" dirty="0" smtClean="0">
                <a:latin typeface="Constantia" pitchFamily="18" charset="0"/>
              </a:rPr>
              <a:t>, obecné, musíme rozlišit, zda jde o</a:t>
            </a:r>
            <a:br>
              <a:rPr lang="cs-CZ" sz="3000" dirty="0" smtClean="0">
                <a:latin typeface="Constantia" pitchFamily="18" charset="0"/>
              </a:rPr>
            </a:br>
            <a:r>
              <a:rPr lang="cs-CZ" sz="3000" dirty="0" smtClean="0">
                <a:latin typeface="Constantia" pitchFamily="18" charset="0"/>
              </a:rPr>
              <a:t>	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počitatelné</a:t>
            </a:r>
            <a:r>
              <a:rPr lang="cs-CZ" sz="3000" dirty="0" smtClean="0">
                <a:latin typeface="Constantia" pitchFamily="18" charset="0"/>
              </a:rPr>
              <a:t>       nebo      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nepočitatelné</a:t>
            </a:r>
            <a:r>
              <a:rPr lang="cs-CZ" sz="3000" dirty="0" smtClean="0">
                <a:latin typeface="Constantia" pitchFamily="18" charset="0"/>
              </a:rPr>
              <a:t>.</a:t>
            </a:r>
            <a:endParaRPr lang="cs-CZ" sz="3000" dirty="0">
              <a:latin typeface="Constantia" pitchFamily="18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1753995" y="1988840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371258" y="3062567"/>
            <a:ext cx="2188452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jednotné číslo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74742" y="3062567"/>
            <a:ext cx="2058780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množné číslo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264876" y="3948724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901192" y="1988840"/>
            <a:ext cx="26655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768968" y="3948724"/>
            <a:ext cx="288340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44492" y="4791085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6201898" y="2096080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342540" y="3072795"/>
            <a:ext cx="1606851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látkové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15649" y="3072795"/>
            <a:ext cx="1889363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abstraktní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5857455" y="3934870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092555" y="2096080"/>
            <a:ext cx="26655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7960331" y="3934870"/>
            <a:ext cx="288340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237679" y="4774138"/>
            <a:ext cx="1854876" cy="103112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(SOME)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284117" y="4791767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006939" y="4754603"/>
            <a:ext cx="1854876" cy="103112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(SOME)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9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000"/>
                            </p:stCondLst>
                            <p:childTnLst>
                              <p:par>
                                <p:cTn id="6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500"/>
                            </p:stCondLst>
                            <p:childTnLst>
                              <p:par>
                                <p:cTn id="76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000"/>
                            </p:stCondLst>
                            <p:childTnLst>
                              <p:par>
                                <p:cTn id="8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000"/>
                            </p:stCondLst>
                            <p:childTnLst>
                              <p:par>
                                <p:cTn id="8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3" grpId="0" animBg="1"/>
      <p:bldP spid="16" grpId="0" animBg="1"/>
      <p:bldP spid="17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5256584" cy="936104"/>
          </a:xfrm>
        </p:spPr>
        <p:txBody>
          <a:bodyPr>
            <a:noAutofit/>
          </a:bodyPr>
          <a:lstStyle/>
          <a:p>
            <a:pPr algn="l"/>
            <a:r>
              <a:rPr lang="cs-CZ" sz="3000" dirty="0" smtClean="0">
                <a:latin typeface="Constantia" pitchFamily="18" charset="0"/>
              </a:rPr>
              <a:t>podstatná jména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počitatelná</a:t>
            </a:r>
            <a:endParaRPr lang="cs-CZ" sz="3000" dirty="0">
              <a:latin typeface="Constantia" pitchFamily="18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3632895" y="836712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298932" y="1628800"/>
            <a:ext cx="2188452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jednotné číslo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89854" y="1628800"/>
            <a:ext cx="2058780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množné číslo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883887" y="2383695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784572" y="836712"/>
            <a:ext cx="26655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719244" y="2418510"/>
            <a:ext cx="288340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2063503" y="3138590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17850" y="3212976"/>
            <a:ext cx="3182542" cy="7920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 (SOME)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04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3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915816" y="151447"/>
            <a:ext cx="6048672" cy="27014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latin typeface="Constantia" pitchFamily="18" charset="0"/>
              </a:rPr>
              <a:t>Pokud mluvím o nějaké věci poprvé, je ještě nekonkrétní. Např.: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got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a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cat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.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cat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white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.</a:t>
            </a:r>
            <a:r>
              <a:rPr lang="cs-CZ" sz="2000" dirty="0" smtClean="0">
                <a:latin typeface="Constantia" pitchFamily="18" charset="0"/>
              </a:rPr>
              <a:t> V první větě říkám, že jsem dostal kočku, zatím je to </a:t>
            </a:r>
            <a:r>
              <a:rPr lang="cs-CZ" sz="2000" u="sng" dirty="0" smtClean="0">
                <a:latin typeface="Constantia" pitchFamily="18" charset="0"/>
              </a:rPr>
              <a:t>nějaká kočka, nekonkrétní</a:t>
            </a:r>
            <a:r>
              <a:rPr lang="cs-CZ" sz="2000" dirty="0" smtClean="0">
                <a:latin typeface="Constantia" pitchFamily="18" charset="0"/>
              </a:rPr>
              <a:t>. Ve druhé větě, ale už říkám, že </a:t>
            </a:r>
            <a:r>
              <a:rPr lang="cs-CZ" sz="2000" b="1" dirty="0" smtClean="0">
                <a:latin typeface="Constantia" pitchFamily="18" charset="0"/>
              </a:rPr>
              <a:t>ta</a:t>
            </a:r>
            <a:r>
              <a:rPr lang="cs-CZ" sz="2000" dirty="0" smtClean="0">
                <a:latin typeface="Constantia" pitchFamily="18" charset="0"/>
              </a:rPr>
              <a:t> kočka (přesně ta, kterou jsem dostal, o které už byla řeč) je bílá, tak už mluvíme o </a:t>
            </a:r>
            <a:r>
              <a:rPr lang="cs-CZ" sz="2000" u="sng" dirty="0" smtClean="0">
                <a:latin typeface="Constantia" pitchFamily="18" charset="0"/>
              </a:rPr>
              <a:t>konkrétní kočce</a:t>
            </a:r>
            <a:r>
              <a:rPr lang="cs-CZ" sz="2000" dirty="0" smtClean="0">
                <a:latin typeface="Constantia" pitchFamily="18" charset="0"/>
              </a:rPr>
              <a:t>.</a:t>
            </a:r>
          </a:p>
          <a:p>
            <a:pPr marL="342900" indent="-342900" algn="l">
              <a:buFont typeface="Arial" pitchFamily="34" charset="0"/>
              <a:buChar char="•"/>
            </a:pPr>
            <a:endParaRPr lang="cs-CZ" sz="2000" dirty="0">
              <a:latin typeface="Constantia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3846" y="225833"/>
            <a:ext cx="2188452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jednotné číslo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928801" y="980728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08417" y="1735623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08417" y="3140968"/>
            <a:ext cx="3887519" cy="33123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latin typeface="Constantia" pitchFamily="18" charset="0"/>
              </a:rPr>
              <a:t>Dále použijeme neurčitý člen, u jednotného čísla, pokud mluvíme o nějaké věci </a:t>
            </a:r>
            <a:r>
              <a:rPr lang="cs-CZ" sz="2000" b="1" dirty="0" smtClean="0">
                <a:latin typeface="Constantia" pitchFamily="18" charset="0"/>
              </a:rPr>
              <a:t>obecně</a:t>
            </a:r>
            <a:r>
              <a:rPr lang="cs-CZ" sz="2000" dirty="0" smtClean="0">
                <a:latin typeface="Constantia" pitchFamily="18" charset="0"/>
              </a:rPr>
              <a:t>. Např.: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lion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an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animal. </a:t>
            </a:r>
            <a:r>
              <a:rPr lang="cs-CZ" sz="2000" dirty="0" smtClean="0">
                <a:latin typeface="Constantia" pitchFamily="18" charset="0"/>
              </a:rPr>
              <a:t>Myslíme tím </a:t>
            </a:r>
            <a:r>
              <a:rPr lang="cs-CZ" sz="2000" u="sng" dirty="0" smtClean="0">
                <a:latin typeface="Constantia" pitchFamily="18" charset="0"/>
              </a:rPr>
              <a:t>lva obecně, jakéhokoliv</a:t>
            </a:r>
            <a:r>
              <a:rPr lang="cs-CZ" sz="2000" dirty="0" smtClean="0">
                <a:latin typeface="Constantia" pitchFamily="18" charset="0"/>
              </a:rPr>
              <a:t>. Ve druhém případě, před slovem animal, je opět neurčitý člen, říkáme, že lev je </a:t>
            </a:r>
            <a:r>
              <a:rPr lang="cs-CZ" sz="2000" u="sng" dirty="0" smtClean="0">
                <a:latin typeface="Constantia" pitchFamily="18" charset="0"/>
              </a:rPr>
              <a:t>zvíře, obecně, ne nějaké konkrétní</a:t>
            </a:r>
            <a:r>
              <a:rPr lang="cs-CZ" sz="2000" dirty="0" smtClean="0">
                <a:latin typeface="Constantia" pitchFamily="18" charset="0"/>
              </a:rPr>
              <a:t>.</a:t>
            </a:r>
          </a:p>
          <a:p>
            <a:pPr marL="342900" indent="-342900" algn="l">
              <a:buFont typeface="Arial" pitchFamily="34" charset="0"/>
              <a:buChar char="•"/>
            </a:pPr>
            <a:endParaRPr lang="cs-CZ" sz="2000" dirty="0">
              <a:latin typeface="Constantia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1844823"/>
            <a:ext cx="2723633" cy="27236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9952" y="3776908"/>
            <a:ext cx="3024336" cy="2791486"/>
          </a:xfrm>
          <a:prstGeom prst="roundRect">
            <a:avLst>
              <a:gd name="adj" fmla="val 15538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7275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9557" y="179690"/>
            <a:ext cx="2058780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množné číslo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361685" y="1043786"/>
            <a:ext cx="288340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358237" y="1907882"/>
            <a:ext cx="3182542" cy="7920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 (SOME)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491880" y="167470"/>
            <a:ext cx="5324946" cy="14401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latin typeface="Constantia" pitchFamily="18" charset="0"/>
              </a:rPr>
              <a:t>U množného čísla platí, že pokud mluvíme obecně, používáme nulový člen (čili žádný). Např.: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Lions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are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animals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. </a:t>
            </a:r>
            <a:r>
              <a:rPr lang="cs-CZ" sz="2000" dirty="0" smtClean="0">
                <a:latin typeface="Constantia" pitchFamily="18" charset="0"/>
              </a:rPr>
              <a:t>Opět myslíme </a:t>
            </a:r>
            <a:r>
              <a:rPr lang="cs-CZ" sz="2000" u="sng" dirty="0" smtClean="0">
                <a:latin typeface="Constantia" pitchFamily="18" charset="0"/>
              </a:rPr>
              <a:t>lvy obecně</a:t>
            </a:r>
            <a:r>
              <a:rPr lang="cs-CZ" sz="2000" dirty="0" smtClean="0">
                <a:latin typeface="Constantia" pitchFamily="18" charset="0"/>
              </a:rPr>
              <a:t>, „všechny na celém světě“.</a:t>
            </a:r>
            <a:endParaRPr lang="cs-CZ" sz="2000" dirty="0">
              <a:latin typeface="Constantia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89876" y="5013176"/>
            <a:ext cx="8846442" cy="172819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latin typeface="Constantia" pitchFamily="18" charset="0"/>
              </a:rPr>
              <a:t>Pokud ale mluvíme v množném čísle obecně, ale pouze o skupině z celého počtu, použijeme zájmeno </a:t>
            </a:r>
            <a:r>
              <a:rPr lang="cs-CZ" sz="2000" dirty="0" err="1" smtClean="0">
                <a:latin typeface="Constantia" pitchFamily="18" charset="0"/>
              </a:rPr>
              <a:t>some</a:t>
            </a:r>
            <a:r>
              <a:rPr lang="cs-CZ" sz="2000" dirty="0" smtClean="0">
                <a:latin typeface="Constantia" pitchFamily="18" charset="0"/>
              </a:rPr>
              <a:t>. Např.: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saw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some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lions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at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ZOO</a:t>
            </a:r>
            <a:r>
              <a:rPr lang="cs-CZ" sz="2000" dirty="0" smtClean="0">
                <a:latin typeface="Constantia" pitchFamily="18" charset="0"/>
              </a:rPr>
              <a:t>. Říkám, že jsem viděl v ZOO lvy. Nemluvím o konkrétních lvech, jen, že jsem viděl v ZOO nějaké lvy – obecně – ale ani nemluvím o všech lvech na celém světě, pouze o skupince v ZOO. V tomto případě použiji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SOME</a:t>
            </a:r>
            <a:r>
              <a:rPr lang="cs-CZ" sz="2000" dirty="0" smtClean="0">
                <a:latin typeface="Constantia" pitchFamily="18" charset="0"/>
              </a:rPr>
              <a:t>.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83586" y="1403825"/>
            <a:ext cx="3688813" cy="36888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2447176"/>
            <a:ext cx="2788713" cy="27887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4511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5760640" cy="936104"/>
          </a:xfrm>
        </p:spPr>
        <p:txBody>
          <a:bodyPr>
            <a:noAutofit/>
          </a:bodyPr>
          <a:lstStyle/>
          <a:p>
            <a:pPr algn="l"/>
            <a:r>
              <a:rPr lang="cs-CZ" sz="3000" dirty="0" smtClean="0">
                <a:latin typeface="Constantia" pitchFamily="18" charset="0"/>
              </a:rPr>
              <a:t>podstatná jména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nepočitatelná</a:t>
            </a:r>
            <a:endParaRPr lang="cs-CZ" sz="3000" dirty="0">
              <a:latin typeface="Constantia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067944" y="908068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208586" y="1884783"/>
            <a:ext cx="1606851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látkové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81695" y="1884783"/>
            <a:ext cx="1889363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abstraktní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723501" y="2746858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958601" y="908068"/>
            <a:ext cx="26655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826377" y="2746858"/>
            <a:ext cx="288340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3103725" y="3586126"/>
            <a:ext cx="1854876" cy="103112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(SOME)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150163" y="3603755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00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19392" y="90558"/>
            <a:ext cx="1606851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látkové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520356" y="961136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87334" y="1756478"/>
            <a:ext cx="3268476" cy="77897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 / SOME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707904" y="714049"/>
            <a:ext cx="5332239" cy="20848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latin typeface="Constantia" pitchFamily="18" charset="0"/>
              </a:rPr>
              <a:t>U látkových podstatných jmen používáme nulový člen, pokud je myslíme opět </a:t>
            </a:r>
            <a:r>
              <a:rPr lang="cs-CZ" sz="2000" u="sng" dirty="0" smtClean="0">
                <a:latin typeface="Constantia" pitchFamily="18" charset="0"/>
              </a:rPr>
              <a:t>obecně</a:t>
            </a:r>
            <a:r>
              <a:rPr lang="cs-CZ" sz="2000" dirty="0" smtClean="0">
                <a:latin typeface="Constantia" pitchFamily="18" charset="0"/>
              </a:rPr>
              <a:t>. </a:t>
            </a:r>
            <a:r>
              <a:rPr lang="cs-CZ" sz="2000" dirty="0" err="1" smtClean="0">
                <a:latin typeface="Constantia" pitchFamily="18" charset="0"/>
              </a:rPr>
              <a:t>Např</a:t>
            </a:r>
            <a:r>
              <a:rPr lang="cs-CZ" sz="2000" dirty="0" smtClean="0">
                <a:latin typeface="Constantia" pitchFamily="18" charset="0"/>
              </a:rPr>
              <a:t>: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Salt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makes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your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food more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delicious</a:t>
            </a:r>
            <a:r>
              <a:rPr lang="cs-CZ" sz="2000" dirty="0" smtClean="0">
                <a:latin typeface="Constantia" pitchFamily="18" charset="0"/>
              </a:rPr>
              <a:t>. </a:t>
            </a:r>
            <a:r>
              <a:rPr lang="cs-CZ" sz="2000" i="1" dirty="0" smtClean="0">
                <a:latin typeface="Constantia" pitchFamily="18" charset="0"/>
              </a:rPr>
              <a:t>(Sůl udělá váš pokrm chutnější.)</a:t>
            </a:r>
            <a:endParaRPr lang="cs-CZ" sz="2000" i="1" dirty="0">
              <a:latin typeface="Constantia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289930" y="3429000"/>
            <a:ext cx="5750213" cy="28083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latin typeface="Constantia" pitchFamily="18" charset="0"/>
              </a:rPr>
              <a:t>Pokud chceme použít nepočitatelné látkové podstatné jméno ne obecně, ale pouze „trochu, část“ z množství „na celém světě“, použijeme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SOME</a:t>
            </a:r>
            <a:r>
              <a:rPr lang="cs-CZ" sz="2000" dirty="0" smtClean="0">
                <a:latin typeface="Constantia" pitchFamily="18" charset="0"/>
              </a:rPr>
              <a:t>. </a:t>
            </a:r>
            <a:r>
              <a:rPr lang="cs-CZ" sz="2000" i="1" dirty="0" smtClean="0">
                <a:latin typeface="Constantia" pitchFamily="18" charset="0"/>
              </a:rPr>
              <a:t>(Podobně jako u množného čísla počitatelných </a:t>
            </a:r>
            <a:r>
              <a:rPr lang="cs-CZ" sz="2000" i="1" dirty="0" err="1" smtClean="0">
                <a:latin typeface="Constantia" pitchFamily="18" charset="0"/>
              </a:rPr>
              <a:t>podst</a:t>
            </a:r>
            <a:r>
              <a:rPr lang="cs-CZ" sz="2000" i="1" dirty="0" smtClean="0">
                <a:latin typeface="Constantia" pitchFamily="18" charset="0"/>
              </a:rPr>
              <a:t>. jmen.) </a:t>
            </a:r>
            <a:r>
              <a:rPr lang="cs-CZ" sz="2000" dirty="0" smtClean="0">
                <a:latin typeface="Constantia" pitchFamily="18" charset="0"/>
              </a:rPr>
              <a:t>Např.: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Buy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some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salt,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please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. </a:t>
            </a:r>
            <a:r>
              <a:rPr lang="cs-CZ" sz="2000" i="1" dirty="0" smtClean="0">
                <a:latin typeface="Constantia" pitchFamily="18" charset="0"/>
              </a:rPr>
              <a:t>(Kup sůl, prosím.) </a:t>
            </a:r>
            <a:r>
              <a:rPr lang="cs-CZ" sz="2000" dirty="0" smtClean="0">
                <a:latin typeface="Constantia" pitchFamily="18" charset="0"/>
              </a:rPr>
              <a:t>Nemyslím nijakou konkrétní sůl (proto NE určitý člen), nemyslím ani obecně všechnu sůl na celém světě (proto NE nulový člen).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7606" y="3068960"/>
            <a:ext cx="2854538" cy="28545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62492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476672"/>
            <a:ext cx="1889363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abstraktní</a:t>
            </a:r>
            <a:endParaRPr lang="cs-CZ" sz="2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484234" y="1338747"/>
            <a:ext cx="288340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808020" y="2195644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851920" y="482289"/>
            <a:ext cx="4324127" cy="24612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latin typeface="Constantia" pitchFamily="18" charset="0"/>
              </a:rPr>
              <a:t>U abstraktních nekonkrétních podstatných jmen použijeme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nulový člen</a:t>
            </a:r>
            <a:r>
              <a:rPr lang="cs-CZ" sz="2000" dirty="0" smtClean="0">
                <a:latin typeface="Constantia" pitchFamily="18" charset="0"/>
              </a:rPr>
              <a:t>. Např.: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Love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great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.</a:t>
            </a:r>
            <a:r>
              <a:rPr lang="cs-CZ" sz="2000" dirty="0" smtClean="0">
                <a:latin typeface="Constantia" pitchFamily="18" charset="0"/>
              </a:rPr>
              <a:t> </a:t>
            </a:r>
            <a:r>
              <a:rPr lang="cs-CZ" sz="2000" i="1" dirty="0" smtClean="0">
                <a:latin typeface="Constantia" pitchFamily="18" charset="0"/>
              </a:rPr>
              <a:t>(Láska je nádherná.)</a:t>
            </a:r>
            <a:endParaRPr lang="cs-CZ" sz="2000" i="1" dirty="0">
              <a:latin typeface="Constantia" pitchFamily="18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701105">
            <a:off x="4139952" y="2915724"/>
            <a:ext cx="3816424" cy="314728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303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754918" y="116632"/>
            <a:ext cx="33123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podstatné jméno</a:t>
            </a:r>
            <a:endParaRPr lang="cs-CZ" sz="3000" dirty="0">
              <a:latin typeface="Constantia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032300" y="1412776"/>
            <a:ext cx="2520280" cy="6817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nekonkrétní</a:t>
            </a:r>
            <a:endParaRPr lang="cs-CZ" sz="3000" dirty="0">
              <a:latin typeface="Constantia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979712" y="823733"/>
            <a:ext cx="396051" cy="733059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526669" y="1421485"/>
            <a:ext cx="2115391" cy="6940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konkrétní</a:t>
            </a:r>
            <a:endParaRPr lang="cs-CZ" sz="3000" dirty="0">
              <a:latin typeface="Constantia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4565119" y="835953"/>
            <a:ext cx="297033" cy="720839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Nadpis 1"/>
          <p:cNvSpPr txBox="1">
            <a:spLocks/>
          </p:cNvSpPr>
          <p:nvPr/>
        </p:nvSpPr>
        <p:spPr>
          <a:xfrm>
            <a:off x="5521251" y="2889471"/>
            <a:ext cx="2736304" cy="45214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nepočitatelné</a:t>
            </a:r>
            <a:endParaRPr lang="cs-CZ" sz="3000" dirty="0">
              <a:latin typeface="Constantia" pitchFamily="18" charset="0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2153985" y="2828177"/>
            <a:ext cx="23290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počitatelné</a:t>
            </a:r>
            <a:endParaRPr lang="cs-CZ" sz="3000" dirty="0">
              <a:latin typeface="Constantia" pitchFamily="18" charset="0"/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3908346" y="2090129"/>
            <a:ext cx="367633" cy="738048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435373" y="2115491"/>
            <a:ext cx="368875" cy="712686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Nadpis 1"/>
          <p:cNvSpPr txBox="1">
            <a:spLocks/>
          </p:cNvSpPr>
          <p:nvPr/>
        </p:nvSpPr>
        <p:spPr>
          <a:xfrm>
            <a:off x="5337024" y="4293096"/>
            <a:ext cx="1584176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látkové</a:t>
            </a:r>
            <a:endParaRPr lang="cs-CZ" sz="3000" dirty="0">
              <a:latin typeface="Constantia" pitchFamily="18" charset="0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23317" y="4293096"/>
            <a:ext cx="214348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množné č.</a:t>
            </a:r>
            <a:endParaRPr lang="cs-CZ" sz="3000" dirty="0">
              <a:latin typeface="Constantia" pitchFamily="18" charset="0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2629693" y="4293096"/>
            <a:ext cx="2232459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jednotné č.</a:t>
            </a:r>
            <a:endParaRPr lang="cs-CZ" sz="3000" dirty="0">
              <a:latin typeface="Constantia" pitchFamily="18" charset="0"/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H="1">
            <a:off x="1979712" y="3497719"/>
            <a:ext cx="443436" cy="795377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647067" y="3497719"/>
            <a:ext cx="261279" cy="795377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5930666" y="3482894"/>
            <a:ext cx="126478" cy="810202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923201" y="3470318"/>
            <a:ext cx="202877" cy="822778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Nadpis 1"/>
          <p:cNvSpPr txBox="1">
            <a:spLocks/>
          </p:cNvSpPr>
          <p:nvPr/>
        </p:nvSpPr>
        <p:spPr>
          <a:xfrm>
            <a:off x="6988777" y="4302759"/>
            <a:ext cx="2196935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abstraktní</a:t>
            </a:r>
            <a:endParaRPr lang="cs-CZ" sz="3000" dirty="0">
              <a:latin typeface="Constantia" pitchFamily="18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99354" y="2115491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414754" y="5038539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067286" y="5038539"/>
            <a:ext cx="1998685" cy="11521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ZERO,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SOME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79855" y="5085184"/>
            <a:ext cx="1998685" cy="115212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ZERO,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SOME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925539" y="5061846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828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250"/>
                            </p:stCondLst>
                            <p:childTnLst>
                              <p:par>
                                <p:cTn id="37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750"/>
                            </p:stCondLst>
                            <p:childTnLst>
                              <p:par>
                                <p:cTn id="42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25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0"/>
                            </p:stCondLst>
                            <p:childTnLst>
                              <p:par>
                                <p:cTn id="52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500"/>
                            </p:stCondLst>
                            <p:childTnLst>
                              <p:par>
                                <p:cTn id="57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1000"/>
                            </p:stCondLst>
                            <p:childTnLst>
                              <p:par>
                                <p:cTn id="6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2750"/>
                            </p:stCondLst>
                            <p:childTnLst>
                              <p:par>
                                <p:cTn id="6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3750"/>
                            </p:stCondLst>
                            <p:childTnLst>
                              <p:par>
                                <p:cTn id="7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500"/>
                            </p:stCondLst>
                            <p:childTnLst>
                              <p:par>
                                <p:cTn id="7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6500"/>
                            </p:stCondLst>
                            <p:childTnLst>
                              <p:par>
                                <p:cTn id="8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8250"/>
                            </p:stCondLst>
                            <p:childTnLst>
                              <p:par>
                                <p:cTn id="9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8750"/>
                            </p:stCondLst>
                            <p:childTnLst>
                              <p:par>
                                <p:cTn id="96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9250"/>
                            </p:stCondLst>
                            <p:childTnLst>
                              <p:par>
                                <p:cTn id="10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1000"/>
                            </p:stCondLst>
                            <p:childTnLst>
                              <p:par>
                                <p:cTn id="10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11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3750"/>
                            </p:stCondLst>
                            <p:childTnLst>
                              <p:par>
                                <p:cTn id="1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/>
      <p:bldP spid="17" grpId="0"/>
      <p:bldP spid="18" grpId="0"/>
      <p:bldP spid="25" grpId="0"/>
      <p:bldP spid="26" grpId="0"/>
      <p:bldP spid="27" grpId="0"/>
      <p:bldP spid="36" grpId="0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"/>
          <p:cNvSpPr txBox="1">
            <a:spLocks/>
          </p:cNvSpPr>
          <p:nvPr/>
        </p:nvSpPr>
        <p:spPr>
          <a:xfrm>
            <a:off x="395536" y="404664"/>
            <a:ext cx="741682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</a:rPr>
              <a:t>And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</a:rPr>
              <a:t>now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</a:rPr>
              <a:t>,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</a:rPr>
              <a:t>try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</a:rPr>
              <a:t>it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! Open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your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book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 on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page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  47 and do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exercise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  <a:sym typeface="Wingdings" pitchFamily="2" charset="2"/>
              </a:rPr>
              <a:t> 3c.</a:t>
            </a:r>
            <a:endParaRPr lang="cs-CZ" sz="2500" dirty="0">
              <a:solidFill>
                <a:srgbClr val="002060"/>
              </a:solidFill>
              <a:latin typeface="Constantia" pitchFamily="18" charset="0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390956" y="1345851"/>
            <a:ext cx="3568352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</a:rPr>
              <a:t>Check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</a:rPr>
              <a:t>your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sz="2500" dirty="0" err="1" smtClean="0">
                <a:solidFill>
                  <a:srgbClr val="002060"/>
                </a:solidFill>
                <a:latin typeface="Constantia" pitchFamily="18" charset="0"/>
              </a:rPr>
              <a:t>answers</a:t>
            </a:r>
            <a:r>
              <a:rPr lang="cs-CZ" sz="2500" dirty="0" smtClean="0">
                <a:solidFill>
                  <a:srgbClr val="002060"/>
                </a:solidFill>
                <a:latin typeface="Constantia" pitchFamily="18" charset="0"/>
              </a:rPr>
              <a:t>.</a:t>
            </a:r>
            <a:endParaRPr lang="cs-CZ" sz="2500" dirty="0">
              <a:solidFill>
                <a:srgbClr val="002060"/>
              </a:solidFill>
              <a:latin typeface="Constantia" pitchFamily="18" charset="0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543356" y="2564904"/>
            <a:ext cx="2372460" cy="41044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dirty="0" err="1" smtClean="0">
                <a:latin typeface="Constantia" pitchFamily="18" charset="0"/>
              </a:rPr>
              <a:t>some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onions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smtClean="0">
                <a:latin typeface="Constantia" pitchFamily="18" charset="0"/>
              </a:rPr>
              <a:t>a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knife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onions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knife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some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oil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smtClean="0">
                <a:latin typeface="Constantia" pitchFamily="18" charset="0"/>
              </a:rPr>
              <a:t>a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frying</a:t>
            </a:r>
            <a:r>
              <a:rPr lang="cs-CZ" sz="2500" dirty="0" smtClean="0">
                <a:latin typeface="Constantia" pitchFamily="18" charset="0"/>
              </a:rPr>
              <a:t> pan</a:t>
            </a: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onions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oil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onions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frying</a:t>
            </a:r>
            <a:r>
              <a:rPr lang="cs-CZ" sz="2500" dirty="0" smtClean="0">
                <a:latin typeface="Constantia" pitchFamily="18" charset="0"/>
              </a:rPr>
              <a:t> pan</a:t>
            </a:r>
            <a:endParaRPr lang="cs-CZ" sz="2500" dirty="0">
              <a:latin typeface="Constantia" pitchFamily="18" charset="0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3491880" y="2577062"/>
            <a:ext cx="2354115" cy="41044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dirty="0" err="1" smtClean="0">
                <a:latin typeface="Constantia" pitchFamily="18" charset="0"/>
              </a:rPr>
              <a:t>some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flour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some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butter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smtClean="0">
                <a:latin typeface="Constantia" pitchFamily="18" charset="0"/>
              </a:rPr>
              <a:t>a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bowl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smtClean="0">
                <a:latin typeface="Constantia" pitchFamily="18" charset="0"/>
              </a:rPr>
              <a:t>a </a:t>
            </a:r>
            <a:r>
              <a:rPr lang="cs-CZ" sz="2500" dirty="0" err="1" smtClean="0">
                <a:latin typeface="Constantia" pitchFamily="18" charset="0"/>
              </a:rPr>
              <a:t>fork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b="1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flour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butter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fork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some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milk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bowl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flour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butter</a:t>
            </a:r>
            <a:endParaRPr lang="cs-CZ" sz="2500" dirty="0">
              <a:latin typeface="Constantia" pitchFamily="18" charset="0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6156176" y="2564904"/>
            <a:ext cx="2354115" cy="41044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dirty="0" smtClean="0">
                <a:latin typeface="Constantia" pitchFamily="18" charset="0"/>
              </a:rPr>
              <a:t>a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saucepan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some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water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smtClean="0">
                <a:latin typeface="Constantia" pitchFamily="18" charset="0"/>
              </a:rPr>
              <a:t>a</a:t>
            </a:r>
            <a:r>
              <a:rPr lang="cs-CZ" sz="2500" dirty="0" smtClean="0">
                <a:latin typeface="Constantia" pitchFamily="18" charset="0"/>
              </a:rPr>
              <a:t> stone</a:t>
            </a: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water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some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potatoes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some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onions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potatoes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onions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r>
              <a:rPr lang="cs-CZ" sz="2500" b="1" dirty="0" err="1" smtClean="0">
                <a:latin typeface="Constantia" pitchFamily="18" charset="0"/>
              </a:rPr>
              <a:t>the</a:t>
            </a:r>
            <a:r>
              <a:rPr lang="cs-CZ" sz="2500" dirty="0" smtClean="0">
                <a:latin typeface="Constantia" pitchFamily="18" charset="0"/>
              </a:rPr>
              <a:t> </a:t>
            </a:r>
            <a:r>
              <a:rPr lang="cs-CZ" sz="2500" dirty="0" err="1" smtClean="0">
                <a:latin typeface="Constantia" pitchFamily="18" charset="0"/>
              </a:rPr>
              <a:t>saucepan</a:t>
            </a:r>
            <a:endParaRPr lang="cs-CZ" sz="2500" dirty="0" smtClean="0">
              <a:latin typeface="Constantia" pitchFamily="18" charset="0"/>
            </a:endParaRPr>
          </a:p>
          <a:p>
            <a:pPr algn="l"/>
            <a:endParaRPr lang="cs-CZ" sz="2500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331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7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7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75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75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75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75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75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75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75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75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750" fill="hold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750" fill="hold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750" fill="hold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750" fill="hold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750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750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750" fill="hold"/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750" fill="hold"/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750" fill="hold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750" fill="hold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750" fill="hold"/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750" fill="hold"/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75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75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75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75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75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75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75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75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750" fill="hold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750" fill="hold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750" fill="hold"/>
                                        <p:tgtEl>
                                          <p:spTgt spid="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750" fill="hold"/>
                                        <p:tgtEl>
                                          <p:spTgt spid="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750" fill="hold"/>
                                        <p:tgtEl>
                                          <p:spTgt spid="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750" fill="hold"/>
                                        <p:tgtEl>
                                          <p:spTgt spid="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750" fill="hold"/>
                                        <p:tgtEl>
                                          <p:spTgt spid="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750" fill="hold"/>
                                        <p:tgtEl>
                                          <p:spTgt spid="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750" fill="hold"/>
                                        <p:tgtEl>
                                          <p:spTgt spid="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750" fill="hold"/>
                                        <p:tgtEl>
                                          <p:spTgt spid="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750" fill="hold"/>
                                        <p:tgtEl>
                                          <p:spTgt spid="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750" fill="hold"/>
                                        <p:tgtEl>
                                          <p:spTgt spid="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750" fill="hold"/>
                                        <p:tgtEl>
                                          <p:spTgt spid="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750" fill="hold"/>
                                        <p:tgtEl>
                                          <p:spTgt spid="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75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75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175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175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75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75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1750" fill="hold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1750" fill="hold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1750" fill="hold"/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1750" fill="hold"/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1750" fill="hold"/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1750" fill="hold"/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1750" fill="hold"/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1750" fill="hold"/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750" fill="hold"/>
                                        <p:tgtEl>
                                          <p:spTgt spid="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750" fill="hold"/>
                                        <p:tgtEl>
                                          <p:spTgt spid="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1750" fill="hold"/>
                                        <p:tgtEl>
                                          <p:spTgt spid="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1750" fill="hold"/>
                                        <p:tgtEl>
                                          <p:spTgt spid="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0" grpId="0"/>
      <p:bldP spid="31" grpId="0" build="p"/>
      <p:bldP spid="34" grpId="0" build="p"/>
      <p:bldP spid="3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4306490"/>
          </a:xfrm>
        </p:spPr>
        <p:txBody>
          <a:bodyPr>
            <a:normAutofit/>
          </a:bodyPr>
          <a:lstStyle/>
          <a:p>
            <a:pPr algn="l"/>
            <a:r>
              <a:rPr lang="cs-CZ" sz="1900" i="1" u="sng" dirty="0" smtClean="0">
                <a:latin typeface="Constantia" pitchFamily="18" charset="0"/>
              </a:rPr>
              <a:t>Použité odkazy</a:t>
            </a:r>
            <a:r>
              <a:rPr lang="cs-CZ" sz="1900" i="1" dirty="0" smtClean="0">
                <a:latin typeface="Constantia" pitchFamily="18" charset="0"/>
              </a:rPr>
              <a:t/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>
                <a:latin typeface="Constantia" pitchFamily="18" charset="0"/>
              </a:rPr>
              <a:t/>
            </a:r>
            <a:br>
              <a:rPr lang="cs-CZ" sz="1900" i="1" dirty="0">
                <a:latin typeface="Constantia" pitchFamily="18" charset="0"/>
              </a:rPr>
            </a:br>
            <a:r>
              <a:rPr lang="cs-CZ" sz="1900" i="1" dirty="0">
                <a:latin typeface="Constantia" pitchFamily="18" charset="0"/>
              </a:rPr>
              <a:t>http://</a:t>
            </a:r>
            <a:r>
              <a:rPr lang="cs-CZ" sz="1900" i="1" dirty="0" smtClean="0">
                <a:latin typeface="Constantia" pitchFamily="18" charset="0"/>
              </a:rPr>
              <a:t>office.microsoft.com/en-us/images</a:t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 smtClean="0">
                <a:latin typeface="Constantia" pitchFamily="18" charset="0"/>
              </a:rPr>
              <a:t/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>
                <a:latin typeface="Constantia" pitchFamily="18" charset="0"/>
              </a:rPr>
              <a:t/>
            </a:r>
            <a:br>
              <a:rPr lang="cs-CZ" sz="1900" i="1" dirty="0">
                <a:latin typeface="Constantia" pitchFamily="18" charset="0"/>
              </a:rPr>
            </a:br>
            <a:r>
              <a:rPr lang="cs-CZ" sz="1900" i="1" dirty="0" smtClean="0">
                <a:latin typeface="Constantia" pitchFamily="18" charset="0"/>
              </a:rPr>
              <a:t/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>
                <a:latin typeface="Constantia" pitchFamily="18" charset="0"/>
              </a:rPr>
              <a:t/>
            </a:r>
            <a:br>
              <a:rPr lang="cs-CZ" sz="1900" i="1" dirty="0">
                <a:latin typeface="Constantia" pitchFamily="18" charset="0"/>
              </a:rPr>
            </a:br>
            <a:r>
              <a:rPr lang="cs-CZ" sz="1900" i="1" dirty="0" smtClean="0">
                <a:latin typeface="Constantia" pitchFamily="18" charset="0"/>
              </a:rPr>
              <a:t/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2000" i="1" dirty="0" smtClean="0">
                <a:latin typeface="Constantia" pitchFamily="18" charset="0"/>
              </a:rPr>
              <a:t>			</a:t>
            </a:r>
            <a:r>
              <a:rPr lang="cs-CZ" sz="67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Good</a:t>
            </a:r>
            <a:r>
              <a:rPr lang="cs-CZ" sz="67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67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bye</a:t>
            </a:r>
            <a:endParaRPr lang="cs-CZ" sz="67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24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8967</TotalTime>
  <Words>653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ARTICLES II.</vt:lpstr>
      <vt:lpstr>Už víme, jaký člen použijeme, pokud považujeme nějaké podstatné jméno za konkrétní. </vt:lpstr>
      <vt:lpstr>Pokud je nějaké podstatné jméno nekonkrétní, obecné, musíme rozlišit, zda jde o  počitatelné       nebo       nepočitatelné.</vt:lpstr>
      <vt:lpstr>podstatná jména počitatelná</vt:lpstr>
      <vt:lpstr>Prezentace aplikace PowerPoint</vt:lpstr>
      <vt:lpstr>Prezentace aplikace PowerPoint</vt:lpstr>
      <vt:lpstr>podstatná jména nepočitatelná</vt:lpstr>
      <vt:lpstr>Prezentace aplikace PowerPoint</vt:lpstr>
      <vt:lpstr>Prezentace aplikace PowerPoint</vt:lpstr>
      <vt:lpstr>Prezentace aplikace PowerPoint</vt:lpstr>
      <vt:lpstr>Prezentace aplikace PowerPoint</vt:lpstr>
      <vt:lpstr>Použité odkazy  http://office.microsoft.com/en-us/images         Good bye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ARTICLES</dc:title>
  <dc:creator>Andy</dc:creator>
  <cp:lastModifiedBy>Andy</cp:lastModifiedBy>
  <cp:revision>58</cp:revision>
  <dcterms:created xsi:type="dcterms:W3CDTF">2012-02-05T08:21:01Z</dcterms:created>
  <dcterms:modified xsi:type="dcterms:W3CDTF">2012-05-20T11:42:35Z</dcterms:modified>
</cp:coreProperties>
</file>