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9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1BFAE-EFE8-4E36-86BC-2A98DE842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872DB-F34F-4392-9CB1-F77EC4B2ED2C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08FC5-CCC3-4C2B-9758-DB4D8F742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B1926-8A14-47A6-9F6F-D73BA5323AC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6743EC-CB9D-464E-945A-C84EEEB76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29901-6CE4-4ABC-BBB8-EBF5C17F95A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00CE83-3706-4B0E-8D32-E0D71BB02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C32B9-2094-48CA-895C-974F9361F02B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370AD9-D580-4802-A603-615B8DAEC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F5848-9EAD-425D-AFB7-444788BD5FA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D951D0-B4EA-49B2-ACE7-A91857DA0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C754F-ECE2-40E0-8518-75AA796626C4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95DFD-25C8-44B5-A4AB-2C7A78244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2E27B-E4D0-4B0F-8655-20B677C5D18F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F7F9B-51F9-42BC-A3CA-1DDA9F4DB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B023F-D342-4784-8D5C-6A3B36BB97F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BFE68-A9AA-4D76-B032-B4A6EDFC1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03ED4-3EA7-424D-9BEB-00BB7670419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228990-EB18-46D5-9FB8-33993F814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C9C82-124E-4C88-B53C-71C141FCE88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4E494-D7F2-4AD6-ABC8-C40B4CF5B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FE108-63CB-4846-BF78-FBBFB50FD597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33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44B4B51-A9AA-4E09-A6BD-8EBC2DF5D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ECA229EC-D4C1-4AF8-98AE-AAF2A72EBA85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178900"/>
              </p:ext>
            </p:extLst>
          </p:nvPr>
        </p:nvGraphicFramePr>
        <p:xfrm>
          <a:off x="74613" y="14288"/>
          <a:ext cx="9090025" cy="681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4209434" imgH="3156233" progId="PowerPoint.Show.8">
                  <p:embed/>
                </p:oleObj>
              </mc:Choice>
              <mc:Fallback>
                <p:oleObj name="Prezentace" r:id="rId3" imgW="4209434" imgH="3156233" progId="PowerPoint.Show.8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13" y="14288"/>
                        <a:ext cx="9090025" cy="6813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060575"/>
            <a:ext cx="8853488" cy="2016125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6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PŘEVODY JEDNOTEK DÉLKY</a:t>
            </a:r>
            <a:endParaRPr lang="cs-CZ" sz="66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50"/>
            <a:ext cx="8604250" cy="127158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Základní převodní vztahy mezi jednotkami  délky</a:t>
            </a:r>
            <a:endParaRPr lang="cs-CZ" sz="4800" b="1" dirty="0"/>
          </a:p>
        </p:txBody>
      </p:sp>
      <p:graphicFrame>
        <p:nvGraphicFramePr>
          <p:cNvPr id="16405" name="Group 21"/>
          <p:cNvGraphicFramePr>
            <a:graphicFrameLocks noGrp="1"/>
          </p:cNvGraphicFramePr>
          <p:nvPr>
            <p:ph idx="1"/>
          </p:nvPr>
        </p:nvGraphicFramePr>
        <p:xfrm>
          <a:off x="0" y="2133600"/>
          <a:ext cx="8424863" cy="3167064"/>
        </p:xfrm>
        <a:graphic>
          <a:graphicData uri="http://schemas.openxmlformats.org/drawingml/2006/table">
            <a:tbl>
              <a:tblPr/>
              <a:tblGrid>
                <a:gridCol w="2903538"/>
                <a:gridCol w="2905125"/>
                <a:gridCol w="2616200"/>
              </a:tblGrid>
              <a:tr h="1055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</a:rPr>
                        <a:t>1 m = 100 cm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</a:rPr>
                        <a:t>1 cm = 0,01 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</a:rPr>
                        <a:t>1 dm = 0,1 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055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 m = 1000 mm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 mm = 0,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01 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 m = 10 dm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1055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 m = 0,001 km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 km = 1000m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1dm = 10 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188913"/>
            <a:ext cx="8991600" cy="1295400"/>
          </a:xfrm>
          <a:extLst/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atin typeface="Arial" charset="0"/>
              </a:rPr>
              <a:t>Převod z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větších</a:t>
            </a:r>
            <a:r>
              <a:rPr lang="cs-CZ" sz="4000" b="1" dirty="0" smtClean="0">
                <a:latin typeface="Arial" charset="0"/>
              </a:rPr>
              <a:t> jednotek na</a:t>
            </a:r>
            <a:r>
              <a:rPr lang="cs-CZ" sz="4000" b="1" dirty="0" smtClean="0">
                <a:solidFill>
                  <a:srgbClr val="00B0F0"/>
                </a:solidFill>
                <a:latin typeface="Arial" charset="0"/>
              </a:rPr>
              <a:t>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menší</a:t>
            </a:r>
            <a:b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</a:br>
            <a:r>
              <a:rPr lang="cs-CZ" b="1" dirty="0" smtClean="0">
                <a:solidFill>
                  <a:srgbClr val="00B050"/>
                </a:solidFill>
                <a:latin typeface="Arial" charset="0"/>
              </a:rPr>
              <a:t>NÁSOBÍME</a:t>
            </a:r>
          </a:p>
        </p:txBody>
      </p:sp>
      <p:sp>
        <p:nvSpPr>
          <p:cNvPr id="16387" name="Rectangle 3"/>
          <p:cNvSpPr>
            <a:spLocks noGrp="1"/>
          </p:cNvSpPr>
          <p:nvPr>
            <p:ph type="body" idx="4294967295"/>
          </p:nvPr>
        </p:nvSpPr>
        <p:spPr>
          <a:xfrm>
            <a:off x="304800" y="1700213"/>
            <a:ext cx="8686800" cy="51577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latin typeface="Arial" charset="0"/>
              </a:rPr>
              <a:t>z </a:t>
            </a:r>
            <a:r>
              <a:rPr lang="cs-CZ" sz="3200" b="1" dirty="0" smtClean="0">
                <a:latin typeface="Arial" charset="0"/>
              </a:rPr>
              <a:t>metrů</a:t>
            </a:r>
            <a:r>
              <a:rPr lang="cs-CZ" sz="3200" dirty="0" smtClean="0">
                <a:latin typeface="Arial" charset="0"/>
              </a:rPr>
              <a:t>	 na decimetry 	–	10 	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dirty="0" smtClean="0">
                <a:latin typeface="Arial" charset="0"/>
              </a:rPr>
              <a:t>			 na centimetry – 	100	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dirty="0" smtClean="0">
                <a:latin typeface="Arial" charset="0"/>
              </a:rPr>
              <a:t>			 na milimetry 	– 	1000 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Arial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latin typeface="Arial" charset="0"/>
              </a:rPr>
              <a:t>z </a:t>
            </a:r>
            <a:r>
              <a:rPr lang="cs-CZ" sz="3200" b="1" dirty="0" smtClean="0">
                <a:latin typeface="Arial" charset="0"/>
              </a:rPr>
              <a:t>decimetrů</a:t>
            </a:r>
            <a:r>
              <a:rPr lang="cs-CZ" sz="3200" dirty="0" smtClean="0">
                <a:latin typeface="Arial" charset="0"/>
              </a:rPr>
              <a:t> 	 na centimetry	 – 10	  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dirty="0" smtClean="0">
                <a:latin typeface="Arial" charset="0"/>
              </a:rPr>
              <a:t>				 na milimetry	 – 100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Arial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latin typeface="Arial" charset="0"/>
              </a:rPr>
              <a:t>z </a:t>
            </a:r>
            <a:r>
              <a:rPr lang="cs-CZ" sz="3200" b="1" dirty="0" smtClean="0">
                <a:latin typeface="Arial" charset="0"/>
              </a:rPr>
              <a:t>centimetrů</a:t>
            </a:r>
            <a:r>
              <a:rPr lang="cs-CZ" sz="3200" dirty="0" smtClean="0">
                <a:latin typeface="Arial" charset="0"/>
              </a:rPr>
              <a:t> na milimetry	 – 10 krát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>
                <a:latin typeface="Arial" charset="0"/>
              </a:rPr>
              <a:t>z </a:t>
            </a:r>
            <a:r>
              <a:rPr lang="cs-CZ" sz="3200" b="1" dirty="0" smtClean="0">
                <a:latin typeface="Arial" charset="0"/>
              </a:rPr>
              <a:t>kilometrů </a:t>
            </a:r>
            <a:r>
              <a:rPr lang="cs-CZ" sz="3200" dirty="0" smtClean="0">
                <a:latin typeface="Arial" charset="0"/>
              </a:rPr>
              <a:t>  na metry		 -  1000 krát</a:t>
            </a:r>
          </a:p>
          <a:p>
            <a:pPr marL="114300" indent="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>
              <a:latin typeface="Arial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Arial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1268413"/>
          </a:xfrm>
          <a:extLst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atin typeface="Arial" charset="0"/>
              </a:rPr>
              <a:t>Převod z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menších</a:t>
            </a:r>
            <a:r>
              <a:rPr lang="cs-CZ" sz="4000" b="1" dirty="0" smtClean="0">
                <a:latin typeface="Arial" charset="0"/>
              </a:rPr>
              <a:t> jednotek  na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větší</a:t>
            </a:r>
            <a:b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</a:br>
            <a:r>
              <a:rPr lang="cs-CZ" sz="4000" b="1" dirty="0" smtClean="0">
                <a:solidFill>
                  <a:srgbClr val="00B050"/>
                </a:solidFill>
                <a:latin typeface="Arial" charset="0"/>
              </a:rPr>
              <a:t>DĚLÍME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0" y="1196975"/>
            <a:ext cx="8748713" cy="5472113"/>
          </a:xfrm>
        </p:spPr>
        <p:txBody>
          <a:bodyPr/>
          <a:lstStyle/>
          <a:p>
            <a:pPr eaLnBrk="1" hangingPunct="1"/>
            <a:r>
              <a:rPr lang="cs-CZ" sz="3200" smtClean="0">
                <a:latin typeface="Arial" charset="0"/>
              </a:rPr>
              <a:t>z </a:t>
            </a:r>
            <a:r>
              <a:rPr lang="cs-CZ" sz="3200" b="1" smtClean="0">
                <a:latin typeface="Arial" charset="0"/>
              </a:rPr>
              <a:t>milimetrů</a:t>
            </a:r>
            <a:r>
              <a:rPr lang="cs-CZ" sz="3200" smtClean="0">
                <a:latin typeface="Arial" charset="0"/>
              </a:rPr>
              <a:t> na centimetry	 –   dělíme 10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smtClean="0">
                <a:latin typeface="Arial" charset="0"/>
              </a:rPr>
              <a:t>			     na decimetry 	 –   dělíme 100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smtClean="0">
                <a:latin typeface="Arial" charset="0"/>
              </a:rPr>
              <a:t>			     na metry	  	 –   dělíme 1000</a:t>
            </a:r>
          </a:p>
          <a:p>
            <a:pPr eaLnBrk="1" hangingPunct="1">
              <a:buFont typeface="Wingdings 2" pitchFamily="18" charset="2"/>
              <a:buNone/>
            </a:pPr>
            <a:endParaRPr lang="cs-CZ" sz="3200" smtClean="0">
              <a:latin typeface="Arial" charset="0"/>
            </a:endParaRPr>
          </a:p>
          <a:p>
            <a:pPr eaLnBrk="1" hangingPunct="1"/>
            <a:r>
              <a:rPr lang="cs-CZ" sz="3200" smtClean="0">
                <a:latin typeface="Arial" charset="0"/>
              </a:rPr>
              <a:t>z </a:t>
            </a:r>
            <a:r>
              <a:rPr lang="cs-CZ" sz="3200" b="1" smtClean="0">
                <a:latin typeface="Arial" charset="0"/>
              </a:rPr>
              <a:t>centimetrů</a:t>
            </a:r>
            <a:r>
              <a:rPr lang="cs-CZ" sz="3200" smtClean="0">
                <a:latin typeface="Arial" charset="0"/>
              </a:rPr>
              <a:t>	na decimetry 	 –   dělíme 10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smtClean="0">
                <a:latin typeface="Arial" charset="0"/>
              </a:rPr>
              <a:t>			        na metry	    	 –   dělíme 100</a:t>
            </a:r>
          </a:p>
          <a:p>
            <a:pPr eaLnBrk="1" hangingPunct="1">
              <a:buFont typeface="Wingdings 2" pitchFamily="18" charset="2"/>
              <a:buNone/>
            </a:pPr>
            <a:endParaRPr lang="cs-CZ" sz="3200" smtClean="0">
              <a:latin typeface="Arial" charset="0"/>
            </a:endParaRPr>
          </a:p>
          <a:p>
            <a:pPr eaLnBrk="1" hangingPunct="1"/>
            <a:r>
              <a:rPr lang="cs-CZ" sz="3200" smtClean="0">
                <a:latin typeface="Arial" charset="0"/>
              </a:rPr>
              <a:t>z </a:t>
            </a:r>
            <a:r>
              <a:rPr lang="cs-CZ" sz="3200" b="1" smtClean="0">
                <a:latin typeface="Arial" charset="0"/>
              </a:rPr>
              <a:t>decimetrů</a:t>
            </a:r>
            <a:r>
              <a:rPr lang="cs-CZ" sz="3200" smtClean="0">
                <a:latin typeface="Arial" charset="0"/>
              </a:rPr>
              <a:t> na metry 		 –   dělíme 10</a:t>
            </a:r>
          </a:p>
          <a:p>
            <a:pPr eaLnBrk="1" hangingPunct="1"/>
            <a:r>
              <a:rPr lang="cs-CZ" sz="3200" smtClean="0">
                <a:latin typeface="Arial" charset="0"/>
              </a:rPr>
              <a:t>z </a:t>
            </a:r>
            <a:r>
              <a:rPr lang="cs-CZ" sz="3200" b="1" smtClean="0">
                <a:latin typeface="Arial" charset="0"/>
              </a:rPr>
              <a:t>metrů</a:t>
            </a:r>
            <a:r>
              <a:rPr lang="cs-CZ" sz="3200" smtClean="0">
                <a:latin typeface="Arial" charset="0"/>
              </a:rPr>
              <a:t> na kilometry		 –   dělíme 1000</a:t>
            </a:r>
          </a:p>
          <a:p>
            <a:pPr eaLnBrk="1" hangingPunct="1"/>
            <a:endParaRPr lang="cs-CZ" sz="32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620000" cy="112553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/>
              <a:t>Ú</a:t>
            </a:r>
            <a:r>
              <a:rPr lang="cs-CZ" sz="4800" b="1" dirty="0" smtClean="0"/>
              <a:t>koly k procvičení</a:t>
            </a:r>
            <a:endParaRPr lang="cs-CZ" sz="4800" b="1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7931150" cy="5732462"/>
          </a:xfrm>
        </p:spPr>
        <p:txBody>
          <a:bodyPr/>
          <a:lstStyle/>
          <a:p>
            <a:pPr marL="114300" indent="0" eaLnBrk="1" hangingPunct="1">
              <a:buFont typeface="Arial" charset="0"/>
              <a:buNone/>
            </a:pPr>
            <a:r>
              <a:rPr lang="cs-CZ" sz="3200" b="1" smtClean="0"/>
              <a:t>1. Vyjádřete v centimetrech: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/>
              <a:t>1 m; 5 m; 0,5 m; 0,8m; 0,25m; 1,2 m; 1,37 m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>
                <a:solidFill>
                  <a:srgbClr val="00B050"/>
                </a:solidFill>
              </a:rPr>
              <a:t>100;  500;  50;  80;  25;  120;  137 cm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/>
              <a:t>2. Vyjádřete v metrech: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/>
              <a:t>1 km; 3 km; 0,5 km; 0,175 km; 2,85 km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>
                <a:solidFill>
                  <a:srgbClr val="00B050"/>
                </a:solidFill>
              </a:rPr>
              <a:t>1000;  3000;  500;  175;  2850 m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/>
              <a:t>3. Vyjádřete v kilometrech: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/>
              <a:t>1 000 m; 600m; 1 200m; 1 550 m; 400 m</a:t>
            </a:r>
          </a:p>
          <a:p>
            <a:pPr marL="114300" indent="0" eaLnBrk="1" hangingPunct="1">
              <a:buFont typeface="Arial" charset="0"/>
              <a:buNone/>
            </a:pPr>
            <a:r>
              <a:rPr lang="cs-CZ" sz="3200" b="1" i="1" smtClean="0">
                <a:solidFill>
                  <a:srgbClr val="00B050"/>
                </a:solidFill>
              </a:rPr>
              <a:t>1;  0,6;  1,2;  1,55;  0,4 km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0" y="260350"/>
            <a:ext cx="8991600" cy="58197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Použitá literatura :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/>
              <a:t>TESAŘ, Jiří; JÁCHIM, František. </a:t>
            </a:r>
            <a:r>
              <a:rPr lang="cs-CZ" sz="2400" i="1" smtClean="0"/>
              <a:t>Fyzika 1 pro ZŠ : Fyzikální veličiny a jejich měření</a:t>
            </a:r>
            <a:r>
              <a:rPr lang="cs-CZ" sz="2400" smtClean="0"/>
              <a:t>. 1. Praha  : SPN, 2007. 71 s. ISBN 978-80-7235-347-7.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79</TotalTime>
  <Words>197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Sousedství</vt:lpstr>
      <vt:lpstr>Prezentace aplikace Microsoft PowerPoint 97–2003</vt:lpstr>
      <vt:lpstr>Prezentace aplikace PowerPoint</vt:lpstr>
      <vt:lpstr>Prezentace aplikace PowerPoint</vt:lpstr>
      <vt:lpstr>Základní převodní vztahy mezi jednotkami  délky</vt:lpstr>
      <vt:lpstr>Převod z větších jednotek na menší NÁSOBÍME</vt:lpstr>
      <vt:lpstr>Převod z menších jednotek  na větší DĚLÍME</vt:lpstr>
      <vt:lpstr>Úkoly k 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7</cp:revision>
  <dcterms:created xsi:type="dcterms:W3CDTF">2011-09-17T21:08:07Z</dcterms:created>
  <dcterms:modified xsi:type="dcterms:W3CDTF">2011-10-17T11:27:46Z</dcterms:modified>
</cp:coreProperties>
</file>