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F0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VY_32_INOVACE_4A17M1_Příklady v tabulce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v tabulce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VY_32_INOVACE_4A17M1_Příklady v tabulce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Příklady v tabulce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411474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ZŠ.</a:t>
            </a:r>
            <a:endParaRPr lang="cs-CZ" dirty="0" smtClean="0"/>
          </a:p>
          <a:p>
            <a:r>
              <a:rPr lang="cs-CZ" dirty="0" smtClean="0"/>
              <a:t>Materiál na interaktivní tabuli, poslední snímek vytiskneme jako pracovní </a:t>
            </a:r>
            <a:r>
              <a:rPr lang="cs-CZ" dirty="0" smtClean="0"/>
              <a:t>list.</a:t>
            </a:r>
            <a:endParaRPr lang="cs-CZ" dirty="0" smtClean="0"/>
          </a:p>
          <a:p>
            <a:r>
              <a:rPr lang="cs-CZ" dirty="0" smtClean="0"/>
              <a:t>Pomůcky – fixa na tabuli; vytisknutý pracovní list – žáci potřebují psací </a:t>
            </a:r>
            <a:r>
              <a:rPr lang="cs-CZ" dirty="0" smtClean="0"/>
              <a:t>potřeby.</a:t>
            </a:r>
            <a:endParaRPr lang="cs-CZ" dirty="0" smtClean="0"/>
          </a:p>
          <a:p>
            <a:r>
              <a:rPr lang="cs-CZ" dirty="0" smtClean="0"/>
              <a:t>Inovace – přehledné seznámení s počítáním příkladů uspořádaných v tabulce; aktivizace s využitím soutěživého prvku a náhodného </a:t>
            </a:r>
            <a:r>
              <a:rPr lang="cs-CZ" dirty="0" smtClean="0"/>
              <a:t>výběru.</a:t>
            </a:r>
            <a:endParaRPr lang="cs-CZ" dirty="0" smtClean="0"/>
          </a:p>
          <a:p>
            <a:r>
              <a:rPr lang="cs-CZ" dirty="0" smtClean="0"/>
              <a:t>Metodické poznámky – na snímku 3 a 4 se žáci seznamují s postupem při výpočtu příkladů na sčítání a odčítání uspořádaných v tabulce, tabulky vedle sebe jsou shodné – využijeme pro práci skupin, pro soutěže – žák vypočítá a zapíše výsledek a dalšímu žákovi určí další příklad (do některého volného políčka udělá tečku); snímek 5 vytiskneme a slouží jako pracovní list – vystačí pro 2 žáky.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39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111421"/>
              </p:ext>
            </p:extLst>
          </p:nvPr>
        </p:nvGraphicFramePr>
        <p:xfrm>
          <a:off x="179512" y="1124744"/>
          <a:ext cx="417646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3189176"/>
              </p:ext>
            </p:extLst>
          </p:nvPr>
        </p:nvGraphicFramePr>
        <p:xfrm>
          <a:off x="4644008" y="1124744"/>
          <a:ext cx="417646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Kruhová šipka 4"/>
          <p:cNvSpPr/>
          <p:nvPr/>
        </p:nvSpPr>
        <p:spPr>
          <a:xfrm rot="19179986">
            <a:off x="-74752" y="914214"/>
            <a:ext cx="874608" cy="64807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Kruhová šipka 5"/>
          <p:cNvSpPr/>
          <p:nvPr/>
        </p:nvSpPr>
        <p:spPr>
          <a:xfrm rot="19179986">
            <a:off x="4389744" y="914214"/>
            <a:ext cx="874608" cy="64807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3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333"/>
              </p:ext>
            </p:extLst>
          </p:nvPr>
        </p:nvGraphicFramePr>
        <p:xfrm>
          <a:off x="467544" y="1124744"/>
          <a:ext cx="3830822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5"/>
                <a:gridCol w="403245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401913"/>
              </p:ext>
            </p:extLst>
          </p:nvPr>
        </p:nvGraphicFramePr>
        <p:xfrm>
          <a:off x="4932040" y="1124744"/>
          <a:ext cx="3830822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5"/>
                <a:gridCol w="403245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F04E"/>
                    </a:solidFill>
                  </a:tcPr>
                </a:tc>
              </a:tr>
            </a:tbl>
          </a:graphicData>
        </a:graphic>
      </p:graphicFrame>
      <p:sp>
        <p:nvSpPr>
          <p:cNvPr id="4" name="Kruhová šipka 3"/>
          <p:cNvSpPr/>
          <p:nvPr/>
        </p:nvSpPr>
        <p:spPr>
          <a:xfrm rot="19179986">
            <a:off x="105774" y="898708"/>
            <a:ext cx="874608" cy="64807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Kruhová šipka 4"/>
          <p:cNvSpPr/>
          <p:nvPr/>
        </p:nvSpPr>
        <p:spPr>
          <a:xfrm rot="19179986">
            <a:off x="4605769" y="898708"/>
            <a:ext cx="874608" cy="64807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7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016944"/>
              </p:ext>
            </p:extLst>
          </p:nvPr>
        </p:nvGraphicFramePr>
        <p:xfrm>
          <a:off x="611560" y="476672"/>
          <a:ext cx="3096340" cy="28083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</a:tblGrid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+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285911"/>
              </p:ext>
            </p:extLst>
          </p:nvPr>
        </p:nvGraphicFramePr>
        <p:xfrm>
          <a:off x="5053801" y="476672"/>
          <a:ext cx="3096340" cy="28083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  <a:gridCol w="309634"/>
              </a:tblGrid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+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5103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Kruhová šipka 3"/>
          <p:cNvSpPr/>
          <p:nvPr/>
        </p:nvSpPr>
        <p:spPr>
          <a:xfrm rot="19179986">
            <a:off x="4864265" y="342173"/>
            <a:ext cx="648417" cy="473733"/>
          </a:xfrm>
          <a:prstGeom prst="circular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solidFill>
                <a:schemeClr val="tx1"/>
              </a:solidFill>
            </a:endParaRPr>
          </a:p>
        </p:txBody>
      </p:sp>
      <p:sp>
        <p:nvSpPr>
          <p:cNvPr id="5" name="Kruhová šipka 4"/>
          <p:cNvSpPr/>
          <p:nvPr/>
        </p:nvSpPr>
        <p:spPr>
          <a:xfrm rot="19179986">
            <a:off x="399768" y="342174"/>
            <a:ext cx="648417" cy="473733"/>
          </a:xfrm>
          <a:prstGeom prst="circular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6955116"/>
              </p:ext>
            </p:extLst>
          </p:nvPr>
        </p:nvGraphicFramePr>
        <p:xfrm>
          <a:off x="611560" y="3717032"/>
          <a:ext cx="3024334" cy="268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0472"/>
                <a:gridCol w="310772"/>
                <a:gridCol w="321870"/>
                <a:gridCol w="321870"/>
                <a:gridCol w="321870"/>
                <a:gridCol w="321870"/>
                <a:gridCol w="321870"/>
                <a:gridCol w="321870"/>
                <a:gridCol w="321870"/>
              </a:tblGrid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Kruhová šipka 7"/>
          <p:cNvSpPr/>
          <p:nvPr/>
        </p:nvSpPr>
        <p:spPr>
          <a:xfrm rot="19179986">
            <a:off x="327760" y="3582533"/>
            <a:ext cx="648417" cy="473733"/>
          </a:xfrm>
          <a:prstGeom prst="circular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solidFill>
                <a:schemeClr val="tx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512581"/>
              </p:ext>
            </p:extLst>
          </p:nvPr>
        </p:nvGraphicFramePr>
        <p:xfrm>
          <a:off x="5113356" y="3779527"/>
          <a:ext cx="3024334" cy="268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0472"/>
                <a:gridCol w="310772"/>
                <a:gridCol w="321870"/>
                <a:gridCol w="321870"/>
                <a:gridCol w="321870"/>
                <a:gridCol w="321870"/>
                <a:gridCol w="321870"/>
                <a:gridCol w="321870"/>
                <a:gridCol w="321870"/>
              </a:tblGrid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-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X</a:t>
                      </a:r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24302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Kruhová šipka 9"/>
          <p:cNvSpPr/>
          <p:nvPr/>
        </p:nvSpPr>
        <p:spPr>
          <a:xfrm rot="19179986">
            <a:off x="4829556" y="3645028"/>
            <a:ext cx="648417" cy="473733"/>
          </a:xfrm>
          <a:prstGeom prst="circular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0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355</Words>
  <Application>Microsoft Office PowerPoint</Application>
  <PresentationFormat>Předvádění na obrazovce (4:3)</PresentationFormat>
  <Paragraphs>207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27</cp:revision>
  <dcterms:created xsi:type="dcterms:W3CDTF">2011-08-21T15:31:45Z</dcterms:created>
  <dcterms:modified xsi:type="dcterms:W3CDTF">2012-03-03T12:19:04Z</dcterms:modified>
</cp:coreProperties>
</file>