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3753B-E41F-431B-B5C4-D925062754F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E1B4A-25EC-4DB6-9B9D-401C4554EC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D4B25-8456-40A1-A2F6-68481D503C38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D4224-49E3-48F2-A3B9-9AD26FDF13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EA1A9-0B39-44BE-8FC3-1B221DC13D8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983D6-E478-45E0-A706-584B65D26B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51739-B108-4149-8C4C-6417B57742DF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C9084-F70E-437B-8223-F0B3357B9B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A5243-A4EB-4B6B-9589-B90076DF768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DDEC5-F451-4982-A758-2B7E4B928A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17BFE-A0C6-4C46-A53D-FE620B16F02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8570F-676D-4A22-A2D8-B3F1628792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3BF20-6E23-4F9C-9F6D-1515A267EE25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BEF91-A0C2-499C-A3A7-FAE55D5B8B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FC405-00B6-4A5D-A197-482FB432B61B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844D-DB9C-4FA0-ABB0-5D2A19021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D4DF0-0139-4B7C-8BCA-6AC80A96E686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3EDB8-855D-4DB1-B786-E19FB1A6A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5C20F-91B4-49E8-AD8D-9AA76E012C6E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72037-DDCC-4961-B030-6FA6D8DCA5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8FC33-3390-4F79-85C4-57ACCDAF9E69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717B1-4693-424A-9F8B-DC79F10951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166BB8-2297-48D5-B2EB-B0A5569A113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C6D425-EAF4-48E7-8E79-48A8611B71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1" r:id="rId3"/>
    <p:sldLayoutId id="2147483674" r:id="rId4"/>
    <p:sldLayoutId id="2147483670" r:id="rId5"/>
    <p:sldLayoutId id="2147483675" r:id="rId6"/>
    <p:sldLayoutId id="2147483676" r:id="rId7"/>
    <p:sldLayoutId id="2147483677" r:id="rId8"/>
    <p:sldLayoutId id="2147483669" r:id="rId9"/>
    <p:sldLayoutId id="2147483678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9427946"/>
              </p:ext>
            </p:extLst>
          </p:nvPr>
        </p:nvGraphicFramePr>
        <p:xfrm>
          <a:off x="76200" y="12700"/>
          <a:ext cx="9086850" cy="681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Prezentace" r:id="rId3" imgW="3893690" imgH="2921505" progId="PowerPoint.Show.8">
                  <p:embed/>
                </p:oleObj>
              </mc:Choice>
              <mc:Fallback>
                <p:oleObj name="Prezentace" r:id="rId3" imgW="3893690" imgH="2921505" progId="PowerPoint.Show.8">
                  <p:embed/>
                  <p:pic>
                    <p:nvPicPr>
                      <p:cNvPr id="0" name="Picture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12700"/>
                        <a:ext cx="9086850" cy="681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908720"/>
            <a:ext cx="8458200" cy="252028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7200" b="1" dirty="0" smtClean="0"/>
              <a:t>MĚŘENÍ TEPLOTY</a:t>
            </a:r>
            <a:r>
              <a:rPr lang="cs-CZ" sz="6000" b="1" dirty="0" smtClean="0"/>
              <a:t/>
            </a:r>
            <a:br>
              <a:rPr lang="cs-CZ" sz="6000" b="1" dirty="0" smtClean="0"/>
            </a:br>
            <a:endParaRPr lang="cs-CZ" sz="6000" b="1" dirty="0"/>
          </a:p>
        </p:txBody>
      </p:sp>
      <p:sp>
        <p:nvSpPr>
          <p:cNvPr id="26626" name="Podnadpis 2"/>
          <p:cNvSpPr>
            <a:spLocks noGrp="1"/>
          </p:cNvSpPr>
          <p:nvPr>
            <p:ph type="subTitle" idx="1"/>
          </p:nvPr>
        </p:nvSpPr>
        <p:spPr>
          <a:xfrm>
            <a:off x="179388" y="3860800"/>
            <a:ext cx="8458200" cy="914400"/>
          </a:xfrm>
        </p:spPr>
        <p:txBody>
          <a:bodyPr/>
          <a:lstStyle/>
          <a:p>
            <a:pPr algn="ctr" eaLnBrk="1" hangingPunct="1"/>
            <a:endParaRPr lang="cs-CZ" sz="5400" b="1" smtClean="0">
              <a:solidFill>
                <a:srgbClr val="443329"/>
              </a:solidFill>
              <a:latin typeface="Arial" charset="0"/>
            </a:endParaRPr>
          </a:p>
        </p:txBody>
      </p:sp>
      <p:pic>
        <p:nvPicPr>
          <p:cNvPr id="9221" name="Picture 5" descr="C:\Users\ZSTREBON\AppData\Local\Microsoft\Windows\Temporary Internet Files\Content.IE5\XJ5LUPFK\MC9002857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6413" y="2565400"/>
            <a:ext cx="3095625" cy="365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04800" y="188913"/>
            <a:ext cx="8686800" cy="8636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cs-CZ" sz="6000" b="1" cap="none" smtClean="0">
                <a:effectLst/>
                <a:latin typeface="Arial" charset="0"/>
              </a:rPr>
              <a:t>Teplota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196975"/>
            <a:ext cx="8686800" cy="56610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3600" dirty="0" smtClean="0">
                <a:latin typeface="Arial" charset="0"/>
              </a:rPr>
              <a:t>fyzikální veličina, která charakterizuje </a:t>
            </a:r>
            <a:r>
              <a:rPr lang="cs-CZ" sz="3600" b="1" dirty="0" smtClean="0">
                <a:latin typeface="Arial" charset="0"/>
              </a:rPr>
              <a:t>teplotní stav </a:t>
            </a:r>
            <a:r>
              <a:rPr lang="cs-CZ" sz="3600" dirty="0" smtClean="0">
                <a:latin typeface="Arial" charset="0"/>
              </a:rPr>
              <a:t>tělesa.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sz="3600" dirty="0" smtClean="0">
                <a:latin typeface="Arial" charset="0"/>
              </a:rPr>
              <a:t> 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3600" dirty="0" smtClean="0">
                <a:latin typeface="Arial" charset="0"/>
              </a:rPr>
              <a:t>teplota se měří </a:t>
            </a:r>
            <a:r>
              <a:rPr lang="cs-CZ" sz="3600" b="1" dirty="0" smtClean="0">
                <a:latin typeface="Arial" charset="0"/>
              </a:rPr>
              <a:t>teploměrem</a:t>
            </a:r>
            <a:r>
              <a:rPr lang="cs-CZ" sz="3600" dirty="0" smtClean="0">
                <a:latin typeface="Arial" charset="0"/>
              </a:rPr>
              <a:t> 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endParaRPr lang="cs-CZ" sz="3600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3600" dirty="0" smtClean="0">
                <a:latin typeface="Arial" charset="0"/>
              </a:rPr>
              <a:t>základní jednotkou je</a:t>
            </a:r>
            <a:r>
              <a:rPr lang="cs-CZ" sz="3600" b="1" dirty="0" smtClean="0">
                <a:latin typeface="Arial" charset="0"/>
              </a:rPr>
              <a:t> °C </a:t>
            </a:r>
            <a:r>
              <a:rPr lang="cs-CZ" sz="3600" dirty="0" smtClean="0">
                <a:latin typeface="Arial" charset="0"/>
              </a:rPr>
              <a:t>(stupeň celsia) </a:t>
            </a:r>
            <a:endParaRPr lang="cs-CZ" sz="3600" dirty="0">
              <a:latin typeface="Arial" charset="0"/>
            </a:endParaRP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3600" dirty="0" smtClean="0">
                <a:latin typeface="Arial" charset="0"/>
              </a:rPr>
              <a:t>značka teploty - </a:t>
            </a:r>
            <a:r>
              <a:rPr lang="cs-CZ" sz="3600" b="1" dirty="0" smtClean="0">
                <a:latin typeface="Arial" charset="0"/>
              </a:rPr>
              <a:t>t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3600" dirty="0" smtClean="0">
                <a:latin typeface="Arial" charset="0"/>
              </a:rPr>
              <a:t>souvisí s energií pohybu molekul tělesa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endParaRPr lang="cs-CZ" sz="3600" b="1" dirty="0" smtClean="0">
              <a:latin typeface="Arial" charset="0"/>
            </a:endParaRPr>
          </a:p>
        </p:txBody>
      </p:sp>
      <p:pic>
        <p:nvPicPr>
          <p:cNvPr id="10245" name="Picture 5" descr="C:\Users\ZSTREBON\AppData\Local\Microsoft\Windows\Temporary Internet Files\Content.IE5\PJJ4B25O\MC90029907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1963738"/>
            <a:ext cx="2325687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04800" y="260350"/>
            <a:ext cx="8686800" cy="1008063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cs-CZ" sz="6000" b="1" cap="none" smtClean="0">
                <a:effectLst/>
                <a:latin typeface="Arial" charset="0"/>
              </a:rPr>
              <a:t>Měření teploty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341438"/>
            <a:ext cx="8443913" cy="5327650"/>
          </a:xfrm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principem měření je změna různých vlastností těles při změně teploty</a:t>
            </a:r>
          </a:p>
          <a:p>
            <a:pPr lvl="1" eaLnBrk="1" hangingPunct="1"/>
            <a:r>
              <a:rPr lang="cs-CZ" sz="3200" smtClean="0">
                <a:latin typeface="Arial" charset="0"/>
              </a:rPr>
              <a:t>mechanické	- délka, objem, tlak</a:t>
            </a:r>
          </a:p>
          <a:p>
            <a:pPr lvl="1" eaLnBrk="1" hangingPunct="1"/>
            <a:r>
              <a:rPr lang="cs-CZ" sz="3200" smtClean="0">
                <a:latin typeface="Arial" charset="0"/>
              </a:rPr>
              <a:t>elektrické		- odpor, napětí</a:t>
            </a:r>
          </a:p>
          <a:p>
            <a:pPr lvl="1" eaLnBrk="1" hangingPunct="1"/>
            <a:r>
              <a:rPr lang="cs-CZ" sz="3200" smtClean="0">
                <a:latin typeface="Arial" charset="0"/>
              </a:rPr>
              <a:t>optické		- barva</a:t>
            </a:r>
          </a:p>
          <a:p>
            <a:pPr lvl="1" eaLnBrk="1" hangingPunct="1"/>
            <a:r>
              <a:rPr lang="cs-CZ" sz="3200" smtClean="0">
                <a:latin typeface="Arial" charset="0"/>
              </a:rPr>
              <a:t>skupenství </a:t>
            </a:r>
          </a:p>
          <a:p>
            <a:pPr lvl="1" eaLnBrk="1" hangingPunct="1"/>
            <a:endParaRPr lang="cs-CZ" sz="3200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různým tepelným stavům tělesa lze přiřadit určitou teplotu.</a:t>
            </a:r>
          </a:p>
        </p:txBody>
      </p:sp>
      <p:pic>
        <p:nvPicPr>
          <p:cNvPr id="11269" name="Picture 5" descr="C:\Users\ZSTREBON\AppData\Local\Microsoft\Windows\Temporary Internet Files\Content.IE5\VNE1GDJN\MC90034682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3141663"/>
            <a:ext cx="2303462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04800" y="0"/>
            <a:ext cx="8686800" cy="8572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cs-CZ" sz="6000" b="1" cap="none" smtClean="0">
                <a:effectLst/>
                <a:latin typeface="Arial" charset="0"/>
              </a:rPr>
              <a:t>Teploměr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0" y="1341438"/>
            <a:ext cx="9144000" cy="55165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principem měření je </a:t>
            </a:r>
            <a:r>
              <a:rPr lang="cs-CZ" b="1" dirty="0" smtClean="0">
                <a:latin typeface="Arial" charset="0"/>
              </a:rPr>
              <a:t>změna</a:t>
            </a:r>
            <a:r>
              <a:rPr lang="cs-CZ" dirty="0" smtClean="0">
                <a:latin typeface="Arial" charset="0"/>
              </a:rPr>
              <a:t> </a:t>
            </a:r>
            <a:r>
              <a:rPr lang="cs-CZ" b="1" dirty="0" smtClean="0">
                <a:latin typeface="Arial" charset="0"/>
              </a:rPr>
              <a:t>objemu</a:t>
            </a:r>
            <a:r>
              <a:rPr lang="cs-CZ" dirty="0" smtClean="0">
                <a:latin typeface="Arial" charset="0"/>
              </a:rPr>
              <a:t> při změně teploty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nejpoužívanějším je</a:t>
            </a:r>
            <a:r>
              <a:rPr lang="cs-CZ" b="1" dirty="0" smtClean="0">
                <a:latin typeface="Arial" charset="0"/>
              </a:rPr>
              <a:t> kapalinový </a:t>
            </a:r>
            <a:r>
              <a:rPr lang="cs-CZ" dirty="0" smtClean="0">
                <a:latin typeface="Arial" charset="0"/>
              </a:rPr>
              <a:t>teploměr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části – stupnice, trubička s kapalinou /</a:t>
            </a:r>
            <a:r>
              <a:rPr lang="cs-CZ" dirty="0" err="1" smtClean="0">
                <a:latin typeface="Arial" charset="0"/>
              </a:rPr>
              <a:t>rtuť,líh</a:t>
            </a:r>
            <a:r>
              <a:rPr lang="cs-CZ" dirty="0" smtClean="0">
                <a:latin typeface="Arial" charset="0"/>
              </a:rPr>
              <a:t>/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dirty="0"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cs-CZ" dirty="0" smtClean="0">
                <a:latin typeface="Arial" charset="0"/>
              </a:rPr>
              <a:t>stupnice	- Celsiova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cs-CZ" dirty="0" smtClean="0">
                <a:latin typeface="Arial" charset="0"/>
              </a:rPr>
              <a:t>počátek	- 0</a:t>
            </a:r>
            <a:r>
              <a:rPr lang="cs-CZ" baseline="30000" dirty="0">
                <a:latin typeface="Arial" charset="0"/>
              </a:rPr>
              <a:t>o</a:t>
            </a:r>
            <a:r>
              <a:rPr lang="cs-CZ" dirty="0" smtClean="0">
                <a:latin typeface="Arial" charset="0"/>
              </a:rPr>
              <a:t>C – bod tání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cs-CZ" dirty="0">
                <a:latin typeface="Arial" charset="0"/>
              </a:rPr>
              <a:t>	</a:t>
            </a:r>
            <a:r>
              <a:rPr lang="cs-CZ" dirty="0" smtClean="0">
                <a:latin typeface="Arial" charset="0"/>
              </a:rPr>
              <a:t>	ledu a tuhnutí vody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cs-CZ" dirty="0">
                <a:latin typeface="Arial" charset="0"/>
              </a:rPr>
              <a:t>	</a:t>
            </a:r>
            <a:r>
              <a:rPr lang="cs-CZ" dirty="0" smtClean="0">
                <a:latin typeface="Arial" charset="0"/>
              </a:rPr>
              <a:t>	- 100 </a:t>
            </a:r>
            <a:r>
              <a:rPr lang="cs-CZ" baseline="30000" dirty="0" err="1" smtClean="0">
                <a:latin typeface="Arial" charset="0"/>
              </a:rPr>
              <a:t>o</a:t>
            </a:r>
            <a:r>
              <a:rPr lang="cs-CZ" dirty="0" err="1" smtClean="0">
                <a:latin typeface="Arial" charset="0"/>
              </a:rPr>
              <a:t>C</a:t>
            </a:r>
            <a:r>
              <a:rPr lang="cs-CZ" dirty="0" smtClean="0">
                <a:latin typeface="Arial" charset="0"/>
              </a:rPr>
              <a:t> – bod varu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sz="3200" dirty="0" smtClean="0">
              <a:latin typeface="Arial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endParaRPr lang="cs-CZ" dirty="0" smtClean="0">
              <a:latin typeface="Arial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endParaRPr lang="cs-CZ" dirty="0" smtClean="0">
              <a:latin typeface="Arial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endParaRPr lang="cs-CZ" dirty="0" smtClean="0">
              <a:latin typeface="Arial" charset="0"/>
            </a:endParaRPr>
          </a:p>
        </p:txBody>
      </p:sp>
      <p:pic>
        <p:nvPicPr>
          <p:cNvPr id="12295" name="Picture 7" descr="C:\Users\ZSTREBON\AppData\Local\Microsoft\Windows\Temporary Internet Files\Content.IE5\XJ5LUPFK\MP90040942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3500438"/>
            <a:ext cx="2160588" cy="324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84321" y="27678"/>
            <a:ext cx="8424936" cy="1296144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cs-CZ" sz="4800" b="1" dirty="0" smtClean="0">
                <a:latin typeface="Arial" charset="0"/>
              </a:rPr>
              <a:t>další druhy teploměrů</a:t>
            </a:r>
            <a:endParaRPr lang="cs-CZ" sz="4800" b="1" cap="none" dirty="0" smtClean="0">
              <a:effectLst/>
            </a:endParaRP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0" y="1412875"/>
            <a:ext cx="9144000" cy="5445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bimetalový / </a:t>
            </a:r>
            <a:r>
              <a:rPr lang="cs-CZ" dirty="0" err="1" smtClean="0">
                <a:latin typeface="Arial" charset="0"/>
              </a:rPr>
              <a:t>dvojkovový</a:t>
            </a:r>
            <a:r>
              <a:rPr lang="cs-CZ" dirty="0" smtClean="0">
                <a:latin typeface="Arial" charset="0"/>
              </a:rPr>
              <a:t>/ - ohýbání pásku ze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cs-CZ" dirty="0" smtClean="0">
                <a:latin typeface="Arial" charset="0"/>
              </a:rPr>
              <a:t>    dvou kovů – použití v termostatu – žehlička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lékařský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>
                <a:latin typeface="Arial" charset="0"/>
              </a:rPr>
              <a:t>e</a:t>
            </a:r>
            <a:r>
              <a:rPr lang="cs-CZ" dirty="0" smtClean="0">
                <a:latin typeface="Arial" charset="0"/>
              </a:rPr>
              <a:t>lektrické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digitální / displej + čidlo /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pokojové, venkovní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speciální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latin typeface="Arial" charset="0"/>
              </a:rPr>
              <a:t>termograf – zaznamenává teplotu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cs-CZ" sz="3600" dirty="0" smtClean="0">
              <a:latin typeface="Arial" charset="0"/>
            </a:endParaRPr>
          </a:p>
        </p:txBody>
      </p:sp>
      <p:pic>
        <p:nvPicPr>
          <p:cNvPr id="23557" name="Picture 5" descr="C:\Users\ZSTREBON\AppData\Local\Microsoft\Windows\Temporary Internet Files\Content.IE5\VNE1GDJN\MC90034747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4797425"/>
            <a:ext cx="2349500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C:\Users\ZSTREBON\AppData\Local\Microsoft\Windows\Temporary Internet Files\Content.IE5\PJJ4B25O\MC90037131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60263">
            <a:off x="2255838" y="5527675"/>
            <a:ext cx="18129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10" descr="C:\Users\ZSTREBON\AppData\Local\Microsoft\Windows\Temporary Internet Files\Content.IE5\VNE1GDJN\MP900401889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2692400"/>
            <a:ext cx="1679575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7544" y="116632"/>
            <a:ext cx="8424936" cy="1296144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cs-CZ" sz="4800" b="1" dirty="0" smtClean="0">
                <a:latin typeface="Arial" charset="0"/>
              </a:rPr>
              <a:t>Umíš odpovědět</a:t>
            </a:r>
            <a:endParaRPr lang="cs-CZ" sz="4800" b="1" cap="none" dirty="0" smtClean="0">
              <a:effectLst/>
            </a:endParaRP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0" y="1412875"/>
            <a:ext cx="9144000" cy="5445125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cs-CZ" sz="10000" b="1" smtClean="0">
                <a:latin typeface="Arial" charset="0"/>
              </a:rPr>
              <a:t>?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3600" smtClean="0">
                <a:latin typeface="Arial" charset="0"/>
              </a:rPr>
              <a:t>Uveď příklad teploty 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3600" smtClean="0">
                <a:latin typeface="Arial" charset="0"/>
              </a:rPr>
              <a:t>Co vyjadřuje teplota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3600" smtClean="0">
                <a:latin typeface="Arial" charset="0"/>
              </a:rPr>
              <a:t>Znáš jednotku teploty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3600" smtClean="0">
                <a:latin typeface="Arial" charset="0"/>
              </a:rPr>
              <a:t>Čím změříš teplotu</a:t>
            </a:r>
          </a:p>
        </p:txBody>
      </p:sp>
      <p:pic>
        <p:nvPicPr>
          <p:cNvPr id="24578" name="Picture 2" descr="C:\Users\ZSTREBON\AppData\Local\Microsoft\Windows\Temporary Internet Files\Content.IE5\PJJ4B25O\MC90029383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27125"/>
            <a:ext cx="2087563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C:\Users\ZSTREBON\AppData\Local\Microsoft\Windows\Temporary Internet Files\Content.IE5\XJ5LUPFK\MP900309045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1535113"/>
            <a:ext cx="201612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C:\Users\ZSTREBON\AppData\Local\Microsoft\Windows\Temporary Internet Files\Content.IE5\8NBSO597\MC90038992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4368800"/>
            <a:ext cx="1944687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2"/>
          <p:cNvSpPr>
            <a:spLocks noGrp="1"/>
          </p:cNvSpPr>
          <p:nvPr>
            <p:ph idx="1"/>
          </p:nvPr>
        </p:nvSpPr>
        <p:spPr>
          <a:xfrm>
            <a:off x="0" y="260350"/>
            <a:ext cx="8991600" cy="58197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2800" smtClean="0"/>
              <a:t>Použitá literatura  a zdroj obrázků :</a:t>
            </a:r>
          </a:p>
          <a:p>
            <a:pPr>
              <a:buFont typeface="Wingdings 2" pitchFamily="18" charset="2"/>
              <a:buNone/>
            </a:pPr>
            <a:endParaRPr lang="cs-CZ" sz="2800" smtClean="0"/>
          </a:p>
          <a:p>
            <a:pPr>
              <a:buFont typeface="Wingdings 2" pitchFamily="18" charset="2"/>
              <a:buNone/>
            </a:pPr>
            <a:r>
              <a:rPr lang="cs-CZ" sz="2400" smtClean="0"/>
              <a:t>TESAŘ, Jiří; JÁCHIM, František. </a:t>
            </a:r>
            <a:r>
              <a:rPr lang="cs-CZ" sz="2400" i="1" smtClean="0"/>
              <a:t>Fyzika 1 pro ZŠ : Fyzikální veličiny a jejich měření</a:t>
            </a:r>
            <a:r>
              <a:rPr lang="cs-CZ" sz="2400" smtClean="0"/>
              <a:t>. 1. Praha  : SPN, 2007. 71 s. ISBN 978-80-7235-347-7.</a:t>
            </a:r>
          </a:p>
          <a:p>
            <a:pPr>
              <a:buFont typeface="Wingdings 2" pitchFamily="18" charset="2"/>
              <a:buNone/>
            </a:pPr>
            <a:endParaRPr lang="cs-CZ" sz="2400" smtClean="0"/>
          </a:p>
          <a:p>
            <a:pPr>
              <a:buFont typeface="Wingdings 2" pitchFamily="18" charset="2"/>
              <a:buNone/>
            </a:pPr>
            <a:r>
              <a:rPr lang="cs-CZ" sz="2400" smtClean="0"/>
              <a:t>www.office.microsoft.com</a:t>
            </a:r>
          </a:p>
          <a:p>
            <a:pPr>
              <a:buFont typeface="Wingdings 2" pitchFamily="18" charset="2"/>
              <a:buNone/>
            </a:pPr>
            <a:r>
              <a:rPr lang="cs-CZ" sz="2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230</TotalTime>
  <Words>152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Prezentace aplikace Microsoft PowerPoint 97–2003</vt:lpstr>
      <vt:lpstr>Prezentace aplikace PowerPoint</vt:lpstr>
      <vt:lpstr>MĚŘENÍ TEPLOTY </vt:lpstr>
      <vt:lpstr>Teplota</vt:lpstr>
      <vt:lpstr>Měření teploty</vt:lpstr>
      <vt:lpstr>Teploměr</vt:lpstr>
      <vt:lpstr>další druhy teploměrů</vt:lpstr>
      <vt:lpstr>Umíš odpovědět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fyzikálních veličin</dc:title>
  <dc:creator>Tomanovi</dc:creator>
  <cp:lastModifiedBy>ZSTREBON</cp:lastModifiedBy>
  <cp:revision>24</cp:revision>
  <dcterms:created xsi:type="dcterms:W3CDTF">2008-09-16T15:31:40Z</dcterms:created>
  <dcterms:modified xsi:type="dcterms:W3CDTF">2011-10-17T11:28:38Z</dcterms:modified>
</cp:coreProperties>
</file>