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67" r:id="rId2"/>
    <p:sldId id="256" r:id="rId3"/>
    <p:sldId id="260" r:id="rId4"/>
    <p:sldId id="268" r:id="rId5"/>
    <p:sldId id="261" r:id="rId6"/>
    <p:sldId id="262" r:id="rId7"/>
    <p:sldId id="264" r:id="rId8"/>
    <p:sldId id="266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1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38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Obdélník 39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Obdélník 40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41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1" name="Obdélník 55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64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65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bdélník 66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63EFAAE-400D-4F68-A3AC-A9C3B97EE872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A22E839-9EE7-41BA-9006-120D5AE7EA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0929A5-E034-4F0E-AD72-DFBD55CA8D0E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78A86B-BE2B-4680-961D-169EC0C944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13"/>
          <p:cNvSpPr>
            <a:spLocks/>
          </p:cNvSpPr>
          <p:nvPr/>
        </p:nvSpPr>
        <p:spPr bwMode="auto">
          <a:xfrm>
            <a:off x="4829175" y="1073150"/>
            <a:ext cx="4321175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Volný tvar 14"/>
          <p:cNvSpPr>
            <a:spLocks/>
          </p:cNvSpPr>
          <p:nvPr/>
        </p:nvSpPr>
        <p:spPr bwMode="auto">
          <a:xfrm>
            <a:off x="374650" y="0"/>
            <a:ext cx="5513388" cy="6615113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Volný tvar 12"/>
          <p:cNvSpPr>
            <a:spLocks/>
          </p:cNvSpPr>
          <p:nvPr/>
        </p:nvSpPr>
        <p:spPr bwMode="auto">
          <a:xfrm rot="5236414">
            <a:off x="4461669" y="1483519"/>
            <a:ext cx="4114800" cy="1189038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Volný tvar 24"/>
          <p:cNvSpPr>
            <a:spLocks/>
          </p:cNvSpPr>
          <p:nvPr/>
        </p:nvSpPr>
        <p:spPr bwMode="auto">
          <a:xfrm>
            <a:off x="366713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7" name="Volný tvar 25"/>
          <p:cNvSpPr>
            <a:spLocks/>
          </p:cNvSpPr>
          <p:nvPr/>
        </p:nvSpPr>
        <p:spPr bwMode="auto">
          <a:xfrm>
            <a:off x="366713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8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9" name="Obdélník 6"/>
          <p:cNvSpPr/>
          <p:nvPr/>
        </p:nvSpPr>
        <p:spPr>
          <a:xfrm>
            <a:off x="363538" y="401638"/>
            <a:ext cx="8504237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0" name="Obdélník 7"/>
          <p:cNvSpPr/>
          <p:nvPr/>
        </p:nvSpPr>
        <p:spPr>
          <a:xfrm flipH="1">
            <a:off x="371475" y="681038"/>
            <a:ext cx="2698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bdélník 8"/>
          <p:cNvSpPr/>
          <p:nvPr/>
        </p:nvSpPr>
        <p:spPr>
          <a:xfrm flipH="1">
            <a:off x="411163" y="681038"/>
            <a:ext cx="2698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2" name="Obdélník 9"/>
          <p:cNvSpPr/>
          <p:nvPr/>
        </p:nvSpPr>
        <p:spPr>
          <a:xfrm flipH="1">
            <a:off x="447675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Obdélník 10"/>
          <p:cNvSpPr/>
          <p:nvPr/>
        </p:nvSpPr>
        <p:spPr>
          <a:xfrm flipH="1">
            <a:off x="476250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4" name="Obdélník 11"/>
          <p:cNvSpPr/>
          <p:nvPr/>
        </p:nvSpPr>
        <p:spPr>
          <a:xfrm>
            <a:off x="500063" y="681038"/>
            <a:ext cx="36512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bIns="0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EA51F79-A31E-4FA3-86EA-42EB84D80082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2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4168CC7-4925-472B-85FE-3562123428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684C4F7-67A9-4B89-BA3F-BE14DEA8E7CC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1AD29A4-B161-4EE1-AFF7-96CEF6F944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24"/>
          <p:cNvSpPr/>
          <p:nvPr/>
        </p:nvSpPr>
        <p:spPr>
          <a:xfrm>
            <a:off x="0" y="401638"/>
            <a:ext cx="8867775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15"/>
          <p:cNvSpPr/>
          <p:nvPr/>
        </p:nvSpPr>
        <p:spPr>
          <a:xfrm>
            <a:off x="87313" y="681038"/>
            <a:ext cx="460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Obdélník 16"/>
          <p:cNvSpPr/>
          <p:nvPr/>
        </p:nvSpPr>
        <p:spPr>
          <a:xfrm>
            <a:off x="47625" y="681038"/>
            <a:ext cx="26988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Obdélník 17"/>
          <p:cNvSpPr/>
          <p:nvPr/>
        </p:nvSpPr>
        <p:spPr>
          <a:xfrm>
            <a:off x="28575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18"/>
          <p:cNvSpPr/>
          <p:nvPr/>
        </p:nvSpPr>
        <p:spPr>
          <a:xfrm>
            <a:off x="0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2" name="Obdélník 19"/>
          <p:cNvSpPr/>
          <p:nvPr/>
        </p:nvSpPr>
        <p:spPr>
          <a:xfrm flipH="1">
            <a:off x="149225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3" name="Obdélník 20"/>
          <p:cNvSpPr/>
          <p:nvPr/>
        </p:nvSpPr>
        <p:spPr>
          <a:xfrm flipH="1">
            <a:off x="188913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bdélník 21"/>
          <p:cNvSpPr/>
          <p:nvPr/>
        </p:nvSpPr>
        <p:spPr>
          <a:xfrm flipH="1">
            <a:off x="227013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8"/>
          <p:cNvSpPr/>
          <p:nvPr/>
        </p:nvSpPr>
        <p:spPr>
          <a:xfrm flipH="1">
            <a:off x="255588" y="681038"/>
            <a:ext cx="79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bdélník 29"/>
          <p:cNvSpPr/>
          <p:nvPr/>
        </p:nvSpPr>
        <p:spPr>
          <a:xfrm>
            <a:off x="279400" y="681038"/>
            <a:ext cx="36513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/>
          <a:lstStyle>
            <a:lvl1pPr>
              <a:defRPr sz="400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FFD0C2D-B3D2-4D02-AA88-3039D95A8B01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1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A9B562C-6B89-4FF8-83F5-4B1C8BE20D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F291EC-EB7F-460C-B241-BA76C8A9376A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2CD7C3-90E4-4316-9307-8CEDB18F43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49DC64F-9392-499F-AA79-03F9E54F26BB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6A48253-C517-45E4-978C-F3057333C6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F6EA3-5757-4E82-B3A0-BDA63E64F7D4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B4D2C-16E6-4AC9-9296-AEF1A426BA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368300" y="0"/>
            <a:ext cx="8777288" cy="1878013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6" name="Přímá spojnice 8"/>
          <p:cNvCxnSpPr/>
          <p:nvPr/>
        </p:nvCxnSpPr>
        <p:spPr>
          <a:xfrm flipV="1">
            <a:off x="363538" y="1884363"/>
            <a:ext cx="8782050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7" name="Skupina 9"/>
          <p:cNvGrpSpPr>
            <a:grpSpLocks/>
          </p:cNvGrpSpPr>
          <p:nvPr/>
        </p:nvGrpSpPr>
        <p:grpSpPr bwMode="auto">
          <a:xfrm rot="5400000">
            <a:off x="8515351" y="1219200"/>
            <a:ext cx="131762" cy="128587"/>
            <a:chOff x="6668087" y="1297746"/>
            <a:chExt cx="161840" cy="156602"/>
          </a:xfrm>
        </p:grpSpPr>
        <p:cxnSp>
          <p:nvCxnSpPr>
            <p:cNvPr id="8" name="Přímá spojnice 14"/>
            <p:cNvCxnSpPr/>
            <p:nvPr/>
          </p:nvCxnSpPr>
          <p:spPr>
            <a:xfrm rot="16200000">
              <a:off x="6663593" y="1300308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15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16"/>
            <p:cNvCxnSpPr/>
            <p:nvPr/>
          </p:nvCxnSpPr>
          <p:spPr>
            <a:xfrm rot="5400000" flipH="1">
              <a:off x="6744513" y="1299332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13"/>
          <p:cNvGrpSpPr>
            <a:grpSpLocks/>
          </p:cNvGrpSpPr>
          <p:nvPr/>
        </p:nvGrpSpPr>
        <p:grpSpPr bwMode="auto">
          <a:xfrm rot="5400000">
            <a:off x="8667751" y="1371600"/>
            <a:ext cx="131762" cy="128587"/>
            <a:chOff x="6668087" y="1297746"/>
            <a:chExt cx="161840" cy="156602"/>
          </a:xfrm>
        </p:grpSpPr>
        <p:cxnSp>
          <p:nvCxnSpPr>
            <p:cNvPr id="12" name="Přímá spojnice 10"/>
            <p:cNvCxnSpPr/>
            <p:nvPr/>
          </p:nvCxnSpPr>
          <p:spPr>
            <a:xfrm rot="16200000">
              <a:off x="6663593" y="1300308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1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2"/>
            <p:cNvCxnSpPr/>
            <p:nvPr/>
          </p:nvCxnSpPr>
          <p:spPr>
            <a:xfrm rot="5400000" flipH="1">
              <a:off x="6744513" y="1299332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Skupina 17"/>
          <p:cNvGrpSpPr>
            <a:grpSpLocks/>
          </p:cNvGrpSpPr>
          <p:nvPr/>
        </p:nvGrpSpPr>
        <p:grpSpPr bwMode="auto">
          <a:xfrm rot="5400000">
            <a:off x="8320087" y="1474788"/>
            <a:ext cx="131763" cy="128588"/>
            <a:chOff x="6668087" y="1297746"/>
            <a:chExt cx="161840" cy="156602"/>
          </a:xfrm>
        </p:grpSpPr>
        <p:cxnSp>
          <p:nvCxnSpPr>
            <p:cNvPr id="16" name="Přímá spojnice 18"/>
            <p:cNvCxnSpPr/>
            <p:nvPr/>
          </p:nvCxnSpPr>
          <p:spPr>
            <a:xfrm rot="16200000">
              <a:off x="6663592" y="1300307"/>
              <a:ext cx="88934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9"/>
            <p:cNvCxnSpPr/>
            <p:nvPr/>
          </p:nvCxnSpPr>
          <p:spPr>
            <a:xfrm rot="16200000" flipV="1">
              <a:off x="6685198" y="1391513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20"/>
            <p:cNvCxnSpPr/>
            <p:nvPr/>
          </p:nvCxnSpPr>
          <p:spPr>
            <a:xfrm rot="5400000" flipH="1">
              <a:off x="6744512" y="1299332"/>
              <a:ext cx="88934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563"/>
            <a:ext cx="2133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9F152B0-C358-47C1-BEB0-BB7653F3121E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20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563"/>
            <a:ext cx="5562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563"/>
            <a:ext cx="4572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C845A9E-89E6-4522-9498-1A4A00570B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E2FBD-20BE-45E1-B023-4287E343B177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A857B-53B2-4C5B-A769-F46E71B511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EC57A9-5EE1-4A80-9B8B-56E75F850EE6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FD0A8F-AC81-4243-AE70-20D6C98CA0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bdélník 16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763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6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78435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 smtClean="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9F544E04-2FB4-4413-9705-FCA98C23D411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C27F7533-455F-4CD4-9F6D-E38D52B729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4" r:id="rId2"/>
    <p:sldLayoutId id="2147483686" r:id="rId3"/>
    <p:sldLayoutId id="2147483687" r:id="rId4"/>
    <p:sldLayoutId id="2147483688" r:id="rId5"/>
    <p:sldLayoutId id="2147483683" r:id="rId6"/>
    <p:sldLayoutId id="2147483689" r:id="rId7"/>
    <p:sldLayoutId id="2147483682" r:id="rId8"/>
    <p:sldLayoutId id="2147483690" r:id="rId9"/>
    <p:sldLayoutId id="2147483681" r:id="rId10"/>
    <p:sldLayoutId id="214748368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 spc="-100">
          <a:solidFill>
            <a:srgbClr val="C1EEFF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9pPr>
      <a:extLst/>
    </p:titleStyle>
    <p:bodyStyle>
      <a:lvl1pPr marL="411163" indent="-342900" algn="l" rtl="0" fontAlgn="base">
        <a:spcBef>
          <a:spcPts val="700"/>
        </a:spcBef>
        <a:spcAft>
          <a:spcPct val="0"/>
        </a:spcAft>
        <a:buClr>
          <a:schemeClr val="tx2"/>
        </a:buClr>
        <a:buSzPct val="95000"/>
        <a:buFont typeface="Wingdings" pitchFamily="2" charset="2"/>
        <a:buChar char="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39775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0475" indent="-228600" algn="l" rtl="0" fontAlgn="base">
        <a:spcBef>
          <a:spcPct val="20000"/>
        </a:spcBef>
        <a:spcAft>
          <a:spcPct val="0"/>
        </a:spcAft>
        <a:buClr>
          <a:srgbClr val="FEB80A"/>
        </a:buClr>
        <a:buFont typeface="Wingdings 3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138" indent="-209550" algn="l" rtl="0" fontAlgn="base">
        <a:spcBef>
          <a:spcPct val="20000"/>
        </a:spcBef>
        <a:spcAft>
          <a:spcPct val="0"/>
        </a:spcAft>
        <a:buClr>
          <a:srgbClr val="FEB80A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3" name="Object 5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1858625"/>
              </p:ext>
            </p:extLst>
          </p:nvPr>
        </p:nvGraphicFramePr>
        <p:xfrm>
          <a:off x="76200" y="12700"/>
          <a:ext cx="9088438" cy="6815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4" name="Prezentace" r:id="rId3" imgW="4018620" imgH="3012948" progId="PowerPoint.Show.8">
                  <p:embed/>
                </p:oleObj>
              </mc:Choice>
              <mc:Fallback>
                <p:oleObj name="Prezentace" r:id="rId3" imgW="4018620" imgH="3012948" progId="PowerPoint.Show.8">
                  <p:embed/>
                  <p:pic>
                    <p:nvPicPr>
                      <p:cNvPr id="0" name="Picture 5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200" y="12700"/>
                        <a:ext cx="9088438" cy="68151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124744"/>
            <a:ext cx="7772400" cy="144016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600" dirty="0" smtClean="0">
                <a:solidFill>
                  <a:schemeClr val="tx2">
                    <a:satMod val="200000"/>
                  </a:schemeClr>
                </a:solidFill>
              </a:rPr>
              <a:t>GRAVITACE</a:t>
            </a:r>
            <a:endParaRPr lang="cs-CZ" sz="6600" dirty="0">
              <a:solidFill>
                <a:schemeClr val="tx2">
                  <a:satMod val="200000"/>
                </a:schemeClr>
              </a:solidFill>
            </a:endParaRPr>
          </a:p>
        </p:txBody>
      </p:sp>
      <p:pic>
        <p:nvPicPr>
          <p:cNvPr id="15362" name="Picture 2" descr="C:\Users\ZSTREBON\AppData\Local\Microsoft\Windows\Temporary Internet Files\Content.IE5\PJJ4B25O\MC9003010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59113" y="2781300"/>
            <a:ext cx="3217862" cy="3217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188913"/>
            <a:ext cx="7772400" cy="1871662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5400" b="1" dirty="0" smtClean="0">
                <a:solidFill>
                  <a:schemeClr val="tx2">
                    <a:satMod val="200000"/>
                  </a:schemeClr>
                </a:solidFill>
              </a:rPr>
              <a:t>Jak se gravitace projevuje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2349500"/>
            <a:ext cx="8642350" cy="4327525"/>
          </a:xfrm>
        </p:spPr>
        <p:txBody>
          <a:bodyPr/>
          <a:lstStyle/>
          <a:p>
            <a:pPr lvl="1">
              <a:lnSpc>
                <a:spcPct val="90000"/>
              </a:lnSpc>
            </a:pPr>
            <a:r>
              <a:rPr lang="cs-CZ" sz="3600" b="1" smtClean="0">
                <a:solidFill>
                  <a:srgbClr val="FFC000"/>
                </a:solidFill>
              </a:rPr>
              <a:t>tělesa puštěná z výšky nad zemí padají dolů </a:t>
            </a:r>
          </a:p>
          <a:p>
            <a:pPr lvl="1">
              <a:lnSpc>
                <a:spcPct val="90000"/>
              </a:lnSpc>
            </a:pPr>
            <a:r>
              <a:rPr lang="cs-CZ" sz="3600" b="1" smtClean="0">
                <a:solidFill>
                  <a:srgbClr val="FFC000"/>
                </a:solidFill>
              </a:rPr>
              <a:t>kolem naší Země obíhá Měsíc a nikam neodletí</a:t>
            </a:r>
          </a:p>
          <a:p>
            <a:pPr lvl="1">
              <a:lnSpc>
                <a:spcPct val="90000"/>
              </a:lnSpc>
            </a:pPr>
            <a:r>
              <a:rPr lang="cs-CZ" sz="3600" b="1" smtClean="0">
                <a:solidFill>
                  <a:srgbClr val="FFC000"/>
                </a:solidFill>
              </a:rPr>
              <a:t>planety naší Sluneční soustavy obíhají kolem Slunce po stabilních oběžných drahách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chemeClr val="tx2">
                    <a:satMod val="200000"/>
                  </a:schemeClr>
                </a:solidFill>
              </a:rPr>
              <a:t>Umíš odpovědět</a:t>
            </a:r>
            <a:endParaRPr lang="cs-CZ" sz="4800" b="1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263" indent="0" algn="ctr">
              <a:buFont typeface="Wingdings" pitchFamily="2" charset="2"/>
              <a:buNone/>
            </a:pPr>
            <a:r>
              <a:rPr lang="cs-CZ" sz="10000" smtClean="0"/>
              <a:t>?</a:t>
            </a:r>
          </a:p>
          <a:p>
            <a:pPr marL="68263" indent="0">
              <a:buFont typeface="Wingdings" pitchFamily="2" charset="2"/>
              <a:buNone/>
            </a:pPr>
            <a:endParaRPr lang="cs-CZ" sz="3200" smtClean="0"/>
          </a:p>
          <a:p>
            <a:pPr marL="68263" indent="0">
              <a:buFont typeface="Wingdings" pitchFamily="2" charset="2"/>
              <a:buNone/>
            </a:pPr>
            <a:r>
              <a:rPr lang="cs-CZ" sz="3200" smtClean="0"/>
              <a:t>Proč padají tělesa k zemi</a:t>
            </a:r>
          </a:p>
          <a:p>
            <a:pPr marL="68263" indent="0">
              <a:buFont typeface="Wingdings" pitchFamily="2" charset="2"/>
              <a:buNone/>
            </a:pPr>
            <a:r>
              <a:rPr lang="cs-CZ" sz="3200" smtClean="0"/>
              <a:t>Proč působí gravitace</a:t>
            </a:r>
          </a:p>
          <a:p>
            <a:pPr marL="68263" indent="0">
              <a:buFont typeface="Wingdings" pitchFamily="2" charset="2"/>
              <a:buNone/>
            </a:pPr>
            <a:r>
              <a:rPr lang="cs-CZ" sz="3200" smtClean="0"/>
              <a:t>Je ve vesmíru gravitace</a:t>
            </a:r>
          </a:p>
        </p:txBody>
      </p:sp>
      <p:pic>
        <p:nvPicPr>
          <p:cNvPr id="17411" name="Picture 2" descr="C:\Users\ZSTREBON\AppData\Local\Microsoft\Windows\Temporary Internet Files\Content.IE5\VNE1GDJN\MC900431620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40425" y="3644900"/>
            <a:ext cx="2519363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333375"/>
            <a:ext cx="8748712" cy="93503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chemeClr val="tx2">
                    <a:satMod val="200000"/>
                  </a:schemeClr>
                </a:solidFill>
              </a:rPr>
              <a:t>Co je příčinou těchto jevů?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idx="1"/>
          </p:nvPr>
        </p:nvSpPr>
        <p:spPr>
          <a:xfrm>
            <a:off x="107950" y="1412875"/>
            <a:ext cx="8856663" cy="532923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3600" smtClean="0"/>
              <a:t>Je to</a:t>
            </a:r>
            <a:r>
              <a:rPr lang="cs-CZ" sz="3600" b="1" smtClean="0">
                <a:solidFill>
                  <a:srgbClr val="FFC000"/>
                </a:solidFill>
              </a:rPr>
              <a:t> gravitace</a:t>
            </a:r>
            <a:r>
              <a:rPr lang="cs-CZ" sz="3600" smtClean="0"/>
              <a:t>. Kolem všech hmotných objektů existuje tzv. </a:t>
            </a:r>
            <a:r>
              <a:rPr lang="cs-CZ" sz="3600" b="1" smtClean="0">
                <a:solidFill>
                  <a:srgbClr val="FFC000"/>
                </a:solidFill>
              </a:rPr>
              <a:t>gravitační pole</a:t>
            </a:r>
            <a:r>
              <a:rPr lang="cs-CZ" sz="3600" smtClean="0"/>
              <a:t>. Tělesa na sebe prostřednictvím tohoto pole působí </a:t>
            </a:r>
            <a:r>
              <a:rPr lang="cs-CZ" sz="3600" b="1" smtClean="0">
                <a:solidFill>
                  <a:srgbClr val="FFC000"/>
                </a:solidFill>
              </a:rPr>
              <a:t>přitažlivými</a:t>
            </a:r>
            <a:r>
              <a:rPr lang="cs-CZ" sz="3600" b="1" smtClean="0">
                <a:solidFill>
                  <a:schemeClr val="folHlink"/>
                </a:solidFill>
              </a:rPr>
              <a:t> </a:t>
            </a:r>
            <a:r>
              <a:rPr lang="cs-CZ" sz="3600" b="1" smtClean="0">
                <a:solidFill>
                  <a:srgbClr val="FFC000"/>
                </a:solidFill>
              </a:rPr>
              <a:t>gravitačními silami</a:t>
            </a:r>
            <a:r>
              <a:rPr lang="cs-CZ" sz="3600" smtClean="0"/>
              <a:t>. </a:t>
            </a:r>
          </a:p>
        </p:txBody>
      </p:sp>
      <p:pic>
        <p:nvPicPr>
          <p:cNvPr id="18435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3822700"/>
            <a:ext cx="5257800" cy="291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1176338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chemeClr val="tx2">
                    <a:satMod val="200000"/>
                  </a:schemeClr>
                </a:solidFill>
              </a:rPr>
              <a:t>Gravitační síla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557338"/>
            <a:ext cx="8229600" cy="5111750"/>
          </a:xfrm>
        </p:spPr>
        <p:txBody>
          <a:bodyPr>
            <a:noAutofit/>
          </a:bodyPr>
          <a:lstStyle/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3600" dirty="0" smtClean="0">
                <a:solidFill>
                  <a:srgbClr val="FFC000"/>
                </a:solidFill>
              </a:rPr>
              <a:t>přitažlivá síla, která se projevuje v okolí Země i ostatních vesmírných těles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3600" dirty="0" smtClean="0">
                <a:solidFill>
                  <a:srgbClr val="FFC000"/>
                </a:solidFill>
              </a:rPr>
              <a:t>gravitační síla Země vždy směřuje do jejího středu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r>
              <a:rPr lang="cs-CZ" sz="3600" dirty="0" smtClean="0">
                <a:solidFill>
                  <a:srgbClr val="FFC000"/>
                </a:solidFill>
              </a:rPr>
              <a:t>gravitační pole Země – prostor v </a:t>
            </a:r>
          </a:p>
          <a:p>
            <a:pPr marL="6858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3600" dirty="0">
                <a:solidFill>
                  <a:srgbClr val="FFC000"/>
                </a:solidFill>
              </a:rPr>
              <a:t> </a:t>
            </a:r>
            <a:r>
              <a:rPr lang="cs-CZ" sz="3600" dirty="0" smtClean="0">
                <a:solidFill>
                  <a:srgbClr val="FFC000"/>
                </a:solidFill>
              </a:rPr>
              <a:t>   okolí Země, v němž působí</a:t>
            </a:r>
          </a:p>
          <a:p>
            <a:pPr marL="6858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3600" dirty="0">
                <a:solidFill>
                  <a:srgbClr val="FFC000"/>
                </a:solidFill>
              </a:rPr>
              <a:t> </a:t>
            </a:r>
            <a:r>
              <a:rPr lang="cs-CZ" sz="3600" dirty="0" smtClean="0">
                <a:solidFill>
                  <a:srgbClr val="FFC000"/>
                </a:solidFill>
              </a:rPr>
              <a:t>   gravitační síla</a:t>
            </a:r>
          </a:p>
          <a:p>
            <a:pPr marL="411480" fontAlgn="auto">
              <a:spcAft>
                <a:spcPts val="0"/>
              </a:spcAft>
              <a:buFont typeface="Wingdings"/>
              <a:buChar char=""/>
              <a:defRPr/>
            </a:pPr>
            <a:endParaRPr lang="cs-CZ" sz="3600" dirty="0" smtClean="0">
              <a:solidFill>
                <a:srgbClr val="FFC000"/>
              </a:solidFill>
            </a:endParaRPr>
          </a:p>
        </p:txBody>
      </p:sp>
      <p:pic>
        <p:nvPicPr>
          <p:cNvPr id="19459" name="Picture 3" descr="C:\Users\ZSTREBON\AppData\Local\Microsoft\Windows\Temporary Internet Files\Content.IE5\8NBSO597\MC90019795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04075" y="3573463"/>
            <a:ext cx="1603375" cy="303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60350"/>
            <a:ext cx="7772400" cy="865188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chemeClr val="tx2">
                    <a:satMod val="200000"/>
                  </a:schemeClr>
                </a:solidFill>
              </a:rPr>
              <a:t>Zapamatuj si: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341438"/>
            <a:ext cx="8075612" cy="5516562"/>
          </a:xfrm>
        </p:spPr>
        <p:txBody>
          <a:bodyPr/>
          <a:lstStyle/>
          <a:p>
            <a:r>
              <a:rPr lang="cs-CZ" sz="3600" smtClean="0">
                <a:solidFill>
                  <a:srgbClr val="FFC000"/>
                </a:solidFill>
              </a:rPr>
              <a:t>každé těleso působí na jiné gravitační silou</a:t>
            </a:r>
          </a:p>
          <a:p>
            <a:r>
              <a:rPr lang="cs-CZ" sz="3600" smtClean="0">
                <a:solidFill>
                  <a:srgbClr val="FFC000"/>
                </a:solidFill>
              </a:rPr>
              <a:t>gravitační síla je vždy přitažlivá a působí ve směru spojnice obou těles</a:t>
            </a:r>
          </a:p>
          <a:p>
            <a:r>
              <a:rPr lang="cs-CZ" sz="3600" smtClean="0">
                <a:solidFill>
                  <a:srgbClr val="FFC000"/>
                </a:solidFill>
              </a:rPr>
              <a:t>čím větší mají tělesa hmotnost, tím větší je gravitační síla mezi nimi</a:t>
            </a:r>
          </a:p>
          <a:p>
            <a:r>
              <a:rPr lang="cs-CZ" sz="3600" smtClean="0">
                <a:solidFill>
                  <a:srgbClr val="FFC000"/>
                </a:solidFill>
              </a:rPr>
              <a:t>gravitační síla se zmenšuje s rostoucí vzdáleností mezi tělesy</a:t>
            </a:r>
          </a:p>
          <a:p>
            <a:endParaRPr lang="cs-CZ" sz="36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304800" y="260350"/>
            <a:ext cx="8686800" cy="5819775"/>
          </a:xfrm>
        </p:spPr>
        <p:txBody>
          <a:bodyPr>
            <a:normAutofit/>
          </a:bodyPr>
          <a:lstStyle/>
          <a:p>
            <a:pPr marL="41148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400" dirty="0" smtClean="0">
                <a:solidFill>
                  <a:srgbClr val="FFC000"/>
                </a:solidFill>
              </a:rPr>
              <a:t>Použitá literatura a zdroje obrázků :</a:t>
            </a:r>
          </a:p>
          <a:p>
            <a:pPr marL="41148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400" dirty="0" smtClean="0">
              <a:solidFill>
                <a:srgbClr val="FFC000"/>
              </a:solidFill>
            </a:endParaRPr>
          </a:p>
          <a:p>
            <a:pPr marL="41148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400" dirty="0">
                <a:solidFill>
                  <a:srgbClr val="FFC000"/>
                </a:solidFill>
              </a:rPr>
              <a:t>TESAŘ, Jiří; JÁCHYM, František. </a:t>
            </a:r>
            <a:r>
              <a:rPr lang="cs-CZ" sz="2400" i="1" dirty="0">
                <a:solidFill>
                  <a:srgbClr val="FFC000"/>
                </a:solidFill>
              </a:rPr>
              <a:t>Fyzika 2 pro ZŠ : Síla a její účinky </a:t>
            </a:r>
            <a:r>
              <a:rPr lang="cs-CZ" sz="2400" i="1" dirty="0" smtClean="0">
                <a:solidFill>
                  <a:srgbClr val="FFC000"/>
                </a:solidFill>
              </a:rPr>
              <a:t>-</a:t>
            </a:r>
            <a:endParaRPr lang="cs-CZ" sz="2400" i="1" dirty="0">
              <a:solidFill>
                <a:srgbClr val="FFC000"/>
              </a:solidFill>
            </a:endParaRPr>
          </a:p>
          <a:p>
            <a:pPr marL="41148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400" i="1" dirty="0" smtClean="0">
                <a:solidFill>
                  <a:srgbClr val="FFC000"/>
                </a:solidFill>
              </a:rPr>
              <a:t>pohyb </a:t>
            </a:r>
            <a:r>
              <a:rPr lang="cs-CZ" sz="2400" i="1" dirty="0">
                <a:solidFill>
                  <a:srgbClr val="FFC000"/>
                </a:solidFill>
              </a:rPr>
              <a:t>těles</a:t>
            </a:r>
            <a:r>
              <a:rPr lang="cs-CZ" sz="2400" dirty="0">
                <a:solidFill>
                  <a:srgbClr val="FFC000"/>
                </a:solidFill>
              </a:rPr>
              <a:t>. 1. vydání. Praha : SPN, 2008. 88 s. ISBN </a:t>
            </a:r>
            <a:r>
              <a:rPr lang="cs-CZ" sz="2400" dirty="0" smtClean="0">
                <a:solidFill>
                  <a:srgbClr val="FFC000"/>
                </a:solidFill>
              </a:rPr>
              <a:t>978-80-7235-</a:t>
            </a:r>
          </a:p>
          <a:p>
            <a:pPr marL="41148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400" dirty="0" smtClean="0">
                <a:solidFill>
                  <a:srgbClr val="FFC000"/>
                </a:solidFill>
              </a:rPr>
              <a:t>381-1.</a:t>
            </a:r>
          </a:p>
          <a:p>
            <a:pPr marL="411480" fontAlgn="auto">
              <a:spcAft>
                <a:spcPts val="0"/>
              </a:spcAft>
              <a:buFont typeface="Wingdings"/>
              <a:buNone/>
              <a:defRPr/>
            </a:pPr>
            <a:endParaRPr lang="cs-CZ" sz="2400" dirty="0" smtClean="0">
              <a:solidFill>
                <a:srgbClr val="FFC000"/>
              </a:solidFill>
            </a:endParaRPr>
          </a:p>
          <a:p>
            <a:pPr marL="41148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400" dirty="0" smtClean="0">
                <a:solidFill>
                  <a:srgbClr val="FFC000"/>
                </a:solidFill>
                <a:hlinkClick r:id="rId2"/>
              </a:rPr>
              <a:t>www.office.microsoft.com</a:t>
            </a:r>
            <a:endParaRPr lang="cs-CZ" sz="2400" dirty="0" smtClean="0">
              <a:solidFill>
                <a:srgbClr val="FFC000"/>
              </a:solidFill>
            </a:endParaRPr>
          </a:p>
          <a:p>
            <a:pPr marL="411480" fontAlgn="auto">
              <a:spcAft>
                <a:spcPts val="0"/>
              </a:spcAft>
              <a:buFont typeface="Wingdings"/>
              <a:buNone/>
              <a:defRPr/>
            </a:pPr>
            <a:endParaRPr lang="cs-CZ" sz="2400" dirty="0">
              <a:solidFill>
                <a:srgbClr val="FFC000"/>
              </a:solidFill>
            </a:endParaRPr>
          </a:p>
          <a:p>
            <a:pPr marL="4572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400" i="1" dirty="0">
                <a:solidFill>
                  <a:srgbClr val="FFC000"/>
                </a:solidFill>
              </a:rPr>
              <a:t>Www.techmania.cz : Fyzika v pozadí</a:t>
            </a:r>
            <a:r>
              <a:rPr lang="cs-CZ" sz="2400" dirty="0">
                <a:solidFill>
                  <a:srgbClr val="FFC000"/>
                </a:solidFill>
              </a:rPr>
              <a:t> [online].  2008 [cit. </a:t>
            </a:r>
            <a:r>
              <a:rPr lang="cs-CZ" sz="2400" dirty="0" smtClean="0">
                <a:solidFill>
                  <a:srgbClr val="FFC000"/>
                </a:solidFill>
              </a:rPr>
              <a:t>2011-09-14]. </a:t>
            </a:r>
            <a:r>
              <a:rPr lang="cs-CZ" sz="2400" dirty="0" err="1">
                <a:solidFill>
                  <a:srgbClr val="FFC000"/>
                </a:solidFill>
              </a:rPr>
              <a:t>Edutorium</a:t>
            </a:r>
            <a:r>
              <a:rPr lang="cs-CZ" sz="2400" dirty="0">
                <a:solidFill>
                  <a:srgbClr val="FFC000"/>
                </a:solidFill>
              </a:rPr>
              <a:t>. Dostupné z WWW: &lt;techmania.cz&gt;.</a:t>
            </a:r>
          </a:p>
          <a:p>
            <a:pPr marL="45720" indent="0" fontAlgn="auto">
              <a:spcAft>
                <a:spcPts val="0"/>
              </a:spcAft>
              <a:buFont typeface="Wingdings"/>
              <a:buNone/>
              <a:defRPr/>
            </a:pPr>
            <a:endParaRPr lang="cs-CZ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63</TotalTime>
  <Words>169</Words>
  <Application>Microsoft Office PowerPoint</Application>
  <PresentationFormat>Předvádění na obrazovce (4:3)</PresentationFormat>
  <Paragraphs>33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Metro</vt:lpstr>
      <vt:lpstr>Prezentace aplikace Microsoft PowerPoint 97–2003</vt:lpstr>
      <vt:lpstr>Prezentace aplikace PowerPoint</vt:lpstr>
      <vt:lpstr>GRAVITACE</vt:lpstr>
      <vt:lpstr>Jak se gravitace projevuje</vt:lpstr>
      <vt:lpstr>Umíš odpovědět</vt:lpstr>
      <vt:lpstr>Co je příčinou těchto jevů?</vt:lpstr>
      <vt:lpstr>Gravitační síla</vt:lpstr>
      <vt:lpstr>Zapamatuj si: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Poznáváme sílu a její účinky</dc:title>
  <dc:creator>ZSTREBON</dc:creator>
  <cp:lastModifiedBy>ZSTREBON</cp:lastModifiedBy>
  <cp:revision>9</cp:revision>
  <dcterms:created xsi:type="dcterms:W3CDTF">2011-09-14T19:07:36Z</dcterms:created>
  <dcterms:modified xsi:type="dcterms:W3CDTF">2011-10-17T11:29:12Z</dcterms:modified>
</cp:coreProperties>
</file>