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0"/>
  </p:notesMasterIdLst>
  <p:sldIdLst>
    <p:sldId id="262" r:id="rId2"/>
    <p:sldId id="263" r:id="rId3"/>
    <p:sldId id="264" r:id="rId4"/>
    <p:sldId id="265" r:id="rId5"/>
    <p:sldId id="273" r:id="rId6"/>
    <p:sldId id="275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96600"/>
    <a:srgbClr val="A50021"/>
    <a:srgbClr val="FF66FF"/>
    <a:srgbClr val="FF5050"/>
    <a:srgbClr val="FF3300"/>
    <a:srgbClr val="663300"/>
    <a:srgbClr val="008000"/>
    <a:srgbClr val="FFFF99"/>
    <a:srgbClr val="00FF00"/>
    <a:srgbClr val="FF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30C34B-90A5-4185-A441-022FA8EFC3B5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7719054-6B65-4EFA-A61A-58A958D65C7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83111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dirty="0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729625F-400E-44F0-A986-061EE07A9ADE}" type="slidenum">
              <a:rPr lang="de-DE" smtClean="0"/>
              <a:pPr/>
              <a:t>1</a:t>
            </a:fld>
            <a:endParaRPr lang="de-DE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8D10571-61DB-4B79-933C-AC03ED97D9EA}" type="slidenum">
              <a:rPr lang="de-DE" smtClean="0"/>
              <a:pPr/>
              <a:t>2</a:t>
            </a:fld>
            <a:endParaRPr lang="de-DE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9449F5-F0F4-441A-AA47-2A2E32FE5DC6}" type="slidenum">
              <a:rPr lang="de-DE" smtClean="0"/>
              <a:pPr/>
              <a:t>3</a:t>
            </a:fld>
            <a:endParaRPr lang="de-DE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E39ED15-7205-417D-A51B-A1A0286DDC5C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7719054-6B65-4EFA-A61A-58A958D65C76}" type="slidenum">
              <a:rPr lang="cs-CZ" smtClean="0"/>
              <a:pPr/>
              <a:t>8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Klepnutím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ndAc>
      <p:stSnd>
        <p:snd r:embed="rId1" name="chimes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ransition>
    <p:sndAc>
      <p:stSnd>
        <p:snd r:embed="rId13" name="chimes.wav"/>
      </p:stSnd>
    </p:sndAc>
  </p:transition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office.microsoft.com/" TargetMode="Externa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wmf"/><Relationship Id="rId4" Type="http://schemas.openxmlformats.org/officeDocument/2006/relationships/image" Target="../media/image4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6.gi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9.jpeg"/><Relationship Id="rId5" Type="http://schemas.openxmlformats.org/officeDocument/2006/relationships/image" Target="../media/image7.gif"/><Relationship Id="rId4" Type="http://schemas.openxmlformats.org/officeDocument/2006/relationships/image" Target="../media/image8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gif"/><Relationship Id="rId4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nemeckagramatika.wz.cz/" TargetMode="External"/><Relationship Id="rId4" Type="http://schemas.openxmlformats.org/officeDocument/2006/relationships/image" Target="../media/image11.gi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3"/>
          <p:cNvSpPr txBox="1">
            <a:spLocks/>
          </p:cNvSpPr>
          <p:nvPr/>
        </p:nvSpPr>
        <p:spPr bwMode="auto">
          <a:xfrm>
            <a:off x="539750" y="333375"/>
            <a:ext cx="8135938" cy="3024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eaLnBrk="0" hangingPunct="0">
              <a:spcBef>
                <a:spcPct val="0"/>
              </a:spcBef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Název školy: 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>ZŠ Klášterec nad Ohří, Krátká 676</a:t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b="1" kern="0" dirty="0">
                <a:latin typeface="Times New Roman" pitchFamily="18" charset="0"/>
                <a:ea typeface="+mj-ea"/>
                <a:cs typeface="Times New Roman" pitchFamily="18" charset="0"/>
              </a:rPr>
              <a:t>Autor: </a:t>
            </a:r>
            <a:r>
              <a:rPr lang="cs-CZ" sz="2800" b="1" i="1" kern="0" dirty="0">
                <a:latin typeface="Times New Roman" pitchFamily="18" charset="0"/>
                <a:ea typeface="+mj-ea"/>
                <a:cs typeface="Times New Roman" pitchFamily="18" charset="0"/>
              </a:rPr>
              <a:t>Mgr. Soňa Strnadová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Název materiálu: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VY_32_INOVACE_6_34_Německý </a:t>
            </a:r>
            <a:r>
              <a:rPr lang="cs-CZ" sz="2800" i="1" kern="0" dirty="0" smtClean="0">
                <a:latin typeface="Times New Roman" pitchFamily="18" charset="0"/>
                <a:ea typeface="+mj-ea"/>
                <a:cs typeface="Times New Roman" pitchFamily="18" charset="0"/>
              </a:rPr>
              <a:t>jazyk_lidské tělo</a:t>
            </a:r>
            <a: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  <a:t/>
            </a:r>
            <a:br>
              <a:rPr lang="cs-CZ" sz="2800" i="1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  <a:t>Číslo projektu: CZ.1.07/1.4.00/21.1115 </a:t>
            </a:r>
            <a:br>
              <a:rPr lang="cs-CZ" sz="2800" kern="0" dirty="0">
                <a:latin typeface="Times New Roman" pitchFamily="18" charset="0"/>
                <a:ea typeface="+mj-ea"/>
                <a:cs typeface="Times New Roman" pitchFamily="18" charset="0"/>
              </a:rPr>
            </a:br>
            <a:endParaRPr lang="cs-CZ" sz="2800" kern="0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sp>
        <p:nvSpPr>
          <p:cNvPr id="6" name="Podnadpis 4"/>
          <p:cNvSpPr txBox="1">
            <a:spLocks/>
          </p:cNvSpPr>
          <p:nvPr/>
        </p:nvSpPr>
        <p:spPr bwMode="auto">
          <a:xfrm>
            <a:off x="467544" y="4293096"/>
            <a:ext cx="8135937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eaLnBrk="0" hangingPunct="0">
              <a:buFontTx/>
              <a:buNone/>
              <a:defRPr/>
            </a:pPr>
            <a:r>
              <a:rPr lang="cs-CZ" sz="2800" b="1" kern="0" dirty="0">
                <a:latin typeface="Times New Roman" pitchFamily="18" charset="0"/>
                <a:cs typeface="Times New Roman" pitchFamily="18" charset="0"/>
              </a:rPr>
              <a:t>Anotace: </a:t>
            </a:r>
          </a:p>
          <a:p>
            <a:pPr marL="342900" indent="-342900" algn="ctr" eaLnBrk="0" hangingPunct="0">
              <a:defRPr/>
            </a:pP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     Prezentace </a:t>
            </a:r>
            <a:r>
              <a:rPr lang="cs-CZ" sz="2000" b="1" i="1" kern="0" dirty="0">
                <a:latin typeface="Times New Roman" pitchFamily="18" charset="0"/>
                <a:cs typeface="Times New Roman" pitchFamily="18" charset="0"/>
              </a:rPr>
              <a:t>je určena </a:t>
            </a: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k </a:t>
            </a:r>
            <a:r>
              <a:rPr lang="cs-CZ" sz="2000" b="1" i="1" kern="0" dirty="0">
                <a:latin typeface="Times New Roman" pitchFamily="18" charset="0"/>
                <a:cs typeface="Times New Roman" pitchFamily="18" charset="0"/>
              </a:rPr>
              <a:t>opakování německé </a:t>
            </a:r>
            <a:r>
              <a:rPr lang="cs-CZ" sz="2000" b="1" i="1" kern="0" dirty="0" smtClean="0">
                <a:latin typeface="Times New Roman" pitchFamily="18" charset="0"/>
                <a:cs typeface="Times New Roman" pitchFamily="18" charset="0"/>
              </a:rPr>
              <a:t>gramatiky, slovní zásoby o lidském těle, skloňování  podstatných a přídavných jmen - II. stupeň.</a:t>
            </a:r>
            <a:endParaRPr lang="cs-CZ" sz="2000" b="1" i="1" kern="0" dirty="0">
              <a:latin typeface="Times New Roman" pitchFamily="18" charset="0"/>
              <a:cs typeface="Times New Roman" pitchFamily="18" charset="0"/>
            </a:endParaRPr>
          </a:p>
          <a:p>
            <a:pPr marL="342900" indent="-342900" eaLnBrk="0" hangingPunct="0">
              <a:defRPr/>
            </a:pPr>
            <a:endParaRPr lang="cs-CZ" sz="2800" kern="0" dirty="0">
              <a:latin typeface="+mn-lt"/>
            </a:endParaRPr>
          </a:p>
        </p:txBody>
      </p:sp>
      <p:pic>
        <p:nvPicPr>
          <p:cNvPr id="9" name="obrázek 1" descr="Logo%20školy"/>
          <p:cNvPicPr>
            <a:picLocks noGrp="1" noChangeArrowheads="1"/>
          </p:cNvPicPr>
          <p:nvPr>
            <p:ph idx="1"/>
          </p:nvPr>
        </p:nvPicPr>
        <p:blipFill>
          <a:blip r:embed="rId4" cstate="print"/>
          <a:srcRect/>
          <a:stretch>
            <a:fillRect/>
          </a:stretch>
        </p:blipFill>
        <p:spPr>
          <a:xfrm>
            <a:off x="2915816" y="2780928"/>
            <a:ext cx="3168352" cy="1907298"/>
          </a:xfrm>
          <a:prstGeom prst="roundRect">
            <a:avLst>
              <a:gd name="adj" fmla="val 16667"/>
            </a:avLst>
          </a:prstGeom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pic>
        <p:nvPicPr>
          <p:cNvPr id="7" name="Obrázek 6" descr="OPVK_hor_zakladni_logolink_RGB_cz.jpg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267744" y="5896099"/>
            <a:ext cx="4386696" cy="9619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08525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4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4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vlastní kresby a fotografie autorky prezentace</a:t>
            </a:r>
          </a:p>
          <a:p>
            <a:pPr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není-li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uvedeno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jinak,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je materiál dílem autorky podle učebních osnov odpovídajících ŠVP vyučovaných podle učebnic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:</a:t>
            </a:r>
          </a:p>
          <a:p>
            <a:pPr>
              <a:defRPr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LENČOVÁ Irena, ŠVECOVÁ Lenka, PLESCHINGER Petra,</a:t>
            </a:r>
          </a:p>
          <a:p>
            <a:pPr marL="0" indent="0">
              <a:buFontTx/>
              <a:buNone/>
              <a:defRPr/>
            </a:pPr>
            <a:r>
              <a:rPr lang="de-DE" sz="2400" i="1" dirty="0" smtClean="0">
                <a:latin typeface="Times New Roman" pitchFamily="18" charset="0"/>
                <a:cs typeface="Times New Roman" pitchFamily="18" charset="0"/>
              </a:rPr>
              <a:t>Spaß mit Max, </a:t>
            </a:r>
            <a:r>
              <a:rPr lang="cs-CZ" sz="2400" i="1" dirty="0" smtClean="0">
                <a:latin typeface="Times New Roman" pitchFamily="18" charset="0"/>
                <a:cs typeface="Times New Roman" pitchFamily="18" charset="0"/>
              </a:rPr>
              <a:t>němčina pro 2. stupeň základních škol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[učebnice]. Dotisk1. vydání. © Nakladatelství 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</a:rPr>
              <a:t>Fraus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, Plzeň 2003.</a:t>
            </a:r>
          </a:p>
          <a:p>
            <a:pPr marL="0" indent="0">
              <a:buFontTx/>
              <a:buNone/>
              <a:defRPr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ISBN 80-7238-241-1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FontTx/>
              <a:buNone/>
              <a:defRPr/>
            </a:pP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Použité zdroje</a:t>
            </a:r>
            <a:endParaRPr lang="cs-CZ" sz="20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3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uiExpand="1" build="p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395288" y="1628801"/>
            <a:ext cx="8445500" cy="4608512"/>
          </a:xfrm>
        </p:spPr>
        <p:txBody>
          <a:bodyPr>
            <a:normAutofit fontScale="85000" lnSpcReduction="20000"/>
          </a:bodyPr>
          <a:lstStyle/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Vyučující s žáky opakuje </a:t>
            </a:r>
            <a:r>
              <a:rPr lang="cs-CZ" kern="0" dirty="0" smtClean="0">
                <a:latin typeface="Times New Roman" pitchFamily="18" charset="0"/>
                <a:cs typeface="Times New Roman" pitchFamily="18" charset="0"/>
              </a:rPr>
              <a:t>slovní zásobu o lidském těle, skloňování  podstatných a přídavných jmen.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Následně žáci učivo samostatně procvičují.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ověřen dne 30. března 2012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DUM zveřejněn na: http://dumy.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cz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materialy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/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prehled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endParaRPr lang="cs-CZ" dirty="0" smtClean="0">
              <a:latin typeface="Times New Roman" pitchFamily="18" charset="0"/>
              <a:cs typeface="Times New Roman" pitchFamily="18" charset="0"/>
            </a:endParaRPr>
          </a:p>
          <a:p>
            <a:pPr>
              <a:defRPr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Motivace:</a:t>
            </a:r>
          </a:p>
          <a:p>
            <a:pPr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    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Hallo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ich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bin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ein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hei</a:t>
            </a:r>
            <a:r>
              <a:rPr lang="de-DE" dirty="0" err="1" smtClean="0">
                <a:latin typeface="Times New Roman" pitchFamily="18" charset="0"/>
                <a:cs typeface="Times New Roman" pitchFamily="18" charset="0"/>
              </a:rPr>
              <a:t>ße</a:t>
            </a:r>
            <a:r>
              <a:rPr lang="de-DE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Charlie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komme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aus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Deutschland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>
              <a:defRPr/>
            </a:pP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Pokyn žákům: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</a:t>
            </a:r>
          </a:p>
          <a:p>
            <a:pPr>
              <a:buFontTx/>
              <a:buNone/>
              <a:defRPr/>
            </a:pPr>
            <a:r>
              <a:rPr lang="cs-CZ" dirty="0" smtClean="0">
                <a:solidFill>
                  <a:schemeClr val="bg1"/>
                </a:solidFill>
              </a:rPr>
              <a:t>   </a:t>
            </a:r>
          </a:p>
        </p:txBody>
      </p:sp>
      <p:sp>
        <p:nvSpPr>
          <p:cNvPr id="7" name="Obláček 6"/>
          <p:cNvSpPr/>
          <p:nvPr/>
        </p:nvSpPr>
        <p:spPr>
          <a:xfrm>
            <a:off x="683568" y="5301208"/>
            <a:ext cx="5184576" cy="1368152"/>
          </a:xfrm>
          <a:prstGeom prst="cloudCallout">
            <a:avLst>
              <a:gd name="adj1" fmla="val 69572"/>
              <a:gd name="adj2" fmla="val -40565"/>
            </a:avLst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Umíš skloňovat podstatná  a přídavná jména?</a:t>
            </a:r>
          </a:p>
          <a:p>
            <a:pPr algn="ctr"/>
            <a:r>
              <a:rPr lang="cs-CZ" b="1" dirty="0" smtClean="0">
                <a:ln w="1905"/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každém listě máš zadaný úkol i  správné řešení.</a:t>
            </a:r>
            <a:endParaRPr lang="cs-CZ" b="1" dirty="0">
              <a:ln w="1905"/>
              <a:solidFill>
                <a:schemeClr val="tx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8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5652120" y="5949280"/>
            <a:ext cx="998190" cy="7350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16" descr="MCj03255560000%5b1%5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 flipH="1">
            <a:off x="7380312" y="4941168"/>
            <a:ext cx="1368425" cy="136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sz="44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Práce s prezentací</a:t>
            </a:r>
            <a:endParaRPr lang="cs-CZ" sz="44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0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10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24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024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1024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4000"/>
                            </p:stCondLst>
                            <p:childTnLst>
                              <p:par>
                                <p:cTn id="3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024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4500"/>
                            </p:stCondLst>
                            <p:childTnLst>
                              <p:par>
                                <p:cTn id="41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7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3" grpId="0" build="p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Části lidského těla</a:t>
            </a:r>
            <a:endParaRPr lang="cs-CZ" sz="20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179512" y="1196752"/>
            <a:ext cx="2736304" cy="5328592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chemeClr val="bg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bg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bg2">
                  <a:lumMod val="20000"/>
                  <a:lumOff val="80000"/>
                  <a:shade val="100000"/>
                  <a:satMod val="115000"/>
                </a:schemeClr>
              </a:gs>
            </a:gsLst>
            <a:lin ang="189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Kopf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Haare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Stirn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Nase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die Wangen</a:t>
            </a:r>
          </a:p>
          <a:p>
            <a:pPr>
              <a:buFontTx/>
              <a:buChar char="-"/>
            </a:pP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Ohr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Auge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b="1" dirty="0" smtClean="0">
              <a:ln w="11430"/>
              <a:solidFill>
                <a:schemeClr val="tx1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228184" y="1196752"/>
            <a:ext cx="2736304" cy="5328592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chemeClr val="bg2">
                  <a:lumMod val="20000"/>
                  <a:lumOff val="80000"/>
                  <a:shade val="30000"/>
                  <a:satMod val="115000"/>
                </a:schemeClr>
              </a:gs>
              <a:gs pos="50000">
                <a:schemeClr val="bg2">
                  <a:lumMod val="20000"/>
                  <a:lumOff val="80000"/>
                  <a:shade val="67500"/>
                  <a:satMod val="115000"/>
                </a:schemeClr>
              </a:gs>
              <a:gs pos="100000">
                <a:schemeClr val="bg2">
                  <a:lumMod val="20000"/>
                  <a:lumOff val="80000"/>
                  <a:shade val="100000"/>
                  <a:satMod val="115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rgbClr val="00206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Kinn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Wimpern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Augenbraue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0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Zähne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Zunge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Hals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Schulter</a:t>
            </a:r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>
              <a:buFontTx/>
              <a:buChar char="-"/>
            </a:pPr>
            <a:endParaRPr lang="cs-CZ" sz="2400" b="1" dirty="0" smtClean="0">
              <a:ln w="11430"/>
              <a:solidFill>
                <a:srgbClr val="0070C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283968" y="1196752"/>
            <a:ext cx="909042" cy="1171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8" name="Obláček 57"/>
          <p:cNvSpPr/>
          <p:nvPr/>
        </p:nvSpPr>
        <p:spPr>
          <a:xfrm>
            <a:off x="2987824" y="1412776"/>
            <a:ext cx="1440160" cy="432048"/>
          </a:xfrm>
          <a:prstGeom prst="cloudCallout">
            <a:avLst>
              <a:gd name="adj1" fmla="val 61715"/>
              <a:gd name="adj2" fmla="val 71443"/>
            </a:avLst>
          </a:prstGeom>
          <a:gradFill flip="none" rotWithShape="1">
            <a:gsLst>
              <a:gs pos="0">
                <a:srgbClr val="FF9933">
                  <a:tint val="66000"/>
                  <a:satMod val="160000"/>
                </a:srgbClr>
              </a:gs>
              <a:gs pos="50000">
                <a:srgbClr val="FF9933">
                  <a:tint val="44500"/>
                  <a:satMod val="160000"/>
                </a:srgbClr>
              </a:gs>
              <a:gs pos="100000">
                <a:srgbClr val="FF9933">
                  <a:tint val="23500"/>
                  <a:satMod val="160000"/>
                </a:srgbClr>
              </a:gs>
            </a:gsLst>
            <a:lin ang="54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tx1"/>
                </a:solidFill>
              </a:rPr>
              <a:t>spojuj</a:t>
            </a:r>
            <a:endParaRPr lang="cs-CZ" b="1" dirty="0">
              <a:solidFill>
                <a:schemeClr val="tx1"/>
              </a:solidFill>
            </a:endParaRPr>
          </a:p>
        </p:txBody>
      </p:sp>
      <p:sp>
        <p:nvSpPr>
          <p:cNvPr id="61" name="Zaoblený obdélník 60"/>
          <p:cNvSpPr/>
          <p:nvPr/>
        </p:nvSpPr>
        <p:spPr>
          <a:xfrm>
            <a:off x="3131840" y="2708920"/>
            <a:ext cx="1368152" cy="3672408"/>
          </a:xfrm>
          <a:prstGeom prst="roundRect">
            <a:avLst>
              <a:gd name="adj" fmla="val 10000"/>
            </a:avLst>
          </a:prstGeom>
          <a:solidFill>
            <a:schemeClr val="bg1">
              <a:lumMod val="9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ucho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vlasy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oko </a:t>
            </a:r>
          </a:p>
          <a:p>
            <a:endParaRPr lang="cs-CZ" sz="9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nos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tváře 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hlava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čelo 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67" name="Zaoblený obdélník 66"/>
          <p:cNvSpPr/>
          <p:nvPr/>
        </p:nvSpPr>
        <p:spPr>
          <a:xfrm>
            <a:off x="4716016" y="2708920"/>
            <a:ext cx="1368152" cy="3672408"/>
          </a:xfrm>
          <a:prstGeom prst="roundRect">
            <a:avLst>
              <a:gd name="adj" fmla="val 10000"/>
            </a:avLst>
          </a:prstGeom>
          <a:solidFill>
            <a:schemeClr val="bg1">
              <a:lumMod val="95000"/>
            </a:schemeClr>
          </a:solidFill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2400" b="1" dirty="0" smtClean="0">
                <a:solidFill>
                  <a:schemeClr val="tx1"/>
                </a:solidFill>
              </a:rPr>
              <a:t>jazyk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krk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obočí</a:t>
            </a:r>
          </a:p>
          <a:p>
            <a:endParaRPr lang="cs-CZ" sz="9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zuby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brada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řasy</a:t>
            </a:r>
          </a:p>
          <a:p>
            <a:endParaRPr lang="cs-CZ" sz="800" b="1" dirty="0" smtClean="0">
              <a:solidFill>
                <a:schemeClr val="tx1"/>
              </a:solidFill>
            </a:endParaRPr>
          </a:p>
          <a:p>
            <a:r>
              <a:rPr lang="cs-CZ" sz="2400" b="1" dirty="0" smtClean="0">
                <a:solidFill>
                  <a:schemeClr val="tx1"/>
                </a:solidFill>
              </a:rPr>
              <a:t>ramena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8" name="TextovéPole 77"/>
          <p:cNvSpPr txBox="1"/>
          <p:nvPr/>
        </p:nvSpPr>
        <p:spPr>
          <a:xfrm>
            <a:off x="3059832" y="6453336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Pokud nevíš, klikni</a:t>
            </a:r>
            <a:endParaRPr lang="cs-CZ" dirty="0"/>
          </a:p>
        </p:txBody>
      </p:sp>
      <p:pic>
        <p:nvPicPr>
          <p:cNvPr id="81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20072" y="6272440"/>
            <a:ext cx="720080" cy="585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84" name="Srdce 83"/>
          <p:cNvSpPr/>
          <p:nvPr/>
        </p:nvSpPr>
        <p:spPr>
          <a:xfrm>
            <a:off x="1835696" y="1412776"/>
            <a:ext cx="288032" cy="288032"/>
          </a:xfrm>
          <a:prstGeom prst="hear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Srdce 84"/>
          <p:cNvSpPr/>
          <p:nvPr/>
        </p:nvSpPr>
        <p:spPr>
          <a:xfrm>
            <a:off x="4067944" y="5373216"/>
            <a:ext cx="288032" cy="288032"/>
          </a:xfrm>
          <a:prstGeom prst="heart">
            <a:avLst/>
          </a:prstGeom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Srdce 85"/>
          <p:cNvSpPr/>
          <p:nvPr/>
        </p:nvSpPr>
        <p:spPr>
          <a:xfrm>
            <a:off x="2051720" y="2204864"/>
            <a:ext cx="288032" cy="288032"/>
          </a:xfrm>
          <a:prstGeom prst="heart">
            <a:avLst/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Srdce 86"/>
          <p:cNvSpPr/>
          <p:nvPr/>
        </p:nvSpPr>
        <p:spPr>
          <a:xfrm>
            <a:off x="4139952" y="3284984"/>
            <a:ext cx="288032" cy="288032"/>
          </a:xfrm>
          <a:prstGeom prst="heart">
            <a:avLst/>
          </a:prstGeom>
          <a:solidFill>
            <a:srgbClr val="FF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Srdce 87"/>
          <p:cNvSpPr/>
          <p:nvPr/>
        </p:nvSpPr>
        <p:spPr>
          <a:xfrm>
            <a:off x="3995936" y="4365104"/>
            <a:ext cx="288032" cy="288032"/>
          </a:xfrm>
          <a:prstGeom prst="heart">
            <a:avLst/>
          </a:prstGeom>
          <a:solidFill>
            <a:srgbClr val="FFC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Srdce 88"/>
          <p:cNvSpPr/>
          <p:nvPr/>
        </p:nvSpPr>
        <p:spPr>
          <a:xfrm>
            <a:off x="1979712" y="3717032"/>
            <a:ext cx="288032" cy="288032"/>
          </a:xfrm>
          <a:prstGeom prst="heart">
            <a:avLst/>
          </a:prstGeom>
          <a:solidFill>
            <a:srgbClr val="FFC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Srdce 89"/>
          <p:cNvSpPr/>
          <p:nvPr/>
        </p:nvSpPr>
        <p:spPr>
          <a:xfrm>
            <a:off x="1763688" y="2924944"/>
            <a:ext cx="288032" cy="288032"/>
          </a:xfrm>
          <a:prstGeom prst="heart">
            <a:avLst/>
          </a:prstGeom>
          <a:solidFill>
            <a:srgbClr val="FF0066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Srdce 90"/>
          <p:cNvSpPr/>
          <p:nvPr/>
        </p:nvSpPr>
        <p:spPr>
          <a:xfrm>
            <a:off x="3923928" y="5877272"/>
            <a:ext cx="288032" cy="288032"/>
          </a:xfrm>
          <a:prstGeom prst="heart">
            <a:avLst/>
          </a:prstGeom>
          <a:solidFill>
            <a:srgbClr val="FF0066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Srdce 91"/>
          <p:cNvSpPr/>
          <p:nvPr/>
        </p:nvSpPr>
        <p:spPr>
          <a:xfrm>
            <a:off x="2195736" y="4509120"/>
            <a:ext cx="288032" cy="288032"/>
          </a:xfrm>
          <a:prstGeom prst="heart">
            <a:avLst/>
          </a:prstGeom>
          <a:solidFill>
            <a:srgbClr val="00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Srdce 92"/>
          <p:cNvSpPr/>
          <p:nvPr/>
        </p:nvSpPr>
        <p:spPr>
          <a:xfrm>
            <a:off x="4067944" y="4869160"/>
            <a:ext cx="288032" cy="288032"/>
          </a:xfrm>
          <a:prstGeom prst="heart">
            <a:avLst/>
          </a:prstGeom>
          <a:solidFill>
            <a:srgbClr val="00FF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Srdce 93"/>
          <p:cNvSpPr/>
          <p:nvPr/>
        </p:nvSpPr>
        <p:spPr>
          <a:xfrm>
            <a:off x="1835696" y="5229200"/>
            <a:ext cx="288032" cy="288032"/>
          </a:xfrm>
          <a:prstGeom prst="heart">
            <a:avLst/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Srdce 94"/>
          <p:cNvSpPr/>
          <p:nvPr/>
        </p:nvSpPr>
        <p:spPr>
          <a:xfrm>
            <a:off x="4067944" y="2852936"/>
            <a:ext cx="288032" cy="288032"/>
          </a:xfrm>
          <a:prstGeom prst="heart">
            <a:avLst/>
          </a:prstGeom>
          <a:solidFill>
            <a:srgbClr val="00B0F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Srdce 95"/>
          <p:cNvSpPr/>
          <p:nvPr/>
        </p:nvSpPr>
        <p:spPr>
          <a:xfrm>
            <a:off x="2123728" y="5877272"/>
            <a:ext cx="288032" cy="288032"/>
          </a:xfrm>
          <a:prstGeom prst="heart">
            <a:avLst/>
          </a:prstGeom>
          <a:solidFill>
            <a:srgbClr val="FF66FF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Srdce 96"/>
          <p:cNvSpPr/>
          <p:nvPr/>
        </p:nvSpPr>
        <p:spPr>
          <a:xfrm>
            <a:off x="3851920" y="3789040"/>
            <a:ext cx="288032" cy="288032"/>
          </a:xfrm>
          <a:prstGeom prst="heart">
            <a:avLst/>
          </a:prstGeom>
          <a:solidFill>
            <a:srgbClr val="FF66FF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Srdce 97"/>
          <p:cNvSpPr/>
          <p:nvPr/>
        </p:nvSpPr>
        <p:spPr>
          <a:xfrm>
            <a:off x="5724128" y="2780928"/>
            <a:ext cx="288032" cy="288032"/>
          </a:xfrm>
          <a:prstGeom prst="heart">
            <a:avLst/>
          </a:prstGeom>
          <a:solidFill>
            <a:srgbClr val="A50021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Srdce 98"/>
          <p:cNvSpPr/>
          <p:nvPr/>
        </p:nvSpPr>
        <p:spPr>
          <a:xfrm>
            <a:off x="8388424" y="2132856"/>
            <a:ext cx="288032" cy="288032"/>
          </a:xfrm>
          <a:prstGeom prst="hear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Srdce 99"/>
          <p:cNvSpPr/>
          <p:nvPr/>
        </p:nvSpPr>
        <p:spPr>
          <a:xfrm>
            <a:off x="5508104" y="5301208"/>
            <a:ext cx="288032" cy="288032"/>
          </a:xfrm>
          <a:prstGeom prst="hear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Srdce 100"/>
          <p:cNvSpPr/>
          <p:nvPr/>
        </p:nvSpPr>
        <p:spPr>
          <a:xfrm>
            <a:off x="7668344" y="4869160"/>
            <a:ext cx="288032" cy="288032"/>
          </a:xfrm>
          <a:prstGeom prst="heart">
            <a:avLst/>
          </a:prstGeom>
          <a:solidFill>
            <a:srgbClr val="9966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Srdce 101"/>
          <p:cNvSpPr/>
          <p:nvPr/>
        </p:nvSpPr>
        <p:spPr>
          <a:xfrm>
            <a:off x="5436096" y="3284984"/>
            <a:ext cx="288032" cy="288032"/>
          </a:xfrm>
          <a:prstGeom prst="heart">
            <a:avLst/>
          </a:prstGeom>
          <a:solidFill>
            <a:srgbClr val="9966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Srdce 102"/>
          <p:cNvSpPr/>
          <p:nvPr/>
        </p:nvSpPr>
        <p:spPr>
          <a:xfrm>
            <a:off x="5724128" y="3789040"/>
            <a:ext cx="288032" cy="288032"/>
          </a:xfrm>
          <a:prstGeom prst="hear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Srdce 103"/>
          <p:cNvSpPr/>
          <p:nvPr/>
        </p:nvSpPr>
        <p:spPr>
          <a:xfrm>
            <a:off x="8676456" y="2924944"/>
            <a:ext cx="288032" cy="288032"/>
          </a:xfrm>
          <a:prstGeom prst="heart">
            <a:avLst/>
          </a:prstGeom>
          <a:solidFill>
            <a:srgbClr val="008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5" name="Srdce 104"/>
          <p:cNvSpPr/>
          <p:nvPr/>
        </p:nvSpPr>
        <p:spPr>
          <a:xfrm>
            <a:off x="5652120" y="4293096"/>
            <a:ext cx="288032" cy="288032"/>
          </a:xfrm>
          <a:prstGeom prst="heart">
            <a:avLst/>
          </a:prstGeom>
          <a:solidFill>
            <a:schemeClr val="bg1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6" name="Srdce 105"/>
          <p:cNvSpPr/>
          <p:nvPr/>
        </p:nvSpPr>
        <p:spPr>
          <a:xfrm>
            <a:off x="8100392" y="3573016"/>
            <a:ext cx="288032" cy="288032"/>
          </a:xfrm>
          <a:prstGeom prst="heart">
            <a:avLst/>
          </a:prstGeom>
          <a:solidFill>
            <a:schemeClr val="bg1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7" name="Srdce 106"/>
          <p:cNvSpPr/>
          <p:nvPr/>
        </p:nvSpPr>
        <p:spPr>
          <a:xfrm>
            <a:off x="5652120" y="4725144"/>
            <a:ext cx="288032" cy="288032"/>
          </a:xfrm>
          <a:prstGeom prst="heart">
            <a:avLst/>
          </a:prstGeom>
          <a:solidFill>
            <a:srgbClr val="0070C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8" name="Srdce 107"/>
          <p:cNvSpPr/>
          <p:nvPr/>
        </p:nvSpPr>
        <p:spPr>
          <a:xfrm>
            <a:off x="7884368" y="1412776"/>
            <a:ext cx="288032" cy="288032"/>
          </a:xfrm>
          <a:prstGeom prst="heart">
            <a:avLst/>
          </a:prstGeom>
          <a:solidFill>
            <a:srgbClr val="0070C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9" name="Srdce 108"/>
          <p:cNvSpPr/>
          <p:nvPr/>
        </p:nvSpPr>
        <p:spPr>
          <a:xfrm>
            <a:off x="7884368" y="4005064"/>
            <a:ext cx="288032" cy="288032"/>
          </a:xfrm>
          <a:prstGeom prst="heart">
            <a:avLst/>
          </a:prstGeom>
          <a:solidFill>
            <a:srgbClr val="A50021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0" name="Srdce 109"/>
          <p:cNvSpPr/>
          <p:nvPr/>
        </p:nvSpPr>
        <p:spPr>
          <a:xfrm>
            <a:off x="5868144" y="5805264"/>
            <a:ext cx="288032" cy="288032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1" name="Srdce 110"/>
          <p:cNvSpPr/>
          <p:nvPr/>
        </p:nvSpPr>
        <p:spPr>
          <a:xfrm>
            <a:off x="8172400" y="5661248"/>
            <a:ext cx="288032" cy="288032"/>
          </a:xfrm>
          <a:prstGeom prst="heart">
            <a:avLst/>
          </a:prstGeo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1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1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1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6732240" y="188640"/>
            <a:ext cx="2232248" cy="633670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chemeClr val="bg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bg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bg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břicho</a:t>
            </a:r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prst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koleno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prsa, hruď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palec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noha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loket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paže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záda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ruka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kotník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noha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251520" y="188640"/>
            <a:ext cx="2232248" cy="6336704"/>
          </a:xfrm>
          <a:prstGeom prst="roundRect">
            <a:avLst>
              <a:gd name="adj" fmla="val 10000"/>
            </a:avLst>
          </a:prstGeom>
          <a:gradFill flip="none" rotWithShape="1">
            <a:gsLst>
              <a:gs pos="0">
                <a:schemeClr val="bg2">
                  <a:lumMod val="40000"/>
                  <a:lumOff val="60000"/>
                  <a:shade val="30000"/>
                  <a:satMod val="115000"/>
                </a:schemeClr>
              </a:gs>
              <a:gs pos="50000">
                <a:schemeClr val="bg2">
                  <a:lumMod val="40000"/>
                  <a:lumOff val="60000"/>
                  <a:shade val="67500"/>
                  <a:satMod val="115000"/>
                </a:schemeClr>
              </a:gs>
              <a:gs pos="100000">
                <a:schemeClr val="bg2">
                  <a:lumMod val="40000"/>
                  <a:lumOff val="60000"/>
                  <a:shade val="100000"/>
                  <a:satMod val="115000"/>
                </a:schemeClr>
              </a:gs>
            </a:gsLst>
            <a:path path="circle">
              <a:fillToRect t="100000" r="100000"/>
            </a:path>
            <a:tileRect l="-100000" b="-100000"/>
          </a:gra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Rücken</a:t>
            </a:r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Hand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Finger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Arm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Ellbogen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Bauch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Brust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Fuß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Knie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das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Bein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der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Knöchel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endParaRPr lang="cs-CZ" sz="8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die</a:t>
            </a:r>
            <a:r>
              <a:rPr lang="cs-CZ" sz="2400" b="1" dirty="0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400" b="1" dirty="0" err="1" smtClean="0">
                <a:ln w="11430"/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Zehe</a:t>
            </a:r>
            <a:endParaRPr lang="cs-CZ" sz="2400" b="1" dirty="0" smtClean="0">
              <a:ln w="11430"/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6" name="Picture 7"/>
          <p:cNvPicPr>
            <a:picLocks noChangeAspect="1" noChangeArrowheads="1"/>
          </p:cNvPicPr>
          <p:nvPr/>
        </p:nvPicPr>
        <p:blipFill>
          <a:blip r:embed="rId4" cstate="print"/>
          <a:srcRect l="22171" t="11600" r="30684" b="9825"/>
          <a:stretch>
            <a:fillRect/>
          </a:stretch>
        </p:blipFill>
        <p:spPr bwMode="auto">
          <a:xfrm>
            <a:off x="3275856" y="1556792"/>
            <a:ext cx="2880320" cy="4800534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  <p:sp>
        <p:nvSpPr>
          <p:cNvPr id="7" name="Pěticípá hvězda 6"/>
          <p:cNvSpPr/>
          <p:nvPr/>
        </p:nvSpPr>
        <p:spPr>
          <a:xfrm>
            <a:off x="1763688" y="836712"/>
            <a:ext cx="360040" cy="288032"/>
          </a:xfrm>
          <a:prstGeom prst="star5">
            <a:avLst/>
          </a:prstGeom>
          <a:solidFill>
            <a:srgbClr val="FF0000"/>
          </a:solidFill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7596336" y="4293096"/>
            <a:ext cx="360040" cy="288032"/>
          </a:xfrm>
          <a:prstGeom prst="star5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1979712" y="332656"/>
            <a:ext cx="360040" cy="288032"/>
          </a:xfrm>
          <a:prstGeom prst="star5">
            <a:avLst/>
          </a:prstGeom>
          <a:solidFill>
            <a:srgbClr val="FF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1691680" y="3717032"/>
            <a:ext cx="360040" cy="288032"/>
          </a:xfrm>
          <a:prstGeom prst="star5">
            <a:avLst/>
          </a:prstGeom>
          <a:solidFill>
            <a:srgbClr val="00B0F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1907704" y="1340768"/>
            <a:ext cx="360040" cy="288032"/>
          </a:xfrm>
          <a:prstGeom prst="star5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1619672" y="1844824"/>
            <a:ext cx="360040" cy="288032"/>
          </a:xfrm>
          <a:prstGeom prst="star5">
            <a:avLst/>
          </a:prstGeom>
          <a:solidFill>
            <a:srgbClr val="00CC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7596336" y="3789040"/>
            <a:ext cx="360040" cy="288032"/>
          </a:xfrm>
          <a:prstGeom prst="star5">
            <a:avLst/>
          </a:prstGeom>
          <a:solidFill>
            <a:srgbClr val="00CC99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2123728" y="2276872"/>
            <a:ext cx="360040" cy="288032"/>
          </a:xfrm>
          <a:prstGeom prst="star5">
            <a:avLst/>
          </a:prstGeom>
          <a:solidFill>
            <a:srgbClr val="7030A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1907704" y="2780928"/>
            <a:ext cx="360040" cy="288032"/>
          </a:xfrm>
          <a:prstGeom prst="star5">
            <a:avLst/>
          </a:prstGeom>
          <a:solidFill>
            <a:srgbClr val="FF99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7884368" y="404664"/>
            <a:ext cx="360040" cy="288032"/>
          </a:xfrm>
          <a:prstGeom prst="star5">
            <a:avLst/>
          </a:prstGeom>
          <a:solidFill>
            <a:srgbClr val="FF99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1763688" y="3284984"/>
            <a:ext cx="360040" cy="288032"/>
          </a:xfrm>
          <a:prstGeom prst="star5">
            <a:avLst/>
          </a:prstGeom>
          <a:solidFill>
            <a:srgbClr val="00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8388424" y="1772816"/>
            <a:ext cx="360040" cy="288032"/>
          </a:xfrm>
          <a:prstGeom prst="star5">
            <a:avLst/>
          </a:prstGeom>
          <a:solidFill>
            <a:srgbClr val="00FF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7740352" y="2780928"/>
            <a:ext cx="360040" cy="288032"/>
          </a:xfrm>
          <a:prstGeom prst="star5">
            <a:avLst/>
          </a:prstGeom>
          <a:solidFill>
            <a:srgbClr val="00B0F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1691680" y="4293096"/>
            <a:ext cx="360040" cy="288032"/>
          </a:xfrm>
          <a:prstGeom prst="star5">
            <a:avLst/>
          </a:prstGeom>
          <a:solidFill>
            <a:srgbClr val="FF33CC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1691680" y="4797152"/>
            <a:ext cx="360040" cy="288032"/>
          </a:xfrm>
          <a:prstGeom prst="star5">
            <a:avLst/>
          </a:prstGeom>
          <a:solidFill>
            <a:srgbClr val="FF66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8028384" y="1340768"/>
            <a:ext cx="360040" cy="288032"/>
          </a:xfrm>
          <a:prstGeom prst="star5">
            <a:avLst/>
          </a:prstGeom>
          <a:solidFill>
            <a:srgbClr val="FF33CC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7596336" y="836712"/>
            <a:ext cx="360040" cy="288032"/>
          </a:xfrm>
          <a:prstGeom prst="star5">
            <a:avLst/>
          </a:prstGeom>
          <a:solidFill>
            <a:srgbClr val="0070C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7668344" y="4797152"/>
            <a:ext cx="360040" cy="288032"/>
          </a:xfrm>
          <a:prstGeom prst="star5">
            <a:avLst/>
          </a:prstGeom>
          <a:solidFill>
            <a:srgbClr val="FF00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7740352" y="3284984"/>
            <a:ext cx="360040" cy="288032"/>
          </a:xfrm>
          <a:prstGeom prst="star5">
            <a:avLst/>
          </a:prstGeom>
          <a:solidFill>
            <a:srgbClr val="7030A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Nadpis 1"/>
          <p:cNvSpPr>
            <a:spLocks noGrp="1"/>
          </p:cNvSpPr>
          <p:nvPr>
            <p:ph type="title"/>
          </p:nvPr>
        </p:nvSpPr>
        <p:spPr>
          <a:xfrm>
            <a:off x="2627784" y="274638"/>
            <a:ext cx="432048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sz="20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Tvoř dvojice nevíš-li,</a:t>
            </a:r>
            <a:endParaRPr lang="cs-CZ" sz="20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28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652120" y="620688"/>
            <a:ext cx="720080" cy="585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pic>
        <p:nvPicPr>
          <p:cNvPr id="29" name="Picture 5"/>
          <p:cNvPicPr>
            <a:picLocks noChangeAspect="1" noChangeArrowheads="1"/>
          </p:cNvPicPr>
          <p:nvPr/>
        </p:nvPicPr>
        <p:blipFill>
          <a:blip r:embed="rId6" cstate="print"/>
          <a:srcRect l="27907" t="51163" r="39535" b="18605"/>
          <a:stretch>
            <a:fillRect/>
          </a:stretch>
        </p:blipFill>
        <p:spPr bwMode="auto">
          <a:xfrm>
            <a:off x="8244408" y="2636912"/>
            <a:ext cx="542830" cy="504056"/>
          </a:xfrm>
          <a:prstGeom prst="ellipse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0" name="Pěticípá hvězda 29"/>
          <p:cNvSpPr/>
          <p:nvPr/>
        </p:nvSpPr>
        <p:spPr>
          <a:xfrm>
            <a:off x="1691680" y="5733256"/>
            <a:ext cx="360040" cy="288032"/>
          </a:xfrm>
          <a:prstGeom prst="star5">
            <a:avLst/>
          </a:prstGeom>
          <a:solidFill>
            <a:srgbClr val="FF0066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2051720" y="5301208"/>
            <a:ext cx="360040" cy="288032"/>
          </a:xfrm>
          <a:prstGeom prst="star5">
            <a:avLst/>
          </a:prstGeom>
          <a:solidFill>
            <a:schemeClr val="bg1"/>
          </a:solidFill>
          <a:ln>
            <a:solidFill>
              <a:schemeClr val="bg2">
                <a:lumMod val="40000"/>
                <a:lumOff val="60000"/>
              </a:schemeClr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7812360" y="2276872"/>
            <a:ext cx="360040" cy="288032"/>
          </a:xfrm>
          <a:prstGeom prst="star5">
            <a:avLst/>
          </a:prstGeom>
          <a:solidFill>
            <a:srgbClr val="FF0066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7524328" y="5733256"/>
            <a:ext cx="360040" cy="288032"/>
          </a:xfrm>
          <a:prstGeom prst="star5">
            <a:avLst/>
          </a:prstGeom>
          <a:solidFill>
            <a:srgbClr val="FF6600"/>
          </a:solidFill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7956376" y="5229200"/>
            <a:ext cx="360040" cy="288032"/>
          </a:xfrm>
          <a:prstGeom prst="star5">
            <a:avLst/>
          </a:prstGeom>
          <a:solidFill>
            <a:schemeClr val="bg1"/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8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30" grpId="0" animBg="1"/>
      <p:bldP spid="31" grpId="0" animBg="1"/>
      <p:bldP spid="32" grpId="0" animBg="1"/>
      <p:bldP spid="33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aoblený obdélník 5"/>
          <p:cNvSpPr/>
          <p:nvPr/>
        </p:nvSpPr>
        <p:spPr>
          <a:xfrm>
            <a:off x="5796136" y="5445224"/>
            <a:ext cx="1368152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sprechen</a:t>
            </a:r>
            <a:endParaRPr lang="cs-CZ" sz="2000" b="1" dirty="0"/>
          </a:p>
        </p:txBody>
      </p:sp>
      <p:sp>
        <p:nvSpPr>
          <p:cNvPr id="9" name="Zaoblený obdélník 8"/>
          <p:cNvSpPr/>
          <p:nvPr/>
        </p:nvSpPr>
        <p:spPr>
          <a:xfrm>
            <a:off x="4427984" y="5949280"/>
            <a:ext cx="1584176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Schnupfen</a:t>
            </a:r>
            <a:endParaRPr lang="cs-CZ" sz="2000" b="1" dirty="0"/>
          </a:p>
        </p:txBody>
      </p:sp>
      <p:sp>
        <p:nvSpPr>
          <p:cNvPr id="10" name="Zaoblený obdélník 9"/>
          <p:cNvSpPr/>
          <p:nvPr/>
        </p:nvSpPr>
        <p:spPr>
          <a:xfrm>
            <a:off x="179512" y="1556792"/>
            <a:ext cx="183569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Nase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3347864" y="4725144"/>
            <a:ext cx="2160240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Kopfschmerzen</a:t>
            </a:r>
            <a:endParaRPr lang="cs-CZ" sz="2000" b="1" dirty="0"/>
          </a:p>
        </p:txBody>
      </p:sp>
      <p:sp>
        <p:nvSpPr>
          <p:cNvPr id="12" name="Zaoblený obdélník 11"/>
          <p:cNvSpPr/>
          <p:nvPr/>
        </p:nvSpPr>
        <p:spPr>
          <a:xfrm>
            <a:off x="179512" y="2204864"/>
            <a:ext cx="183569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Der Kopf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179512" y="2852936"/>
            <a:ext cx="183569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Augen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331640" y="4869160"/>
            <a:ext cx="1368152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weinen</a:t>
            </a:r>
            <a:endParaRPr lang="cs-CZ" sz="2000" b="1" dirty="0"/>
          </a:p>
        </p:txBody>
      </p:sp>
      <p:sp>
        <p:nvSpPr>
          <p:cNvPr id="15" name="Zaoblený obdélník 14"/>
          <p:cNvSpPr/>
          <p:nvPr/>
        </p:nvSpPr>
        <p:spPr>
          <a:xfrm>
            <a:off x="179512" y="3573016"/>
            <a:ext cx="183569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Ohren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115616" y="6309320"/>
            <a:ext cx="1368152" cy="360040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hören</a:t>
            </a:r>
            <a:endParaRPr lang="cs-CZ" sz="2000" b="1" dirty="0"/>
          </a:p>
        </p:txBody>
      </p:sp>
      <p:sp>
        <p:nvSpPr>
          <p:cNvPr id="17" name="Zaoblený obdélník 16"/>
          <p:cNvSpPr/>
          <p:nvPr/>
        </p:nvSpPr>
        <p:spPr>
          <a:xfrm>
            <a:off x="7380312" y="1628800"/>
            <a:ext cx="1619672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Zähne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6300192" y="4941168"/>
            <a:ext cx="2232248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Zahnschmerzen</a:t>
            </a:r>
            <a:endParaRPr lang="cs-CZ" sz="2000" b="1" dirty="0"/>
          </a:p>
        </p:txBody>
      </p:sp>
      <p:sp>
        <p:nvSpPr>
          <p:cNvPr id="19" name="Zaoblený obdélník 18"/>
          <p:cNvSpPr/>
          <p:nvPr/>
        </p:nvSpPr>
        <p:spPr>
          <a:xfrm>
            <a:off x="7380312" y="2276872"/>
            <a:ext cx="158417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Zunge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2627784" y="6093296"/>
            <a:ext cx="1584176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vorstrecken</a:t>
            </a:r>
            <a:endParaRPr lang="cs-CZ" sz="2000" b="1" dirty="0"/>
          </a:p>
        </p:txBody>
      </p:sp>
      <p:sp>
        <p:nvSpPr>
          <p:cNvPr id="21" name="Zaoblený obdélník 20"/>
          <p:cNvSpPr/>
          <p:nvPr/>
        </p:nvSpPr>
        <p:spPr>
          <a:xfrm>
            <a:off x="323528" y="5661248"/>
            <a:ext cx="1800200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lang, blond</a:t>
            </a:r>
            <a:endParaRPr lang="cs-CZ" sz="2000" b="1" dirty="0"/>
          </a:p>
        </p:txBody>
      </p:sp>
      <p:sp>
        <p:nvSpPr>
          <p:cNvPr id="22" name="Zaoblený obdélník 21"/>
          <p:cNvSpPr/>
          <p:nvPr/>
        </p:nvSpPr>
        <p:spPr>
          <a:xfrm>
            <a:off x="7380312" y="2924944"/>
            <a:ext cx="158417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Haare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3" name="Zaoblený obdélník 22"/>
          <p:cNvSpPr/>
          <p:nvPr/>
        </p:nvSpPr>
        <p:spPr>
          <a:xfrm>
            <a:off x="7380312" y="3573016"/>
            <a:ext cx="158417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Der Hals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4" name="Zaoblený obdélník 23"/>
          <p:cNvSpPr/>
          <p:nvPr/>
        </p:nvSpPr>
        <p:spPr>
          <a:xfrm>
            <a:off x="5940152" y="6425952"/>
            <a:ext cx="1584176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smtClean="0"/>
              <a:t>lang, kurz</a:t>
            </a:r>
            <a:endParaRPr lang="cs-CZ" sz="2000" b="1" dirty="0"/>
          </a:p>
        </p:txBody>
      </p:sp>
      <p:sp>
        <p:nvSpPr>
          <p:cNvPr id="25" name="Zaoblený obdélník 24"/>
          <p:cNvSpPr/>
          <p:nvPr/>
        </p:nvSpPr>
        <p:spPr>
          <a:xfrm>
            <a:off x="7380312" y="4149080"/>
            <a:ext cx="158417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Die Lippen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2987824" y="5373216"/>
            <a:ext cx="1584176" cy="432048"/>
          </a:xfrm>
          <a:prstGeom prst="round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r</a:t>
            </a:r>
            <a:r>
              <a:rPr lang="de-DE" sz="2000" b="1" dirty="0" err="1" smtClean="0"/>
              <a:t>ot</a:t>
            </a:r>
            <a:r>
              <a:rPr lang="de-DE" sz="2000" b="1" dirty="0" smtClean="0"/>
              <a:t>, schön</a:t>
            </a:r>
            <a:endParaRPr lang="cs-CZ" sz="2000" b="1" dirty="0"/>
          </a:p>
        </p:txBody>
      </p:sp>
      <p:pic>
        <p:nvPicPr>
          <p:cNvPr id="27" name="Picture 16" descr="MCj03255560000%5b1%5d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211960" y="980728"/>
            <a:ext cx="792361" cy="79236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de-DE" sz="3200" dirty="0" err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Spoj</a:t>
            </a:r>
            <a:r>
              <a:rPr lang="de-DE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</a:t>
            </a:r>
            <a:r>
              <a:rPr lang="cs-CZ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hodné dvojice a tvoř věty</a:t>
            </a:r>
            <a:endParaRPr lang="cs-CZ" sz="20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6" name="Zaoblený obdélník 35"/>
          <p:cNvSpPr/>
          <p:nvPr/>
        </p:nvSpPr>
        <p:spPr>
          <a:xfrm>
            <a:off x="179512" y="4221088"/>
            <a:ext cx="1835696" cy="432048"/>
          </a:xfrm>
          <a:prstGeom prst="roundRect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Der Mund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37" name="Picture 10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8100392" y="6021288"/>
            <a:ext cx="720080" cy="58556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33333E-6 -2.36818E-6 L -0.2283 -0.63991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400" y="-320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38889E-6 -3.9778E-6 L -0.11024 -0.36702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5500" y="-18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6.93802E-7 L 0.11406 -0.28307 " pathEditMode="relative" rAng="0" ptsTypes="AA">
                                      <p:cBhvr>
                                        <p:cTn id="20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5700" y="-142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60777E-7 L 0.13768 -0.39315 " pathEditMode="relative" rAng="0" ptsTypes="AA">
                                      <p:cBhvr>
                                        <p:cTn id="24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6900" y="-197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5.55556E-7 6.47549E-7 L -0.37413 -0.17831 " pathEditMode="relative" rAng="0" ptsTypes="AA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8700" y="-89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11111E-6 2.39593E-6 L -0.14566 -0.48266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300" y="-241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66667E-6 3.57077E-6 L 0.32292 -0.55597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6100" y="-2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5122 -0.03145 L 0.55521 -0.38806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25200" y="-17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2.57169E-6 L -0.0394 -0.41558 " pathEditMode="relative" rAng="0" ptsTypes="AA">
                                      <p:cBhvr>
                                        <p:cTn id="4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00" y="-208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4722 -0.03145 L 0.28351 -0.1783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1800" y="-7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9" grpId="0" animBg="1"/>
      <p:bldP spid="11" grpId="0" animBg="1"/>
      <p:bldP spid="14" grpId="0" animBg="1"/>
      <p:bldP spid="16" grpId="0" animBg="1"/>
      <p:bldP spid="18" grpId="0" animBg="1"/>
      <p:bldP spid="20" grpId="0" animBg="1"/>
      <p:bldP spid="21" grpId="0" animBg="1"/>
      <p:bldP spid="24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827584" y="1412776"/>
            <a:ext cx="2448272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buNone/>
            </a:pPr>
            <a:r>
              <a:rPr lang="cs-CZ" sz="2000" b="1" dirty="0" err="1" smtClean="0">
                <a:solidFill>
                  <a:schemeClr val="tx1"/>
                </a:solidFill>
              </a:rPr>
              <a:t>Haare</a:t>
            </a:r>
            <a:r>
              <a:rPr lang="cs-CZ" sz="2000" b="1" dirty="0" smtClean="0">
                <a:solidFill>
                  <a:schemeClr val="tx1"/>
                </a:solidFill>
              </a:rPr>
              <a:t> – </a:t>
            </a:r>
            <a:r>
              <a:rPr lang="cs-CZ" sz="2000" b="1" dirty="0" err="1" smtClean="0">
                <a:solidFill>
                  <a:schemeClr val="tx1"/>
                </a:solidFill>
              </a:rPr>
              <a:t>lang</a:t>
            </a:r>
            <a:r>
              <a:rPr lang="cs-CZ" sz="2000" b="1" dirty="0" smtClean="0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Zaoblený obdélník 4"/>
          <p:cNvSpPr/>
          <p:nvPr/>
        </p:nvSpPr>
        <p:spPr>
          <a:xfrm>
            <a:off x="3491880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b="1" dirty="0" err="1" smtClean="0">
                <a:solidFill>
                  <a:schemeClr val="tx1"/>
                </a:solidFill>
              </a:rPr>
              <a:t>Ohren</a:t>
            </a:r>
            <a:r>
              <a:rPr lang="cs-CZ" sz="2000" b="1" dirty="0" smtClean="0">
                <a:solidFill>
                  <a:schemeClr val="tx1"/>
                </a:solidFill>
              </a:rPr>
              <a:t> - </a:t>
            </a:r>
            <a:r>
              <a:rPr lang="cs-CZ" sz="2000" b="1" dirty="0" err="1" smtClean="0">
                <a:solidFill>
                  <a:schemeClr val="tx1"/>
                </a:solidFill>
              </a:rPr>
              <a:t>gro</a:t>
            </a:r>
            <a:r>
              <a:rPr lang="de-DE" sz="2000" b="1" dirty="0" smtClean="0">
                <a:solidFill>
                  <a:schemeClr val="tx1"/>
                </a:solidFill>
              </a:rPr>
              <a:t>ß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6228184" y="14127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Hals - lang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827584" y="2276872"/>
            <a:ext cx="2448272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Hände schön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3563888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err="1" smtClean="0">
                <a:solidFill>
                  <a:schemeClr val="tx1"/>
                </a:solidFill>
              </a:rPr>
              <a:t>Füsse</a:t>
            </a:r>
            <a:r>
              <a:rPr lang="de-DE" sz="2000" b="1" dirty="0" smtClean="0">
                <a:solidFill>
                  <a:schemeClr val="tx1"/>
                </a:solidFill>
              </a:rPr>
              <a:t> klein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9" name="Zaoblený obdélník 8"/>
          <p:cNvSpPr/>
          <p:nvPr/>
        </p:nvSpPr>
        <p:spPr>
          <a:xfrm>
            <a:off x="6228184" y="22768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Nase - spitzig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827584" y="3212976"/>
            <a:ext cx="2448272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Finger - schmutzig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6228184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Mund - rund 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827584" y="4149080"/>
            <a:ext cx="2448272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Backen - dick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3563888" y="32129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Augen - blau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3563888" y="40770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Hals - dünn</a:t>
            </a:r>
            <a:endParaRPr lang="cs-CZ" sz="2000" b="1" dirty="0">
              <a:solidFill>
                <a:schemeClr val="tx1"/>
              </a:solidFill>
            </a:endParaRPr>
          </a:p>
        </p:txBody>
      </p:sp>
      <p:pic>
        <p:nvPicPr>
          <p:cNvPr id="17" name="Picture 1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 flipH="1">
            <a:off x="4644008" y="1268760"/>
            <a:ext cx="1368151" cy="7568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8" name="Zaoblený obdélník 17"/>
          <p:cNvSpPr/>
          <p:nvPr/>
        </p:nvSpPr>
        <p:spPr>
          <a:xfrm>
            <a:off x="6228184" y="40770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CC66">
                  <a:tint val="66000"/>
                  <a:satMod val="160000"/>
                </a:srgbClr>
              </a:gs>
              <a:gs pos="50000">
                <a:srgbClr val="00CC66">
                  <a:tint val="44500"/>
                  <a:satMod val="160000"/>
                </a:srgbClr>
              </a:gs>
              <a:gs pos="100000">
                <a:srgbClr val="00CC66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de-DE" sz="2000" b="1" dirty="0" err="1" smtClean="0">
                <a:solidFill>
                  <a:schemeClr val="tx1"/>
                </a:solidFill>
              </a:rPr>
              <a:t>Weimpern</a:t>
            </a:r>
            <a:r>
              <a:rPr lang="de-DE" sz="2000" b="1" dirty="0" smtClean="0">
                <a:solidFill>
                  <a:schemeClr val="tx1"/>
                </a:solidFill>
              </a:rPr>
              <a:t> - lang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827584" y="5013176"/>
            <a:ext cx="2448272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Kinn - groß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1" name="Zaoblený obdélník 20"/>
          <p:cNvSpPr/>
          <p:nvPr/>
        </p:nvSpPr>
        <p:spPr>
          <a:xfrm>
            <a:off x="6228184" y="4941168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Gesicht - sauber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563888" y="5013176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rgbClr val="009999">
                  <a:tint val="66000"/>
                  <a:satMod val="160000"/>
                </a:srgbClr>
              </a:gs>
              <a:gs pos="50000">
                <a:srgbClr val="009999">
                  <a:tint val="44500"/>
                  <a:satMod val="160000"/>
                </a:srgbClr>
              </a:gs>
              <a:gs pos="100000">
                <a:srgbClr val="009999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Stirn - niedrig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5" name="Zaoblený obdélník 24"/>
          <p:cNvSpPr/>
          <p:nvPr/>
        </p:nvSpPr>
        <p:spPr>
          <a:xfrm>
            <a:off x="755576" y="5877272"/>
            <a:ext cx="2448272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Lippen - rot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6" name="Zaoblený obdélník 25"/>
          <p:cNvSpPr/>
          <p:nvPr/>
        </p:nvSpPr>
        <p:spPr>
          <a:xfrm>
            <a:off x="6156176" y="5805264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Knie -  verletzt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7" name="Zaoblený obdélník 26"/>
          <p:cNvSpPr/>
          <p:nvPr/>
        </p:nvSpPr>
        <p:spPr>
          <a:xfrm>
            <a:off x="3491880" y="5877272"/>
            <a:ext cx="2376264" cy="576064"/>
          </a:xfrm>
          <a:prstGeom prst="roundRect">
            <a:avLst/>
          </a:prstGeom>
          <a:gradFill flip="none" rotWithShape="1">
            <a:gsLst>
              <a:gs pos="0">
                <a:schemeClr val="bg1">
                  <a:lumMod val="50000"/>
                  <a:tint val="66000"/>
                  <a:satMod val="160000"/>
                </a:schemeClr>
              </a:gs>
              <a:gs pos="50000">
                <a:schemeClr val="bg1">
                  <a:lumMod val="50000"/>
                  <a:tint val="44500"/>
                  <a:satMod val="160000"/>
                </a:schemeClr>
              </a:gs>
              <a:gs pos="100000">
                <a:schemeClr val="bg1">
                  <a:lumMod val="50000"/>
                  <a:tint val="23500"/>
                  <a:satMod val="160000"/>
                </a:schemeClr>
              </a:gs>
            </a:gsLst>
            <a:lin ang="13500000" scaled="1"/>
            <a:tileRect/>
          </a:gradFill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de-DE" sz="2000" b="1" dirty="0" smtClean="0">
                <a:solidFill>
                  <a:schemeClr val="tx1"/>
                </a:solidFill>
              </a:rPr>
              <a:t>Zähne weiß</a:t>
            </a:r>
            <a:endParaRPr lang="cs-CZ" sz="2000" b="1" dirty="0">
              <a:solidFill>
                <a:schemeClr val="tx1"/>
              </a:solidFill>
            </a:endParaRPr>
          </a:p>
        </p:txBody>
      </p:sp>
      <p:sp>
        <p:nvSpPr>
          <p:cNvPr id="28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de-DE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T</a:t>
            </a:r>
            <a:r>
              <a:rPr lang="cs-CZ" sz="3200" dirty="0" err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voř</a:t>
            </a:r>
            <a:r>
              <a:rPr lang="cs-CZ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věty</a:t>
            </a:r>
            <a:r>
              <a:rPr lang="de-DE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br>
              <a:rPr lang="de-DE" sz="32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de-DE" sz="20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(Finger –</a:t>
            </a:r>
            <a:r>
              <a:rPr lang="cs-CZ" sz="20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 </a:t>
            </a:r>
            <a:r>
              <a:rPr lang="de-DE" sz="20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lang / Deine Finger sind lang. Du hast lange Finger.)</a:t>
            </a:r>
            <a:endParaRPr lang="cs-CZ" sz="20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6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627784" y="2708920"/>
            <a:ext cx="1512168" cy="10441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Šipka doprava 6">
            <a:hlinkClick r:id="rId5"/>
          </p:cNvPr>
          <p:cNvSpPr/>
          <p:nvPr/>
        </p:nvSpPr>
        <p:spPr>
          <a:xfrm>
            <a:off x="4139952" y="2852936"/>
            <a:ext cx="2088232" cy="792088"/>
          </a:xfrm>
          <a:prstGeom prst="rightArrow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143000"/>
          </a:xfrm>
        </p:spPr>
        <p:txBody>
          <a:bodyPr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de-DE" sz="2000" dirty="0" err="1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Klikne</a:t>
            </a:r>
            <a:r>
              <a:rPr lang="cs-CZ" sz="2000" dirty="0" smtClean="0">
                <a:ln w="11430"/>
                <a:solidFill>
                  <a:srgbClr val="0070C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š-li na šipku, získáš přehled německé gramatiky</a:t>
            </a:r>
            <a:endParaRPr lang="cs-CZ" sz="2000" dirty="0">
              <a:ln w="11430"/>
              <a:solidFill>
                <a:srgbClr val="0070C0"/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814</TotalTime>
  <Words>395</Words>
  <Application>Microsoft Office PowerPoint</Application>
  <PresentationFormat>Předvádění na obrazovce (4:3)</PresentationFormat>
  <Paragraphs>177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Použité zdroje</vt:lpstr>
      <vt:lpstr>Práce s prezentací</vt:lpstr>
      <vt:lpstr>Části lidského těla</vt:lpstr>
      <vt:lpstr>Tvoř dvojice nevíš-li,</vt:lpstr>
      <vt:lpstr>Spoj vhodné dvojice a tvoř věty</vt:lpstr>
      <vt:lpstr>Tvoř věty  (Finger – lang / Deine Finger sind lang. Du hast lange Finger.)</vt:lpstr>
      <vt:lpstr>Klikneš-li na šipku, získáš přehled německé gramatiky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Uzivatel</dc:creator>
  <cp:lastModifiedBy>User</cp:lastModifiedBy>
  <cp:revision>97</cp:revision>
  <dcterms:created xsi:type="dcterms:W3CDTF">2012-04-07T10:40:49Z</dcterms:created>
  <dcterms:modified xsi:type="dcterms:W3CDTF">2012-06-11T13:06:48Z</dcterms:modified>
</cp:coreProperties>
</file>