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6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VY_52_INOVACE_24_2_LISTNATÉ STROMY A KEŘE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</a:t>
            </a:r>
            <a:r>
              <a:rPr lang="cs-CZ" sz="1700" smtClean="0"/>
              <a:t>: 1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ČLOVĚK A PŘÍRODA / PŘÍRODOPIS /  BOTANIKA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 Pomocí prezentace zopakování  a procvičení charakteristických znaků našich běžných druhů listnatých stromů a keřů. </a:t>
            </a:r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7.C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30.5. 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30.5. 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OPAKOVÁNÍ CHARAKTERISTICKÝCH ZNAKŮ STROMŮ A KEŘŮ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BOTANIKA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BUK</a:t>
            </a:r>
            <a:endParaRPr lang="cs-CZ" dirty="0"/>
          </a:p>
        </p:txBody>
      </p:sp>
      <p:pic>
        <p:nvPicPr>
          <p:cNvPr id="8" name="Zástupný symbol pro obsah 7" descr="buk lesní, kvě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25961" y="1935163"/>
            <a:ext cx="3292078" cy="4389437"/>
          </a:xfrm>
        </p:spPr>
      </p:pic>
      <p:pic>
        <p:nvPicPr>
          <p:cNvPr id="1027" name="Picture 3" descr="C:\Documents and Settings\User\Local Settings\Temporary Internet Files\Content.IE5\H08RWZT3\MC90005313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764704"/>
            <a:ext cx="1809598" cy="1736446"/>
          </a:xfrm>
          <a:prstGeom prst="rect">
            <a:avLst/>
          </a:prstGeom>
          <a:noFill/>
        </p:spPr>
      </p:pic>
      <p:pic>
        <p:nvPicPr>
          <p:cNvPr id="1028" name="Picture 4" descr="C:\Documents and Settings\User\Local Settings\Temporary Internet Files\Content.IE5\DCG9WUW0\MC90035065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149080"/>
            <a:ext cx="1792586" cy="179107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7236296" y="602128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584" y="620690"/>
          <a:ext cx="7344816" cy="518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BORKA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LIST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KVĚTENSTVÍ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PLOD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DŘEVO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4572000" y="69269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BĚLOŠEDÁ, HLADKÁ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572000" y="162880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JEDNODUCHÝ, LESKLÝ, VEJČITÝ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49289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356992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HLÁVKA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422108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TROJBOKÁ NAŽKA = BUKVICE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5085184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TVRDÉ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JAVOR</a:t>
            </a:r>
            <a:endParaRPr lang="cs-CZ" dirty="0"/>
          </a:p>
        </p:txBody>
      </p:sp>
      <p:pic>
        <p:nvPicPr>
          <p:cNvPr id="8" name="Zástupný symbol pro obsah 7" descr="javor babyka.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8871" y="1935163"/>
            <a:ext cx="5866257" cy="4389437"/>
          </a:xfrm>
        </p:spPr>
      </p:pic>
      <p:pic>
        <p:nvPicPr>
          <p:cNvPr id="2053" name="Picture 5" descr="C:\Documents and Settings\User\Local Settings\Temporary Internet Files\Content.IE5\DCG9WUW0\MC90019330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365104"/>
            <a:ext cx="2173125" cy="1923946"/>
          </a:xfrm>
          <a:prstGeom prst="rect">
            <a:avLst/>
          </a:prstGeom>
          <a:noFill/>
        </p:spPr>
      </p:pic>
      <p:pic>
        <p:nvPicPr>
          <p:cNvPr id="2054" name="Picture 6" descr="C:\Documents and Settings\User\Local Settings\Temporary Internet Files\Content.IE5\BI2D836D\MC90035982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764704"/>
            <a:ext cx="1783454" cy="1718238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7812360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1268760"/>
          <a:ext cx="734481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LIST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KVĚTENSTVÍ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PLOD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ZAJÍMAVOST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4499992" y="13407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JEDNODUCHÝ, DLANITĚ LALOČNATÝ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204864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1409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LATA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393305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KŘÍDLATÁ DVOUNAŽKA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486916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 STÁTNÍM SYMBOLU KANADY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DUB</a:t>
            </a:r>
            <a:endParaRPr lang="cs-CZ" dirty="0"/>
          </a:p>
        </p:txBody>
      </p:sp>
      <p:pic>
        <p:nvPicPr>
          <p:cNvPr id="11" name="Zástupný symbol pro obsah 10" descr="dub, květ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215" y="1935163"/>
            <a:ext cx="5853569" cy="4389437"/>
          </a:xfrm>
        </p:spPr>
      </p:pic>
      <p:pic>
        <p:nvPicPr>
          <p:cNvPr id="3080" name="Picture 8" descr="C:\Documents and Settings\User\Local Settings\Temporary Internet Files\Content.IE5\WGIQHGSR\MC90035134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124744"/>
            <a:ext cx="1554178" cy="1785042"/>
          </a:xfrm>
          <a:prstGeom prst="rect">
            <a:avLst/>
          </a:prstGeom>
          <a:noFill/>
        </p:spPr>
      </p:pic>
      <p:pic>
        <p:nvPicPr>
          <p:cNvPr id="3081" name="Picture 9" descr="C:\Documents and Settings\User\Local Settings\Temporary Internet Files\Content.IE5\8CX47FTU\MC90033605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653136"/>
            <a:ext cx="1795535" cy="1668197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7812360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1268760"/>
          <a:ext cx="734481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LIST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KVĚTENSTVÍ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PLOD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DŘEVO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4499992" y="13407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JEDNODUCHÝ, LALOČNATÝ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204864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1409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JEHNĚDY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393305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NAŽKA V MISKOVITÉ ČÍŠCE = ŽALUD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486916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VELMI TVRDÉ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LÍPA</a:t>
            </a:r>
            <a:endParaRPr lang="cs-CZ" dirty="0"/>
          </a:p>
        </p:txBody>
      </p:sp>
      <p:pic>
        <p:nvPicPr>
          <p:cNvPr id="6" name="Zástupný symbol pro obsah 5" descr="lípa srdčitá 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8871" y="1935163"/>
            <a:ext cx="5866257" cy="4389437"/>
          </a:xfrm>
        </p:spPr>
      </p:pic>
      <p:pic>
        <p:nvPicPr>
          <p:cNvPr id="4099" name="Picture 3" descr="C:\Documents and Settings\User\Local Settings\Temporary Internet Files\Content.IE5\XEMMMLVB\MC9000531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980728"/>
            <a:ext cx="1814170" cy="166969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812360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584" y="620690"/>
          <a:ext cx="7344816" cy="518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ZAJÍMAVOST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LIST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KVĚTENSTVÍ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PLOD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DŘEVO/ VYUŽITÍ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4572000" y="69269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NÁRODNÍ STROM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572000" y="162880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JEDNODUCHÝ, SRDČITÝ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49289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OBOUPOHLAVNÝ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356992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VRCHOLÍK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422108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OŘÍŠEK S LISTENEM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5085184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MĚKKÉ / ŘEZBÁŘSTVÍ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VRBA JÍVA</a:t>
            </a:r>
            <a:endParaRPr lang="cs-CZ" dirty="0"/>
          </a:p>
        </p:txBody>
      </p:sp>
      <p:pic>
        <p:nvPicPr>
          <p:cNvPr id="4" name="Zástupný symbol pro obsah 3" descr="vrba jív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79912" y="1772816"/>
            <a:ext cx="3284404" cy="4389437"/>
          </a:xfrm>
        </p:spPr>
      </p:pic>
      <p:pic>
        <p:nvPicPr>
          <p:cNvPr id="5" name="Obrázek 4" descr="vrba, samčí jehnědy.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3687697"/>
            <a:ext cx="3456384" cy="2586245"/>
          </a:xfrm>
          <a:prstGeom prst="rect">
            <a:avLst/>
          </a:prstGeom>
        </p:spPr>
      </p:pic>
      <p:pic>
        <p:nvPicPr>
          <p:cNvPr id="5123" name="Picture 3" descr="C:\Documents and Settings\User\Local Settings\Temporary Internet Files\Content.IE5\DCG9WUW0\MC9001933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23227">
            <a:off x="6168239" y="296533"/>
            <a:ext cx="2290641" cy="388728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380312" y="58772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5,6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1484784"/>
          <a:ext cx="734481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LIST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KVĚT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KVĚTENSTVÍ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PLOD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DŘEVO/ VYUŽITÍ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4572000" y="1556792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JEDNODUCHÝ, CELOKRAJNÝ, RUB ŠEDÝ - BÍLÝ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42088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356992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JEHNĚDY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414908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TOBOLKA SE SEMENY </a:t>
            </a:r>
            <a:r>
              <a:rPr lang="cs-CZ" dirty="0" smtClean="0"/>
              <a:t>                     S </a:t>
            </a:r>
            <a:r>
              <a:rPr lang="cs-CZ" dirty="0" smtClean="0"/>
              <a:t>CHMÝREM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49411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MĚKKÉ / KOŠÍKÁŘSTVÍ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BEZ</a:t>
            </a:r>
            <a:endParaRPr lang="cs-CZ" dirty="0"/>
          </a:p>
        </p:txBody>
      </p:sp>
      <p:pic>
        <p:nvPicPr>
          <p:cNvPr id="4" name="Zástupný symbol pro obsah 3" descr="bez černý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5708" y="1935163"/>
            <a:ext cx="5852583" cy="4389437"/>
          </a:xfrm>
        </p:spPr>
      </p:pic>
      <p:pic>
        <p:nvPicPr>
          <p:cNvPr id="6146" name="Picture 2" descr="C:\Documents and Settings\User\Local Settings\Temporary Internet Files\Content.IE5\3YD0CJ5H\MC90005322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908720"/>
            <a:ext cx="2484605" cy="136815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812360" y="609329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1268760"/>
          <a:ext cx="734481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LIST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KVĚTENSTVÍ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PLOD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ZAJÍMAVOST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4572000" y="13407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SLOŽENÝ, LICHOZPEŘENÝ, VEJČITÝ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204864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OBOUPOHLAVNÝ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1409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VRCHOLÍK NEBO LATA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393305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PECKOVICE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486916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LÉČIVÉ ÚČINKY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TOPOL</a:t>
            </a:r>
            <a:endParaRPr lang="cs-CZ" dirty="0"/>
          </a:p>
        </p:txBody>
      </p:sp>
      <p:pic>
        <p:nvPicPr>
          <p:cNvPr id="4" name="Zástupný symbol pro obsah 3" descr="topol černý.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2996952"/>
            <a:ext cx="4412722" cy="3301827"/>
          </a:xfrm>
        </p:spPr>
      </p:pic>
      <p:pic>
        <p:nvPicPr>
          <p:cNvPr id="7170" name="Picture 2" descr="C:\Documents and Settings\User\Local Settings\Temporary Internet Files\Content.IE5\BI2D836D\MP9004386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484784"/>
            <a:ext cx="2927226" cy="4384576"/>
          </a:xfrm>
          <a:prstGeom prst="rect">
            <a:avLst/>
          </a:prstGeom>
          <a:noFill/>
        </p:spPr>
      </p:pic>
      <p:pic>
        <p:nvPicPr>
          <p:cNvPr id="7172" name="Picture 4" descr="C:\Documents and Settings\User\Local Settings\Temporary Internet Files\Content.IE5\WGIQHGSR\MC90041188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404664"/>
            <a:ext cx="2298071" cy="317022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812360" y="609329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1268760"/>
          <a:ext cx="734481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LIST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KVĚTENSTVÍ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PLOD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ZAJÍMAVOST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4572000" y="13407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JEDNODUCHÝ, RUB ČEPELE BĚLOPLSTNATÝ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204864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1409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JEHNĚDY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393305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TOBOLKY SE SEMENY </a:t>
            </a:r>
            <a:r>
              <a:rPr lang="cs-CZ" dirty="0" smtClean="0"/>
              <a:t>                          S </a:t>
            </a:r>
            <a:r>
              <a:rPr lang="cs-CZ" dirty="0" smtClean="0"/>
              <a:t>CHMÝREM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486916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VYSAZUJÍ SE PODÉL CEST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HABR</a:t>
            </a:r>
            <a:endParaRPr lang="cs-CZ" dirty="0"/>
          </a:p>
        </p:txBody>
      </p:sp>
      <p:pic>
        <p:nvPicPr>
          <p:cNvPr id="4" name="Zástupný symbol pro obsah 3" descr="hab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8871" y="1935163"/>
            <a:ext cx="5866257" cy="4389437"/>
          </a:xfrm>
        </p:spPr>
      </p:pic>
      <p:pic>
        <p:nvPicPr>
          <p:cNvPr id="8194" name="Picture 2" descr="C:\Documents and Settings\User\Local Settings\Temporary Internet Files\Content.IE5\8CX47FTU\MC90035065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797152"/>
            <a:ext cx="1795604" cy="1791077"/>
          </a:xfrm>
          <a:prstGeom prst="rect">
            <a:avLst/>
          </a:prstGeom>
          <a:noFill/>
        </p:spPr>
      </p:pic>
      <p:pic>
        <p:nvPicPr>
          <p:cNvPr id="6" name="Obrázek 5" descr="habr, plo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980728"/>
            <a:ext cx="2743535" cy="205285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95536" y="616530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9,10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1268760"/>
          <a:ext cx="734481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LIST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KVĚT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KVĚTENSTVÍ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PLOD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DŘEVO / VYUŽITÍ</a:t>
                      </a:r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4572000" y="13407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JEDNODUCHÝ, PILOVITÝ OKRAJ ČEPELE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204864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1409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JEHNĚDY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3933056"/>
            <a:ext cx="3456384" cy="7920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PLODENSTVÍ NAŽEK PŘIROSTLÉ </a:t>
            </a:r>
            <a:r>
              <a:rPr lang="cs-CZ" sz="1600" dirty="0" smtClean="0"/>
              <a:t>     K </a:t>
            </a:r>
            <a:r>
              <a:rPr lang="cs-CZ" sz="1600" dirty="0" smtClean="0"/>
              <a:t>TROJLALOČNÉMU KŘÍDLU</a:t>
            </a:r>
            <a:endParaRPr lang="cs-CZ" sz="1600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486916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VELMI TVRDÉ / NÁSADY NÁŘADÍ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BŘÍZA</a:t>
            </a:r>
            <a:endParaRPr lang="cs-CZ" dirty="0"/>
          </a:p>
        </p:txBody>
      </p:sp>
      <p:pic>
        <p:nvPicPr>
          <p:cNvPr id="9219" name="Picture 3" descr="C:\Documents and Settings\User\Local Settings\Temporary Internet Files\Content.IE5\XEMMMLVB\MP90040690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828800" y="1935321"/>
            <a:ext cx="5486400" cy="4389120"/>
          </a:xfrm>
          <a:prstGeom prst="rect">
            <a:avLst/>
          </a:prstGeom>
          <a:noFill/>
        </p:spPr>
      </p:pic>
      <p:pic>
        <p:nvPicPr>
          <p:cNvPr id="9" name="Obrázek 8" descr="bříza bělokorá, jehněd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836712"/>
            <a:ext cx="2494251" cy="3333438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611560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584" y="1124744"/>
          <a:ext cx="7344816" cy="5184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BORKA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LIST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KVĚTENSTVÍ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PLOD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DŘEVO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4572000" y="126876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BÍLÁ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572000" y="213285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JEDNODUCHÝ S KOSOČTVEREČNOU ČEPELÍ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996952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86104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JEHNĚDY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465313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DVOUSTRANNĚ KŘÍDLATÉ NAŽKY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558924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TVRDÉ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JÍROVEC</a:t>
            </a:r>
            <a:endParaRPr lang="cs-CZ" dirty="0"/>
          </a:p>
        </p:txBody>
      </p:sp>
      <p:pic>
        <p:nvPicPr>
          <p:cNvPr id="4" name="Zástupný symbol pro obsah 3" descr="jírovec.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8871" y="1935163"/>
            <a:ext cx="5866257" cy="4389437"/>
          </a:xfrm>
        </p:spPr>
      </p:pic>
      <p:pic>
        <p:nvPicPr>
          <p:cNvPr id="10242" name="Picture 2" descr="C:\Documents and Settings\User\Local Settings\Temporary Internet Files\Content.IE5\DS8DD7TC\MC90035064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692696"/>
            <a:ext cx="1816729" cy="148325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812360" y="609329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55576" y="1268760"/>
          <a:ext cx="7344816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08"/>
                <a:gridCol w="3672408"/>
              </a:tblGrid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LIST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KVĚT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KVĚTENSTVÍ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PLOD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r>
                        <a:rPr lang="cs-CZ" sz="3600" dirty="0" smtClean="0"/>
                        <a:t>VYUŽITÍ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4572000" y="13407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DLANITĚ SLOŽENÝ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572000" y="2204864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JEDNOPOHLAVNÝ NEBO OBOUPOHLAVNÝ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572000" y="3140968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VIJANOVÁ LATA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3933056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KULOVITÁ TOBOLKA S TLUSTÝM OPLODÍM S OSTNY = KAŠTAN</a:t>
            </a:r>
            <a:endParaRPr lang="cs-CZ" sz="1600" dirty="0"/>
          </a:p>
        </p:txBody>
      </p:sp>
      <p:sp>
        <p:nvSpPr>
          <p:cNvPr id="11" name="Obdélník 10"/>
          <p:cNvSpPr/>
          <p:nvPr/>
        </p:nvSpPr>
        <p:spPr>
          <a:xfrm>
            <a:off x="4572000" y="4869160"/>
            <a:ext cx="3528392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KOSMETIKA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  <a:r>
              <a:rPr lang="cs-CZ" dirty="0" smtClean="0"/>
              <a:t>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/>
              <a:t>není-li uvedeno jinak vlastní práce autora</a:t>
            </a:r>
          </a:p>
          <a:p>
            <a:pPr>
              <a:buNone/>
            </a:pPr>
            <a:r>
              <a:rPr lang="cs-CZ" sz="1200" dirty="0" smtClean="0"/>
              <a:t>obr. 1- 12 se souhlasem Renaty Daňkové</a:t>
            </a:r>
          </a:p>
          <a:p>
            <a:pPr>
              <a:buNone/>
            </a:pPr>
            <a:r>
              <a:rPr lang="cs-CZ" sz="1200" dirty="0" smtClean="0"/>
              <a:t>Ostatní obrázky  použité v prezentaci jsou dostupné pod licencí Microsoft Office 2007 na </a:t>
            </a:r>
            <a:r>
              <a:rPr lang="cs-CZ" sz="1200" dirty="0" smtClean="0"/>
              <a:t>www.Office.</a:t>
            </a:r>
            <a:r>
              <a:rPr lang="cs-CZ" sz="1200" dirty="0" err="1" smtClean="0"/>
              <a:t>microsoft</a:t>
            </a:r>
            <a:r>
              <a:rPr lang="cs-CZ" sz="1200" dirty="0" smtClean="0"/>
              <a:t>..</a:t>
            </a:r>
            <a:r>
              <a:rPr lang="cs-CZ" sz="1200" dirty="0" err="1" smtClean="0"/>
              <a:t>com</a:t>
            </a:r>
            <a:endParaRPr lang="cs-CZ" sz="1200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130</TotalTime>
  <Words>321</Words>
  <Application>Microsoft Office PowerPoint</Application>
  <PresentationFormat>Předvádění na obrazovce (4:3)</PresentationFormat>
  <Paragraphs>163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Tok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OPAKOVÁNÍ CHARAKTERISTICKÝCH ZNAKŮ STROMŮ A KEŘŮ</vt:lpstr>
      <vt:lpstr>BUK</vt:lpstr>
      <vt:lpstr>Snímek 4</vt:lpstr>
      <vt:lpstr>JAVOR</vt:lpstr>
      <vt:lpstr>Snímek 6</vt:lpstr>
      <vt:lpstr>DUB</vt:lpstr>
      <vt:lpstr>Snímek 8</vt:lpstr>
      <vt:lpstr>LÍPA</vt:lpstr>
      <vt:lpstr>Snímek 10</vt:lpstr>
      <vt:lpstr>VRBA JÍVA</vt:lpstr>
      <vt:lpstr>Snímek 12</vt:lpstr>
      <vt:lpstr>BEZ</vt:lpstr>
      <vt:lpstr>Snímek 14</vt:lpstr>
      <vt:lpstr>TOPOL</vt:lpstr>
      <vt:lpstr>Snímek 16</vt:lpstr>
      <vt:lpstr>HABR</vt:lpstr>
      <vt:lpstr>Snímek 18</vt:lpstr>
      <vt:lpstr>BŘÍZA</vt:lpstr>
      <vt:lpstr>Snímek 20</vt:lpstr>
      <vt:lpstr>JÍROVEC</vt:lpstr>
      <vt:lpstr>Snímek 22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Dum</cp:lastModifiedBy>
  <cp:revision>19</cp:revision>
  <dcterms:modified xsi:type="dcterms:W3CDTF">2012-05-31T11:06:35Z</dcterms:modified>
</cp:coreProperties>
</file>