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59" r:id="rId4"/>
    <p:sldId id="261" r:id="rId5"/>
    <p:sldId id="282" r:id="rId6"/>
    <p:sldId id="262" r:id="rId7"/>
    <p:sldId id="263" r:id="rId8"/>
    <p:sldId id="281" r:id="rId9"/>
    <p:sldId id="264" r:id="rId10"/>
    <p:sldId id="265" r:id="rId11"/>
    <p:sldId id="266" r:id="rId12"/>
    <p:sldId id="269" r:id="rId13"/>
    <p:sldId id="267" r:id="rId14"/>
    <p:sldId id="271" r:id="rId15"/>
    <p:sldId id="270" r:id="rId16"/>
    <p:sldId id="274" r:id="rId17"/>
    <p:sldId id="272" r:id="rId18"/>
    <p:sldId id="273" r:id="rId19"/>
    <p:sldId id="276" r:id="rId20"/>
    <p:sldId id="275" r:id="rId21"/>
    <p:sldId id="278" r:id="rId22"/>
    <p:sldId id="277" r:id="rId23"/>
    <p:sldId id="257" r:id="rId24"/>
    <p:sldId id="279" r:id="rId25"/>
    <p:sldId id="260" r:id="rId26"/>
    <p:sldId id="280" r:id="rId27"/>
    <p:sldId id="268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8" y="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3D7365-2585-44B1-BF80-47EE1571E3A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</dgm:pt>
    <dgm:pt modelId="{6226E28C-D50A-4C01-AFF1-A8D1FE0F855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LILIICE</a:t>
          </a:r>
        </a:p>
      </dgm:t>
    </dgm:pt>
    <dgm:pt modelId="{EF8AD00C-8CCE-4CEC-9AE4-F75A9E338123}" type="parTrans" cxnId="{431241DE-3DE1-41D6-A860-CC6AC1F4EC5F}">
      <dgm:prSet/>
      <dgm:spPr/>
      <dgm:t>
        <a:bodyPr/>
        <a:lstStyle/>
        <a:p>
          <a:endParaRPr lang="cs-CZ"/>
        </a:p>
      </dgm:t>
    </dgm:pt>
    <dgm:pt modelId="{5C177027-A5FB-4E92-9FB2-BB94A20151E5}" type="sibTrans" cxnId="{431241DE-3DE1-41D6-A860-CC6AC1F4EC5F}">
      <dgm:prSet/>
      <dgm:spPr/>
      <dgm:t>
        <a:bodyPr/>
        <a:lstStyle/>
        <a:p>
          <a:endParaRPr lang="cs-CZ"/>
        </a:p>
      </dgm:t>
    </dgm:pt>
    <dgm:pt modelId="{47C0DCDA-F04C-494F-A2EC-4446C1E2861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SUMÝŠI</a:t>
          </a:r>
        </a:p>
      </dgm:t>
    </dgm:pt>
    <dgm:pt modelId="{AB24C633-12B9-4349-BC0E-C926D1DDAA23}" type="parTrans" cxnId="{772AE955-760D-47AE-B7F6-A6BEA27DE47F}">
      <dgm:prSet/>
      <dgm:spPr/>
      <dgm:t>
        <a:bodyPr/>
        <a:lstStyle/>
        <a:p>
          <a:endParaRPr lang="cs-CZ"/>
        </a:p>
      </dgm:t>
    </dgm:pt>
    <dgm:pt modelId="{84421B7C-837E-4A2C-84C9-A1C277C9E593}" type="sibTrans" cxnId="{772AE955-760D-47AE-B7F6-A6BEA27DE47F}">
      <dgm:prSet/>
      <dgm:spPr/>
      <dgm:t>
        <a:bodyPr/>
        <a:lstStyle/>
        <a:p>
          <a:endParaRPr lang="cs-CZ"/>
        </a:p>
      </dgm:t>
    </dgm:pt>
    <dgm:pt modelId="{7590D586-C33D-4BCC-993B-6F2965DCFA9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HVĚZDICE</a:t>
          </a:r>
        </a:p>
      </dgm:t>
    </dgm:pt>
    <dgm:pt modelId="{589E2068-BAFF-4414-94CD-F08DFA52A95B}" type="parTrans" cxnId="{C64B868D-60D5-4C50-9B9A-C1D980A5DA50}">
      <dgm:prSet/>
      <dgm:spPr/>
      <dgm:t>
        <a:bodyPr/>
        <a:lstStyle/>
        <a:p>
          <a:endParaRPr lang="cs-CZ"/>
        </a:p>
      </dgm:t>
    </dgm:pt>
    <dgm:pt modelId="{B6505109-96FC-442B-B936-0FDD8A2E08A1}" type="sibTrans" cxnId="{C64B868D-60D5-4C50-9B9A-C1D980A5DA50}">
      <dgm:prSet/>
      <dgm:spPr/>
      <dgm:t>
        <a:bodyPr/>
        <a:lstStyle/>
        <a:p>
          <a:endParaRPr lang="cs-CZ"/>
        </a:p>
      </dgm:t>
    </dgm:pt>
    <dgm:pt modelId="{DB795248-7685-4D34-BF11-573FA7A81DC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JEŽOVKY</a:t>
          </a:r>
        </a:p>
      </dgm:t>
    </dgm:pt>
    <dgm:pt modelId="{CBA363A4-80AC-4E74-8F99-4D306BC74BAB}" type="parTrans" cxnId="{62672797-D045-4ADE-8F6B-15249E2A9C7E}">
      <dgm:prSet/>
      <dgm:spPr/>
      <dgm:t>
        <a:bodyPr/>
        <a:lstStyle/>
        <a:p>
          <a:endParaRPr lang="cs-CZ"/>
        </a:p>
      </dgm:t>
    </dgm:pt>
    <dgm:pt modelId="{B3C25A68-57E4-4540-ABA3-B5845E08FBA3}" type="sibTrans" cxnId="{62672797-D045-4ADE-8F6B-15249E2A9C7E}">
      <dgm:prSet/>
      <dgm:spPr/>
      <dgm:t>
        <a:bodyPr/>
        <a:lstStyle/>
        <a:p>
          <a:endParaRPr lang="cs-CZ"/>
        </a:p>
      </dgm:t>
    </dgm:pt>
    <dgm:pt modelId="{72697F77-E2F9-4273-9408-8F5BFEFC156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HADICE</a:t>
          </a:r>
        </a:p>
      </dgm:t>
    </dgm:pt>
    <dgm:pt modelId="{71908247-5789-4C8B-BCCE-95621B56D9A7}" type="parTrans" cxnId="{6A7B7254-C57B-42EC-8F09-BD0E3E9509FA}">
      <dgm:prSet/>
      <dgm:spPr/>
      <dgm:t>
        <a:bodyPr/>
        <a:lstStyle/>
        <a:p>
          <a:endParaRPr lang="cs-CZ"/>
        </a:p>
      </dgm:t>
    </dgm:pt>
    <dgm:pt modelId="{2020846D-11E1-45F5-AAEA-F160186DB516}" type="sibTrans" cxnId="{6A7B7254-C57B-42EC-8F09-BD0E3E9509FA}">
      <dgm:prSet/>
      <dgm:spPr/>
      <dgm:t>
        <a:bodyPr/>
        <a:lstStyle/>
        <a:p>
          <a:endParaRPr lang="cs-CZ"/>
        </a:p>
      </dgm:t>
    </dgm:pt>
    <dgm:pt modelId="{1F749C1D-B7A8-4E01-8767-5374CA5DEA17}" type="pres">
      <dgm:prSet presAssocID="{923D7365-2585-44B1-BF80-47EE1571E3A6}" presName="compositeShape" presStyleCnt="0">
        <dgm:presLayoutVars>
          <dgm:chMax val="7"/>
          <dgm:dir/>
          <dgm:resizeHandles val="exact"/>
        </dgm:presLayoutVars>
      </dgm:prSet>
      <dgm:spPr/>
    </dgm:pt>
    <dgm:pt modelId="{35F4F9B8-DACC-416B-AA15-43517B322152}" type="pres">
      <dgm:prSet presAssocID="{6226E28C-D50A-4C01-AFF1-A8D1FE0F855B}" presName="circ1" presStyleLbl="vennNode1" presStyleIdx="0" presStyleCnt="5"/>
      <dgm:spPr/>
    </dgm:pt>
    <dgm:pt modelId="{8E8FD171-5CFE-4F0E-AE36-1A780DC45B23}" type="pres">
      <dgm:prSet presAssocID="{6226E28C-D50A-4C01-AFF1-A8D1FE0F855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D449F3-714E-4049-9AED-EEC4859DE858}" type="pres">
      <dgm:prSet presAssocID="{47C0DCDA-F04C-494F-A2EC-4446C1E2861B}" presName="circ2" presStyleLbl="vennNode1" presStyleIdx="1" presStyleCnt="5"/>
      <dgm:spPr/>
    </dgm:pt>
    <dgm:pt modelId="{26B0A4D5-5A52-46E3-B6AB-FAD9EF473327}" type="pres">
      <dgm:prSet presAssocID="{47C0DCDA-F04C-494F-A2EC-4446C1E2861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DEA927-86EB-415B-AE1A-0C780D2B8FCE}" type="pres">
      <dgm:prSet presAssocID="{7590D586-C33D-4BCC-993B-6F2965DCFA93}" presName="circ3" presStyleLbl="vennNode1" presStyleIdx="2" presStyleCnt="5"/>
      <dgm:spPr/>
    </dgm:pt>
    <dgm:pt modelId="{4ABDE179-3AD7-4BA7-A2B5-87010D08C442}" type="pres">
      <dgm:prSet presAssocID="{7590D586-C33D-4BCC-993B-6F2965DCFA9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1C189D-79E1-4F45-9552-8AAE4D380044}" type="pres">
      <dgm:prSet presAssocID="{DB795248-7685-4D34-BF11-573FA7A81DC4}" presName="circ4" presStyleLbl="vennNode1" presStyleIdx="3" presStyleCnt="5"/>
      <dgm:spPr/>
    </dgm:pt>
    <dgm:pt modelId="{0BA384D3-24E9-4B8F-8AA6-E0299EFA3501}" type="pres">
      <dgm:prSet presAssocID="{DB795248-7685-4D34-BF11-573FA7A81DC4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DA041B-56B8-4625-96E8-F5B158F1105A}" type="pres">
      <dgm:prSet presAssocID="{72697F77-E2F9-4273-9408-8F5BFEFC1566}" presName="circ5" presStyleLbl="vennNode1" presStyleIdx="4" presStyleCnt="5"/>
      <dgm:spPr/>
    </dgm:pt>
    <dgm:pt modelId="{0D95CE1D-A317-45B5-A7DE-D2AD33162A02}" type="pres">
      <dgm:prSet presAssocID="{72697F77-E2F9-4273-9408-8F5BFEFC1566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672797-D045-4ADE-8F6B-15249E2A9C7E}" srcId="{923D7365-2585-44B1-BF80-47EE1571E3A6}" destId="{DB795248-7685-4D34-BF11-573FA7A81DC4}" srcOrd="3" destOrd="0" parTransId="{CBA363A4-80AC-4E74-8F99-4D306BC74BAB}" sibTransId="{B3C25A68-57E4-4540-ABA3-B5845E08FBA3}"/>
    <dgm:cxn modelId="{1F975DF1-8F20-4DF1-957E-2AC68027D725}" type="presOf" srcId="{DB795248-7685-4D34-BF11-573FA7A81DC4}" destId="{0BA384D3-24E9-4B8F-8AA6-E0299EFA3501}" srcOrd="0" destOrd="0" presId="urn:microsoft.com/office/officeart/2005/8/layout/venn1"/>
    <dgm:cxn modelId="{6A7B7254-C57B-42EC-8F09-BD0E3E9509FA}" srcId="{923D7365-2585-44B1-BF80-47EE1571E3A6}" destId="{72697F77-E2F9-4273-9408-8F5BFEFC1566}" srcOrd="4" destOrd="0" parTransId="{71908247-5789-4C8B-BCCE-95621B56D9A7}" sibTransId="{2020846D-11E1-45F5-AAEA-F160186DB516}"/>
    <dgm:cxn modelId="{57C26122-3D9D-485C-AF8C-03A13CD6D97B}" type="presOf" srcId="{923D7365-2585-44B1-BF80-47EE1571E3A6}" destId="{1F749C1D-B7A8-4E01-8767-5374CA5DEA17}" srcOrd="0" destOrd="0" presId="urn:microsoft.com/office/officeart/2005/8/layout/venn1"/>
    <dgm:cxn modelId="{772AE955-760D-47AE-B7F6-A6BEA27DE47F}" srcId="{923D7365-2585-44B1-BF80-47EE1571E3A6}" destId="{47C0DCDA-F04C-494F-A2EC-4446C1E2861B}" srcOrd="1" destOrd="0" parTransId="{AB24C633-12B9-4349-BC0E-C926D1DDAA23}" sibTransId="{84421B7C-837E-4A2C-84C9-A1C277C9E593}"/>
    <dgm:cxn modelId="{B2B70996-8253-4871-B7D1-C5B7A227B7BD}" type="presOf" srcId="{72697F77-E2F9-4273-9408-8F5BFEFC1566}" destId="{0D95CE1D-A317-45B5-A7DE-D2AD33162A02}" srcOrd="0" destOrd="0" presId="urn:microsoft.com/office/officeart/2005/8/layout/venn1"/>
    <dgm:cxn modelId="{C64B868D-60D5-4C50-9B9A-C1D980A5DA50}" srcId="{923D7365-2585-44B1-BF80-47EE1571E3A6}" destId="{7590D586-C33D-4BCC-993B-6F2965DCFA93}" srcOrd="2" destOrd="0" parTransId="{589E2068-BAFF-4414-94CD-F08DFA52A95B}" sibTransId="{B6505109-96FC-442B-B936-0FDD8A2E08A1}"/>
    <dgm:cxn modelId="{CB9FBB9A-F775-4C6D-BFFD-FFED20BC639C}" type="presOf" srcId="{6226E28C-D50A-4C01-AFF1-A8D1FE0F855B}" destId="{8E8FD171-5CFE-4F0E-AE36-1A780DC45B23}" srcOrd="0" destOrd="0" presId="urn:microsoft.com/office/officeart/2005/8/layout/venn1"/>
    <dgm:cxn modelId="{39079762-DFB8-4EE5-8A3B-F1B1D8CCB8E3}" type="presOf" srcId="{7590D586-C33D-4BCC-993B-6F2965DCFA93}" destId="{4ABDE179-3AD7-4BA7-A2B5-87010D08C442}" srcOrd="0" destOrd="0" presId="urn:microsoft.com/office/officeart/2005/8/layout/venn1"/>
    <dgm:cxn modelId="{431241DE-3DE1-41D6-A860-CC6AC1F4EC5F}" srcId="{923D7365-2585-44B1-BF80-47EE1571E3A6}" destId="{6226E28C-D50A-4C01-AFF1-A8D1FE0F855B}" srcOrd="0" destOrd="0" parTransId="{EF8AD00C-8CCE-4CEC-9AE4-F75A9E338123}" sibTransId="{5C177027-A5FB-4E92-9FB2-BB94A20151E5}"/>
    <dgm:cxn modelId="{FBDA43BE-BDE0-444D-A282-71DA41FE7593}" type="presOf" srcId="{47C0DCDA-F04C-494F-A2EC-4446C1E2861B}" destId="{26B0A4D5-5A52-46E3-B6AB-FAD9EF473327}" srcOrd="0" destOrd="0" presId="urn:microsoft.com/office/officeart/2005/8/layout/venn1"/>
    <dgm:cxn modelId="{76A15753-9DC5-4865-9278-A6B137C66A89}" type="presParOf" srcId="{1F749C1D-B7A8-4E01-8767-5374CA5DEA17}" destId="{35F4F9B8-DACC-416B-AA15-43517B322152}" srcOrd="0" destOrd="0" presId="urn:microsoft.com/office/officeart/2005/8/layout/venn1"/>
    <dgm:cxn modelId="{297FD05E-7D1F-4E1A-8AE8-BDC41CA00218}" type="presParOf" srcId="{1F749C1D-B7A8-4E01-8767-5374CA5DEA17}" destId="{8E8FD171-5CFE-4F0E-AE36-1A780DC45B23}" srcOrd="1" destOrd="0" presId="urn:microsoft.com/office/officeart/2005/8/layout/venn1"/>
    <dgm:cxn modelId="{C725B433-9862-402A-BCF1-376DA5ACB0AF}" type="presParOf" srcId="{1F749C1D-B7A8-4E01-8767-5374CA5DEA17}" destId="{15D449F3-714E-4049-9AED-EEC4859DE858}" srcOrd="2" destOrd="0" presId="urn:microsoft.com/office/officeart/2005/8/layout/venn1"/>
    <dgm:cxn modelId="{198715FE-0E47-49CD-9434-D15811C12C8B}" type="presParOf" srcId="{1F749C1D-B7A8-4E01-8767-5374CA5DEA17}" destId="{26B0A4D5-5A52-46E3-B6AB-FAD9EF473327}" srcOrd="3" destOrd="0" presId="urn:microsoft.com/office/officeart/2005/8/layout/venn1"/>
    <dgm:cxn modelId="{06DBB0D1-CB96-4331-98F6-B341DF626377}" type="presParOf" srcId="{1F749C1D-B7A8-4E01-8767-5374CA5DEA17}" destId="{8ADEA927-86EB-415B-AE1A-0C780D2B8FCE}" srcOrd="4" destOrd="0" presId="urn:microsoft.com/office/officeart/2005/8/layout/venn1"/>
    <dgm:cxn modelId="{8C74ACF1-2652-4D7F-BB7B-8DF033721BBD}" type="presParOf" srcId="{1F749C1D-B7A8-4E01-8767-5374CA5DEA17}" destId="{4ABDE179-3AD7-4BA7-A2B5-87010D08C442}" srcOrd="5" destOrd="0" presId="urn:microsoft.com/office/officeart/2005/8/layout/venn1"/>
    <dgm:cxn modelId="{8433BE43-1954-406D-8D00-F798C7F76D70}" type="presParOf" srcId="{1F749C1D-B7A8-4E01-8767-5374CA5DEA17}" destId="{921C189D-79E1-4F45-9552-8AAE4D380044}" srcOrd="6" destOrd="0" presId="urn:microsoft.com/office/officeart/2005/8/layout/venn1"/>
    <dgm:cxn modelId="{3DDDE6F2-FDC7-42C6-86A1-18BA45C88087}" type="presParOf" srcId="{1F749C1D-B7A8-4E01-8767-5374CA5DEA17}" destId="{0BA384D3-24E9-4B8F-8AA6-E0299EFA3501}" srcOrd="7" destOrd="0" presId="urn:microsoft.com/office/officeart/2005/8/layout/venn1"/>
    <dgm:cxn modelId="{D63CF261-F9D2-4489-8890-706487EFE430}" type="presParOf" srcId="{1F749C1D-B7A8-4E01-8767-5374CA5DEA17}" destId="{1ADA041B-56B8-4625-96E8-F5B158F1105A}" srcOrd="8" destOrd="0" presId="urn:microsoft.com/office/officeart/2005/8/layout/venn1"/>
    <dgm:cxn modelId="{CBB18D90-7B4C-4666-9E2B-F73F27403FF3}" type="presParOf" srcId="{1F749C1D-B7A8-4E01-8767-5374CA5DEA17}" destId="{0D95CE1D-A317-45B5-A7DE-D2AD33162A02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F4F9B8-DACC-416B-AA15-43517B322152}">
      <dsp:nvSpPr>
        <dsp:cNvPr id="0" name=""/>
        <dsp:cNvSpPr/>
      </dsp:nvSpPr>
      <dsp:spPr>
        <a:xfrm>
          <a:off x="3323272" y="1272254"/>
          <a:ext cx="1562417" cy="15624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E8FD171-5CFE-4F0E-AE36-1A780DC45B23}">
      <dsp:nvSpPr>
        <dsp:cNvPr id="0" name=""/>
        <dsp:cNvSpPr/>
      </dsp:nvSpPr>
      <dsp:spPr>
        <a:xfrm>
          <a:off x="3198279" y="0"/>
          <a:ext cx="1812404" cy="104905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LILIICE</a:t>
          </a:r>
        </a:p>
      </dsp:txBody>
      <dsp:txXfrm>
        <a:off x="3198279" y="0"/>
        <a:ext cx="1812404" cy="1049051"/>
      </dsp:txXfrm>
    </dsp:sp>
    <dsp:sp modelId="{15D449F3-714E-4049-9AED-EEC4859DE858}">
      <dsp:nvSpPr>
        <dsp:cNvPr id="0" name=""/>
        <dsp:cNvSpPr/>
      </dsp:nvSpPr>
      <dsp:spPr>
        <a:xfrm>
          <a:off x="3917616" y="1703927"/>
          <a:ext cx="1562417" cy="15624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6B0A4D5-5A52-46E3-B6AB-FAD9EF473327}">
      <dsp:nvSpPr>
        <dsp:cNvPr id="0" name=""/>
        <dsp:cNvSpPr/>
      </dsp:nvSpPr>
      <dsp:spPr>
        <a:xfrm>
          <a:off x="5604402" y="1383855"/>
          <a:ext cx="1624914" cy="11383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SUMÝŠI</a:t>
          </a:r>
        </a:p>
      </dsp:txBody>
      <dsp:txXfrm>
        <a:off x="5604402" y="1383855"/>
        <a:ext cx="1624914" cy="1138332"/>
      </dsp:txXfrm>
    </dsp:sp>
    <dsp:sp modelId="{8ADEA927-86EB-415B-AE1A-0C780D2B8FCE}">
      <dsp:nvSpPr>
        <dsp:cNvPr id="0" name=""/>
        <dsp:cNvSpPr/>
      </dsp:nvSpPr>
      <dsp:spPr>
        <a:xfrm>
          <a:off x="3690753" y="2402998"/>
          <a:ext cx="1562417" cy="15624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ABDE179-3AD7-4BA7-A2B5-87010D08C442}">
      <dsp:nvSpPr>
        <dsp:cNvPr id="0" name=""/>
        <dsp:cNvSpPr/>
      </dsp:nvSpPr>
      <dsp:spPr>
        <a:xfrm>
          <a:off x="5354415" y="3325717"/>
          <a:ext cx="1624914" cy="11383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HVĚZDICE</a:t>
          </a:r>
        </a:p>
      </dsp:txBody>
      <dsp:txXfrm>
        <a:off x="5354415" y="3325717"/>
        <a:ext cx="1624914" cy="1138332"/>
      </dsp:txXfrm>
    </dsp:sp>
    <dsp:sp modelId="{921C189D-79E1-4F45-9552-8AAE4D380044}">
      <dsp:nvSpPr>
        <dsp:cNvPr id="0" name=""/>
        <dsp:cNvSpPr/>
      </dsp:nvSpPr>
      <dsp:spPr>
        <a:xfrm>
          <a:off x="2955792" y="2402998"/>
          <a:ext cx="1562417" cy="15624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BA384D3-24E9-4B8F-8AA6-E0299EFA3501}">
      <dsp:nvSpPr>
        <dsp:cNvPr id="0" name=""/>
        <dsp:cNvSpPr/>
      </dsp:nvSpPr>
      <dsp:spPr>
        <a:xfrm>
          <a:off x="1229633" y="3325717"/>
          <a:ext cx="1624914" cy="11383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JEŽOVKY</a:t>
          </a:r>
        </a:p>
      </dsp:txBody>
      <dsp:txXfrm>
        <a:off x="1229633" y="3325717"/>
        <a:ext cx="1624914" cy="1138332"/>
      </dsp:txXfrm>
    </dsp:sp>
    <dsp:sp modelId="{1ADA041B-56B8-4625-96E8-F5B158F1105A}">
      <dsp:nvSpPr>
        <dsp:cNvPr id="0" name=""/>
        <dsp:cNvSpPr/>
      </dsp:nvSpPr>
      <dsp:spPr>
        <a:xfrm>
          <a:off x="2728929" y="1703927"/>
          <a:ext cx="1562417" cy="15624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D95CE1D-A317-45B5-A7DE-D2AD33162A02}">
      <dsp:nvSpPr>
        <dsp:cNvPr id="0" name=""/>
        <dsp:cNvSpPr/>
      </dsp:nvSpPr>
      <dsp:spPr>
        <a:xfrm>
          <a:off x="979646" y="1383855"/>
          <a:ext cx="1624914" cy="11383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HADICE</a:t>
          </a:r>
        </a:p>
      </dsp:txBody>
      <dsp:txXfrm>
        <a:off x="979646" y="1383855"/>
        <a:ext cx="1624914" cy="1138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B0A03D-9DB8-4776-8363-C7E10F7B00C1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EBC9FE-01EE-41EF-BE8E-FF42A3CC278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B65443-FAA6-4B68-8FFE-FCA5593AD943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B16C22-DB49-4838-A4CF-7BFBF6D5F27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E85D91-F658-4009-9447-218DD07672F7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735E1F-E629-4F9E-A21B-3521AA0FB89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5C7CCD-2454-4A34-88A3-DE85B55500CD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F09FBF-9499-413B-8BD8-11B17CD7324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039E0E-1D70-4A4F-9177-37AB1293CB0F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99F61F-916B-4DB3-BA93-D646BFD198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323853-2167-43B0-843E-8FA79158FB61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4B7FEB-399A-44CA-95A4-85AD79E0645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EAA5A6-058B-4920-84BA-3E8AEAD62BCD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282082-24B9-46CA-B243-BEB87CF4C69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8024B4-A866-4CD5-A5CB-062AEE4EEC66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BA0E2F-595A-4985-AFA7-018307DABFF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DA557069-1B5E-4649-8C10-8D608B7188BE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0A8EC866-1FB3-434D-9D7C-18159A9F2E6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C80E1-1F5A-4516-80E7-F38FE549A3D3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A4A72F-FB06-45CE-8A1C-8B661EA64D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EF5F33-39F4-4EE0-AC5B-BCDD81E79B0A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E43C0D-7491-4BD3-A9ED-FAE6206A0EF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0A03D-9DB8-4776-8363-C7E10F7B00C1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BC9FE-01EE-41EF-BE8E-FF42A3CC278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65443-FAA6-4B68-8FFE-FCA5593AD943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16C22-DB49-4838-A4CF-7BFBF6D5F27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85D91-F658-4009-9447-218DD07672F7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35E1F-E629-4F9E-A21B-3521AA0FB89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C7CCD-2454-4A34-88A3-DE85B55500CD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09FBF-9499-413B-8BD8-11B17CD7324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39E0E-1D70-4A4F-9177-37AB1293CB0F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9F61F-916B-4DB3-BA93-D646BFD198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23853-2167-43B0-843E-8FA79158FB61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B7FEB-399A-44CA-95A4-85AD79E0645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AA5A6-058B-4920-84BA-3E8AEAD62BCD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82082-24B9-46CA-B243-BEB87CF4C69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024B4-A866-4CD5-A5CB-062AEE4EEC66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A0E2F-595A-4985-AFA7-018307DABFF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57069-1B5E-4649-8C10-8D608B7188BE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EC866-1FB3-434D-9D7C-18159A9F2E6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C80E1-1F5A-4516-80E7-F38FE549A3D3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4A72F-FB06-45CE-8A1C-8B661EA64D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F5F33-39F4-4EE0-AC5B-BCDD81E79B0A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43C0D-7491-4BD3-A9ED-FAE6206A0EF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DE5CD0CF-BBC0-45F3-A212-791EFA1F2F5C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DDA8B25D-AE2F-4614-B6B7-2A8D3F619FE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5CD0CF-BBC0-45F3-A212-791EFA1F2F5C}" type="datetimeFigureOut">
              <a:rPr lang="cs-CZ" smtClean="0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A8B25D-AE2F-4614-B6B7-2A8D3F619FE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4" Type="http://schemas.openxmlformats.org/officeDocument/2006/relationships/slide" Target="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1/1d/Kr%C3%A5keboller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5/5a/Sea_cucumber_in_kona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r%C3%A5keboller.jpg" TargetMode="External"/><Relationship Id="rId3" Type="http://schemas.openxmlformats.org/officeDocument/2006/relationships/hyperlink" Target="http://commons.wikimedia.org/wiki/User:Wilson44691" TargetMode="External"/><Relationship Id="rId7" Type="http://schemas.openxmlformats.org/officeDocument/2006/relationships/hyperlink" Target="http://cs.wikipedia.org/wiki/Soubor:Nerr0878.jpg" TargetMode="External"/><Relationship Id="rId2" Type="http://schemas.openxmlformats.org/officeDocument/2006/relationships/hyperlink" Target="http://cs.wikipedia.org/wiki/Soubor:Feather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aeckel_Ophiodea.jpg" TargetMode="External"/><Relationship Id="rId5" Type="http://schemas.openxmlformats.org/officeDocument/2006/relationships/hyperlink" Target="http://cs.wikipedia.org/wiki/Ernst_Haeckel" TargetMode="External"/><Relationship Id="rId10" Type="http://schemas.openxmlformats.org/officeDocument/2006/relationships/hyperlink" Target="http://cs.wikipedia.org/wiki/Soubor:Sea_cucumber_in_kona.jpg" TargetMode="External"/><Relationship Id="rId4" Type="http://schemas.openxmlformats.org/officeDocument/2006/relationships/hyperlink" Target="http://cs.wikipedia.org/wiki/Soubor:CrinoidHoldfastRoots.JPG" TargetMode="External"/><Relationship Id="rId9" Type="http://schemas.openxmlformats.org/officeDocument/2006/relationships/hyperlink" Target="https://sites.google.com/site/thebrockeninglo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VY_52_INOVACE_26_2_OSTNOKOŽCI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 Mgr. Jana </a:t>
            </a:r>
            <a:r>
              <a:rPr lang="cs-CZ" sz="900" dirty="0" err="1" smtClean="0"/>
              <a:t>Střížková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 ČLOVĚK A PŘÍRODA / PŘÍRODOPIS / PŘEHLED ORGANISMŮ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        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 marL="452438" indent="-452438"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 Popisování charakteristických znaků ostnokožců. Rozlišování pěti základních skupin a jejich zástupců. Zopakování regenerační schopnosti. </a:t>
            </a:r>
            <a:r>
              <a:rPr lang="cs-CZ" sz="900" dirty="0" smtClean="0"/>
              <a:t>Podtržená slova jsou </a:t>
            </a:r>
            <a:r>
              <a:rPr lang="cs-CZ" sz="900" smtClean="0"/>
              <a:t>hypertextové odkazy. Zápis </a:t>
            </a:r>
            <a:r>
              <a:rPr lang="cs-CZ" sz="900" dirty="0" smtClean="0"/>
              <a:t>do sešitu. Závěrečné opakování.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třídě: 6.C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30. 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 30. 5. 2012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OSTNOKOŽCI</a:t>
            </a:r>
          </a:p>
        </p:txBody>
      </p:sp>
      <p:sp>
        <p:nvSpPr>
          <p:cNvPr id="16389" name="Rectang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" charset="0"/>
              </a:rPr>
              <a:t>POSLEDNÍ KMEN BEZOBRATLÝCH ŽIVOČICHŮ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Kmen: OSTNOKOŽCI</a:t>
            </a: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JSOU VELMI STAROU A ÚSPĚŠNOU SKUPINOU. </a:t>
            </a: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ŽIVOČICHOVÉ, KTEŘÍ ŽIJÍ NA DNĚ MOŘE</a:t>
            </a: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ZNÁMO ASI 4 500 DRUHŮ</a:t>
            </a: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DOSPĚLCI MAJÍ </a:t>
            </a:r>
            <a:r>
              <a:rPr lang="cs-CZ" sz="2800" dirty="0" smtClean="0">
                <a:latin typeface="Arial" charset="0"/>
                <a:hlinkClick r:id="rId2" action="ppaction://hlinksldjump"/>
              </a:rPr>
              <a:t>PAPRSČITOU SOUMĚRNOST</a:t>
            </a: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Paprsčitá souměrnost = živočich jde zrcadlově rozdělit na dvě stejné části</a:t>
            </a:r>
            <a:endParaRPr lang="cs-CZ" sz="2800" dirty="0"/>
          </a:p>
        </p:txBody>
      </p:sp>
      <p:pic>
        <p:nvPicPr>
          <p:cNvPr id="4" name="Picture 8" descr="hvězdic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2007" y="2576974"/>
            <a:ext cx="4039985" cy="3021676"/>
          </a:xfrm>
        </p:spPr>
      </p:pic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7668344" y="55892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</a:t>
            </a:r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915816" y="3284984"/>
            <a:ext cx="3456384" cy="19442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4067944" y="2564904"/>
            <a:ext cx="936104" cy="3600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3131840" y="2708920"/>
            <a:ext cx="3168352" cy="28803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2771800" y="4005064"/>
            <a:ext cx="3456384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 flipV="1">
            <a:off x="3779912" y="2708920"/>
            <a:ext cx="1584176" cy="30963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VNĚJŠÍ STAVBA TĚLA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800" smtClean="0">
                <a:latin typeface="Arial" charset="0"/>
              </a:rPr>
              <a:t>TĚLO MÁ TVAR KALICHOVITÝ, OKURKOVITÝ, KULOVITÝ NEBO TERČOVITÝ.</a:t>
            </a:r>
          </a:p>
          <a:p>
            <a:pPr algn="ctr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800" smtClean="0">
                <a:latin typeface="Arial" charset="0"/>
              </a:rPr>
              <a:t>TĚLO JE VYSTUŽENO VÁPENATÝMI DESTIČKAMI, KTERÉ SPLÝVAJÍ V  PEVNÝ KRUNÝŘ NEBO VYBÍHAJÍ NA POVRCH JAKO OSTNY NEBO HROTY</a:t>
            </a:r>
          </a:p>
          <a:p>
            <a:pPr algn="ctr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VNITŘNÍ STAVBA TĚLA</a:t>
            </a:r>
          </a:p>
        </p:txBody>
      </p:sp>
      <p:sp>
        <p:nvSpPr>
          <p:cNvPr id="22531" name="Rectangle 3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96783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>
                <a:latin typeface="Arial" charset="0"/>
              </a:rPr>
              <a:t>Zvláštností ostnokožců je jejich tělní dutina, kterou tvoří </a:t>
            </a:r>
            <a:r>
              <a:rPr lang="cs-CZ" sz="2800" b="1" dirty="0" smtClean="0">
                <a:latin typeface="Arial" charset="0"/>
                <a:hlinkClick r:id="rId2" action="ppaction://hlinksldjump"/>
              </a:rPr>
              <a:t>SYSTÉM VODNÍCH CÉV</a:t>
            </a:r>
            <a:r>
              <a:rPr lang="cs-CZ" sz="2800" dirty="0" smtClean="0">
                <a:latin typeface="Arial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>
                <a:latin typeface="Arial" charset="0"/>
              </a:rPr>
              <a:t>= systém vodních kanálků, které komunikují s vnějším prostředím otvorem, který je umístěn uprostřed těla 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>
                <a:latin typeface="Arial" charset="0"/>
              </a:rPr>
              <a:t>Kanálky procházejí celým tělem živočicha a vychlipují ze z nich PANOŽKY.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Systém vodních cév nahrazuje soustavy: 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DÝCHACÍ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VYLUČOVACÍ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NERVOVOU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CÉVNÍ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POHYBOVOU</a:t>
            </a:r>
          </a:p>
          <a:p>
            <a:pPr algn="ctr"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TRÁVICÍ</a:t>
            </a:r>
          </a:p>
          <a:p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7236296" y="573325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81642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SMYSLOVÉ ORGÁNY: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hmat, čich, zrak ( reakce na světlo a  tmu)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U některých ostnokožců smyslové orgány chybí</a:t>
            </a:r>
            <a:r>
              <a:rPr lang="cs-CZ" sz="2800" dirty="0" smtClean="0">
                <a:latin typeface="Arial" charset="0"/>
              </a:rPr>
              <a:t>.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ROZMNOŽOVÁNÍ: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oddělené pohlaví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vývin nepřímý (přes larvu)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velká regenerační schopnost 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(= způsob nepohlavního rozmnožování i způsob obrany)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187450" y="5661025"/>
            <a:ext cx="7272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27653" name="Text Box 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84213" y="5516563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/>
              <a:t>VZPOMENEŠ SI, KTEŘÍ ŽIVOČICHOVÉ MĚLI REGENERAČNÍ SCHOPNOST? </a:t>
            </a:r>
            <a:r>
              <a:rPr lang="cs-CZ" sz="2400" dirty="0" smtClean="0"/>
              <a:t>  </a:t>
            </a:r>
            <a:endParaRPr lang="cs-CZ" sz="2400" dirty="0"/>
          </a:p>
        </p:txBody>
      </p:sp>
      <p:sp>
        <p:nvSpPr>
          <p:cNvPr id="5" name="Šipka dolů 4">
            <a:hlinkClick r:id="rId2" action="ppaction://hlinksldjump"/>
          </p:cNvPr>
          <p:cNvSpPr/>
          <p:nvPr/>
        </p:nvSpPr>
        <p:spPr>
          <a:xfrm>
            <a:off x="7740352" y="6165304"/>
            <a:ext cx="432048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charset="0"/>
              </a:rPr>
              <a:t>REGENERAČNÍ SCHOPNOST = dorůstání části těla nebo způsob nepohlavního rozmnožování</a:t>
            </a:r>
          </a:p>
          <a:p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Regenerační schopnost mají například:</a:t>
            </a:r>
          </a:p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ŽAHAVCI – NEZMAR HNĚDÝ, ZELENÝ PLOŠTĚNCI – PLOŠTĚNKA MLÉČNÁ   (způsob nepohlavního rozmnožování)</a:t>
            </a:r>
          </a:p>
          <a:p>
            <a:pPr algn="ctr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KROUŽKOVCI – ŽÍŽALA OBECNÁ                        ( dorůstání části těla)</a:t>
            </a:r>
          </a:p>
        </p:txBody>
      </p:sp>
      <p:sp>
        <p:nvSpPr>
          <p:cNvPr id="29700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524750" y="6237288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ZPĚT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SYSTÉM OSTNOKOŽCŮ: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431800" y="1585913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F4F9B8-DACC-416B-AA15-43517B322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35F4F9B8-DACC-416B-AA15-43517B322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35F4F9B8-DACC-416B-AA15-43517B322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8FD171-5CFE-4F0E-AE36-1A780DC45B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8E8FD171-5CFE-4F0E-AE36-1A780DC45B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8E8FD171-5CFE-4F0E-AE36-1A780DC45B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D449F3-714E-4049-9AED-EEC4859DE8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15D449F3-714E-4049-9AED-EEC4859DE8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15D449F3-714E-4049-9AED-EEC4859DE8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B0A4D5-5A52-46E3-B6AB-FAD9EF473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26B0A4D5-5A52-46E3-B6AB-FAD9EF473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26B0A4D5-5A52-46E3-B6AB-FAD9EF473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DEA927-86EB-415B-AE1A-0C780D2B8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8ADEA927-86EB-415B-AE1A-0C780D2B8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8ADEA927-86EB-415B-AE1A-0C780D2B8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BDE179-3AD7-4BA7-A2B5-87010D08C4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4ABDE179-3AD7-4BA7-A2B5-87010D08C4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4ABDE179-3AD7-4BA7-A2B5-87010D08C4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1C189D-79E1-4F45-9552-8AAE4D380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921C189D-79E1-4F45-9552-8AAE4D380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921C189D-79E1-4F45-9552-8AAE4D380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A384D3-24E9-4B8F-8AA6-E0299EFA3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0BA384D3-24E9-4B8F-8AA6-E0299EFA3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0BA384D3-24E9-4B8F-8AA6-E0299EFA3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DA041B-56B8-4625-96E8-F5B158F110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1ADA041B-56B8-4625-96E8-F5B158F110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1ADA041B-56B8-4625-96E8-F5B158F110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95CE1D-A317-45B5-A7DE-D2AD33162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graphicEl>
                                              <a:dgm id="{0D95CE1D-A317-45B5-A7DE-D2AD33162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graphicEl>
                                              <a:dgm id="{0D95CE1D-A317-45B5-A7DE-D2AD33162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Rectang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LILIJICE A JEJÍ FOSILIE</a:t>
            </a:r>
          </a:p>
        </p:txBody>
      </p:sp>
      <p:pic>
        <p:nvPicPr>
          <p:cNvPr id="36869" name="Picture 5" descr="275px-Featherx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844675"/>
            <a:ext cx="3529012" cy="3529013"/>
          </a:xfrm>
        </p:spPr>
      </p:pic>
      <p:pic>
        <p:nvPicPr>
          <p:cNvPr id="36872" name="Picture 8" descr="800px-CrinoidHoldfastRoots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016" y="2924944"/>
            <a:ext cx="3819525" cy="2692400"/>
          </a:xfrm>
        </p:spPr>
      </p:pic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3995738" y="5805488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 1,2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LILIJICE</a:t>
            </a:r>
          </a:p>
        </p:txBody>
      </p:sp>
      <p:sp>
        <p:nvSpPr>
          <p:cNvPr id="32772" name="Rectangle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sz="2400" dirty="0" smtClean="0">
                <a:latin typeface="Arial" charset="0"/>
              </a:rPr>
              <a:t>NEJSTARŠÍ SKUPINOU OSTNOKOŽCŮ</a:t>
            </a:r>
          </a:p>
          <a:p>
            <a:pPr algn="ctr"/>
            <a:endParaRPr lang="cs-CZ" sz="2400" dirty="0" smtClean="0">
              <a:latin typeface="Arial" charset="0"/>
            </a:endParaRPr>
          </a:p>
          <a:p>
            <a:pPr algn="ctr"/>
            <a:r>
              <a:rPr lang="cs-CZ" sz="2400" dirty="0" smtClean="0">
                <a:latin typeface="Arial" charset="0"/>
              </a:rPr>
              <a:t>NEJVĚTŠÍ ROZVOJ V PRVOHORÁCH A DRUHOHORÁCH</a:t>
            </a:r>
          </a:p>
          <a:p>
            <a:pPr algn="ctr"/>
            <a:endParaRPr lang="cs-CZ" sz="2400" dirty="0" smtClean="0">
              <a:latin typeface="Arial" charset="0"/>
            </a:endParaRPr>
          </a:p>
          <a:p>
            <a:pPr algn="ctr"/>
            <a:r>
              <a:rPr lang="cs-CZ" sz="2400" dirty="0" smtClean="0">
                <a:latin typeface="Arial" charset="0"/>
              </a:rPr>
              <a:t>KALICHOVITÉ TĚLO Z NĚHOŽ VYRŮSTAJÍ POHYBLIVÁ RAMENA</a:t>
            </a:r>
          </a:p>
          <a:p>
            <a:pPr algn="ctr"/>
            <a:endParaRPr lang="cs-CZ" sz="2400" dirty="0" smtClean="0">
              <a:latin typeface="Arial" charset="0"/>
            </a:endParaRPr>
          </a:p>
          <a:p>
            <a:pPr algn="ctr"/>
            <a:r>
              <a:rPr lang="cs-CZ" sz="2400" dirty="0" smtClean="0">
                <a:latin typeface="Arial" charset="0"/>
              </a:rPr>
              <a:t>ŽIJÍ PŘISEDLE, ALE ZA POTRAVOU SE POMALU POHYBUJÍ</a:t>
            </a:r>
          </a:p>
          <a:p>
            <a:pPr algn="ctr"/>
            <a:endParaRPr lang="cs-CZ" sz="2400" dirty="0" smtClean="0">
              <a:latin typeface="Arial" charset="0"/>
            </a:endParaRPr>
          </a:p>
          <a:p>
            <a:pPr algn="ctr"/>
            <a:r>
              <a:rPr lang="cs-CZ" sz="2400" dirty="0" smtClean="0">
                <a:latin typeface="Arial" charset="0"/>
              </a:rPr>
              <a:t>SMYSLOVÉ ORGÁNY A DÝCHACÍ SOUSTAVA ZCELA CHYBÍ</a:t>
            </a:r>
          </a:p>
          <a:p>
            <a:endParaRPr lang="cs-CZ" sz="2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HADICE</a:t>
            </a:r>
          </a:p>
        </p:txBody>
      </p:sp>
      <p:pic>
        <p:nvPicPr>
          <p:cNvPr id="40966" name="Picture 6" descr="423px-Haeckel_Ophiode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1844675"/>
            <a:ext cx="6110288" cy="4314825"/>
          </a:xfrm>
        </p:spPr>
      </p:pic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7885113" y="5734050"/>
            <a:ext cx="10080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HADICE</a:t>
            </a:r>
          </a:p>
        </p:txBody>
      </p:sp>
      <p:sp>
        <p:nvSpPr>
          <p:cNvPr id="3993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sz="2800" smtClean="0">
                <a:latin typeface="Arial" charset="0"/>
              </a:rPr>
              <a:t>DRUHOVĚ NEJPOČETNĚJŠÍ SKUPINOU OSTNOKOŽCŮ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r>
              <a:rPr lang="cs-CZ" sz="2800" smtClean="0">
                <a:latin typeface="Arial" charset="0"/>
              </a:rPr>
              <a:t>POHYB JE ZAJIŠTĚN POMOCÍ DLOUHÝCH, OHEBNÝCH RAMEN, KTERÉ SE SNADNO ODLAMUJÍ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r>
              <a:rPr lang="cs-CZ" sz="2800" smtClean="0">
                <a:latin typeface="Arial" charset="0"/>
              </a:rPr>
              <a:t>Z KAŽDÉHO ÚLOMKU PAK VYROSTE NOVÝ JEDINEC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smtClean="0">
                <a:latin typeface="Arial" charset="0"/>
              </a:rPr>
              <a:t>HVĚZDICE</a:t>
            </a:r>
          </a:p>
        </p:txBody>
      </p:sp>
      <p:pic>
        <p:nvPicPr>
          <p:cNvPr id="46087" name="Picture 7" descr="hvězdice, nejspíše rod Solaste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576" y="1520788"/>
            <a:ext cx="3384302" cy="2538226"/>
          </a:xfrm>
        </p:spPr>
      </p:pic>
      <p:pic>
        <p:nvPicPr>
          <p:cNvPr id="46088" name="Picture 8" descr="hvězdic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64088" y="1484784"/>
            <a:ext cx="3268603" cy="2446313"/>
          </a:xfrm>
        </p:spPr>
      </p:pic>
      <p:pic>
        <p:nvPicPr>
          <p:cNvPr id="46089" name="Picture 9" descr="800px-Nerr08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3789363"/>
            <a:ext cx="4022725" cy="2759075"/>
          </a:xfrm>
          <a:prstGeom prst="rect">
            <a:avLst/>
          </a:prstGeom>
          <a:noFill/>
        </p:spPr>
      </p:pic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468313" y="4365625"/>
            <a:ext cx="1008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6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6659563" y="6165850"/>
            <a:ext cx="1008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8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7812088" y="4221163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HVĚZDICE</a:t>
            </a:r>
          </a:p>
        </p:txBody>
      </p:sp>
      <p:sp>
        <p:nvSpPr>
          <p:cNvPr id="43011" name="Rectangle 3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3816424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VOLNĚ SE POHYBUJÍ V MOŘI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TVAR TĚLA: PĚTI NEBO VÍCECÍPÉ HVĚZDY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DÝCHAJÍ ŽÁBRAMI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REGENERAČNÍ SCHOPNOST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NA KONCI KAŽDÉHO RAMENE JE OČKO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POTRAVA: MĚKKÝŠI, KORÝŠI, MENŠÍ RYBY</a:t>
            </a:r>
          </a:p>
          <a:p>
            <a:pPr algn="ctr">
              <a:lnSpc>
                <a:spcPct val="80000"/>
              </a:lnSpc>
            </a:pPr>
            <a:endParaRPr lang="cs-CZ" sz="2000" dirty="0" smtClean="0">
              <a:latin typeface="Arial" charset="0"/>
            </a:endParaRPr>
          </a:p>
          <a:p>
            <a:pPr algn="ctr">
              <a:lnSpc>
                <a:spcPct val="80000"/>
              </a:lnSpc>
            </a:pPr>
            <a:r>
              <a:rPr lang="cs-CZ" sz="2000" dirty="0" smtClean="0">
                <a:latin typeface="Arial" charset="0"/>
              </a:rPr>
              <a:t>MAJÍ VYCHLIPITELNÝ ŽALUDEK -&gt; MIMOTĚLNÍ TRÁVENÍ</a:t>
            </a:r>
          </a:p>
        </p:txBody>
      </p:sp>
      <p:sp>
        <p:nvSpPr>
          <p:cNvPr id="43012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116013" y="5516563"/>
            <a:ext cx="71993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800" dirty="0">
                <a:hlinkClick r:id="rId2" action="ppaction://hlinksldjump"/>
              </a:rPr>
              <a:t>VZPOMENEŠ SI, KTEŘÍ ŽIVOČICHOVÉ MIMOTĚLNĚ TRÁVILI?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endParaRPr lang="cs-CZ" sz="40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4000" dirty="0" smtClean="0">
                <a:latin typeface="Arial" charset="0"/>
              </a:rPr>
              <a:t>PAVOUCI</a:t>
            </a:r>
          </a:p>
          <a:p>
            <a:pPr algn="ctr">
              <a:buFont typeface="Arial" charset="0"/>
              <a:buNone/>
            </a:pPr>
            <a:endParaRPr lang="cs-CZ" sz="4000" dirty="0" smtClean="0">
              <a:latin typeface="Arial" charset="0"/>
            </a:endParaRPr>
          </a:p>
        </p:txBody>
      </p:sp>
      <p:sp>
        <p:nvSpPr>
          <p:cNvPr id="44037" name="Rectangle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3600" dirty="0" smtClean="0">
                <a:latin typeface="Arial" charset="0"/>
              </a:rPr>
              <a:t>ZLATOOČKA</a:t>
            </a:r>
          </a:p>
        </p:txBody>
      </p:sp>
      <p:pic>
        <p:nvPicPr>
          <p:cNvPr id="44038" name="Picture 6" descr="MC90043007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716338"/>
            <a:ext cx="1431925" cy="1838325"/>
          </a:xfrm>
          <a:prstGeom prst="rect">
            <a:avLst/>
          </a:prstGeom>
          <a:noFill/>
        </p:spPr>
      </p:pic>
      <p:pic>
        <p:nvPicPr>
          <p:cNvPr id="44039" name="Picture 7" descr="MC90042806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4365625"/>
            <a:ext cx="2098675" cy="1279525"/>
          </a:xfrm>
          <a:prstGeom prst="rect">
            <a:avLst/>
          </a:prstGeom>
          <a:noFill/>
        </p:spPr>
      </p:pic>
      <p:sp>
        <p:nvSpPr>
          <p:cNvPr id="44041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211638" y="6381328"/>
            <a:ext cx="10084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ZPĚT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7524750" y="6237288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7451725" y="6308725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4,5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40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440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  <p:bldP spid="4403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latin typeface="Arial" charset="0"/>
              </a:rPr>
              <a:t>JEŽOVKA A JEJÍ PRÁZDNÁ SCHRÁNKA</a:t>
            </a:r>
          </a:p>
        </p:txBody>
      </p:sp>
      <p:pic>
        <p:nvPicPr>
          <p:cNvPr id="49159" name="Picture 7" descr="ostnokožc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70956"/>
            <a:ext cx="4038600" cy="3028950"/>
          </a:xfrm>
        </p:spPr>
      </p:pic>
      <p:pic>
        <p:nvPicPr>
          <p:cNvPr id="49162" name="Picture 10" descr="Soubor:Kråkeboller.jpg">
            <a:hlinkClick r:id="rId3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1974665"/>
            <a:ext cx="4038600" cy="4221533"/>
          </a:xfrm>
        </p:spPr>
      </p:pic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6659563" y="6165850"/>
            <a:ext cx="1008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10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3348038" y="5805488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JEŽOVKY</a:t>
            </a:r>
          </a:p>
        </p:txBody>
      </p:sp>
      <p:sp>
        <p:nvSpPr>
          <p:cNvPr id="4813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sz="2800" smtClean="0">
                <a:latin typeface="Arial" charset="0"/>
              </a:rPr>
              <a:t>KULOVITÝ TVAR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r>
              <a:rPr lang="cs-CZ" sz="2800" smtClean="0">
                <a:latin typeface="Arial" charset="0"/>
              </a:rPr>
              <a:t>VÁPENATÉ DESTIČKY SRŮSTAJÍ A VYTVÁŘÍ PEVNOU VNĚJŠÍ KOSTRU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r>
              <a:rPr lang="cs-CZ" sz="2800" smtClean="0">
                <a:latin typeface="Arial" charset="0"/>
              </a:rPr>
              <a:t>Z DESTIČEK VYRŮSTAJÍ DLOUHÉ OSTNY, KTERÝMI SE JEŽOVKY POHYBUJÍ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r>
              <a:rPr lang="cs-CZ" sz="2800" smtClean="0">
                <a:latin typeface="Arial" charset="0"/>
              </a:rPr>
              <a:t>NEMAJÍ RAMENA</a:t>
            </a:r>
          </a:p>
          <a:p>
            <a:pPr algn="ctr"/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1" name="Rectang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SUMÝŠ</a:t>
            </a:r>
          </a:p>
        </p:txBody>
      </p:sp>
      <p:pic>
        <p:nvPicPr>
          <p:cNvPr id="52235" name="Picture 11" descr="Soubor:Sea cucumber in kona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54010" y="1774825"/>
            <a:ext cx="5635980" cy="4625975"/>
          </a:xfrm>
        </p:spPr>
      </p:pic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7451725" y="5876925"/>
            <a:ext cx="1008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SUMÝŠI</a:t>
            </a:r>
          </a:p>
        </p:txBody>
      </p:sp>
      <p:sp>
        <p:nvSpPr>
          <p:cNvPr id="5120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smtClean="0">
                <a:latin typeface="Arial" charset="0"/>
              </a:rPr>
              <a:t>ŘÍKÁ SE JIM „MOŘSKÉ OKURKY“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smtClean="0">
                <a:latin typeface="Arial" charset="0"/>
              </a:rPr>
              <a:t>JEJICH TĚLO JE MĚKKÉ, DVOUSTRANNĚ SOUMĚRNÉ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smtClean="0">
                <a:latin typeface="Arial" charset="0"/>
              </a:rPr>
              <a:t>PŘI OHROŽENÍ VYVRHNOU ČÁST VNITŘNÍCH ORGÁNŮ, KTERÉ  NEPŘÍTELE  ZALEPÍ, NĚKDY I ZAHUBÍ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800" smtClean="0">
                <a:latin typeface="Arial" charset="0"/>
              </a:rPr>
              <a:t>VNITŘNÍ ORGÁNY JIM PAK DÍKY REGENEAČNÍ SCHOPNOSTI DOROSTOU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2000" dirty="0" smtClean="0">
                <a:latin typeface="Arial" charset="0"/>
              </a:rPr>
              <a:t>Zápis do sešitu: </a:t>
            </a:r>
          </a:p>
          <a:p>
            <a:pPr>
              <a:lnSpc>
                <a:spcPct val="80000"/>
              </a:lnSpc>
              <a:buNone/>
            </a:pPr>
            <a:endParaRPr lang="cs-CZ" sz="20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b="1" dirty="0" smtClean="0">
                <a:latin typeface="Arial" charset="0"/>
              </a:rPr>
              <a:t>KMEN: </a:t>
            </a:r>
            <a:r>
              <a:rPr lang="cs-CZ" sz="2000" b="1" dirty="0" smtClean="0"/>
              <a:t>OSTNOKOŽCI</a:t>
            </a:r>
            <a:endParaRPr lang="cs-CZ" sz="2000" dirty="0" smtClean="0"/>
          </a:p>
          <a:p>
            <a:pPr>
              <a:lnSpc>
                <a:spcPct val="80000"/>
              </a:lnSpc>
            </a:pPr>
            <a:r>
              <a:rPr lang="cs-CZ" sz="2400" dirty="0" smtClean="0"/>
              <a:t>velmi stará skupina živočichů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žijí pouze v moři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velká </a:t>
            </a:r>
            <a:r>
              <a:rPr lang="cs-CZ" sz="2400" b="1" dirty="0" smtClean="0"/>
              <a:t>regenerační </a:t>
            </a:r>
            <a:r>
              <a:rPr lang="cs-CZ" sz="2400" dirty="0" smtClean="0"/>
              <a:t>schopnost (dorůstání)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tělo vyztuženo vápníkem ( destičky, hroty, ostny)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soustava „</a:t>
            </a:r>
            <a:r>
              <a:rPr lang="cs-CZ" sz="2400" b="1" dirty="0" smtClean="0"/>
              <a:t>vodních cév</a:t>
            </a:r>
            <a:r>
              <a:rPr lang="cs-CZ" sz="2400" dirty="0" smtClean="0"/>
              <a:t>“  - funkce: dýchání, vylučování, pohyb, vedení krve</a:t>
            </a:r>
          </a:p>
          <a:p>
            <a:pPr>
              <a:lnSpc>
                <a:spcPct val="80000"/>
              </a:lnSpc>
            </a:pPr>
            <a:r>
              <a:rPr lang="cs-CZ" sz="2400" b="1" dirty="0" smtClean="0"/>
              <a:t>paprsčitá souměrnost</a:t>
            </a:r>
            <a:endParaRPr lang="cs-CZ" sz="24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400" b="1" dirty="0" smtClean="0"/>
              <a:t>systém:</a:t>
            </a:r>
            <a:r>
              <a:rPr lang="cs-CZ" sz="2400" dirty="0" smtClean="0"/>
              <a:t> </a:t>
            </a:r>
            <a:endParaRPr lang="cs-CZ" sz="2400" dirty="0" smtClean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LILIICE – tělo kalichovité + ramena, žijí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přisedle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HADICE – tenká, dlouhá ramena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HVĚZDICE – dravci, mimotělní trávení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JEŽOVKY – nemají  ramena, druh: ježovka jedlá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SUMÝŠI – měkké, dvoustranně souměrné tělo, umí vyvrhnout část vnitřních orgánů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Závěrečné opakování</a:t>
            </a:r>
          </a:p>
        </p:txBody>
      </p:sp>
      <p:sp>
        <p:nvSpPr>
          <p:cNvPr id="5529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 se jmenuje zvláštní soustava, která nahrazuje funkci soustav nervové, cévní, dýchací?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Jakého pohlaví jsou ostnokožci?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Díky jaké vlastnosti si sumýš může dovolit vyvrhnout část útrob? 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 jakému trávení dochází u ježovek? 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Poznej na obrázku ostnokožce.</a:t>
            </a:r>
          </a:p>
          <a:p>
            <a:pPr marL="609600" indent="-609600"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Pojmenuj druhy ostnokožců na obrázku:</a:t>
            </a:r>
          </a:p>
        </p:txBody>
      </p:sp>
      <p:pic>
        <p:nvPicPr>
          <p:cNvPr id="18438" name="Picture 6" descr="sasanky, hvězdice a sumýši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772816"/>
            <a:ext cx="4745642" cy="4625975"/>
          </a:xfrm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7019925" y="2708275"/>
            <a:ext cx="1800225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/>
              <a:t>Odpověď: </a:t>
            </a:r>
          </a:p>
          <a:p>
            <a:pPr>
              <a:spcBef>
                <a:spcPct val="50000"/>
              </a:spcBef>
            </a:pPr>
            <a:r>
              <a:rPr lang="cs-CZ" sz="2400" dirty="0"/>
              <a:t>hvězdice sumýši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611188" y="1700213"/>
            <a:ext cx="165576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dirty="0"/>
              <a:t>Jsou tam také sasanky, které mezi ostnokožce nepatří. Vzpomeneš si, do jakého živočišného kmene patří?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468313" y="5373688"/>
            <a:ext cx="15827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dirty="0"/>
              <a:t>Kmen: žahavci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7235825" y="5876925"/>
            <a:ext cx="1008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9" grpId="0"/>
      <p:bldP spid="18440" grpId="0"/>
      <p:bldP spid="1844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Řešení:</a:t>
            </a:r>
          </a:p>
        </p:txBody>
      </p:sp>
      <p:sp>
        <p:nvSpPr>
          <p:cNvPr id="5632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soustava vodních cév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oddělené pohlaví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díky regenerační schopnosti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k mimotělnímu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hvězdice, sumýši</a:t>
            </a:r>
          </a:p>
          <a:p>
            <a:pPr marL="609600" indent="-609600"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POUŽITÉ ZDROJE:</a:t>
            </a:r>
          </a:p>
        </p:txBody>
      </p:sp>
      <p:sp>
        <p:nvSpPr>
          <p:cNvPr id="3481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není-li uvedeno jinak vlastní práce autora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/cit.2012-05-06/. Dostupný pod licencí public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na WWW: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1 </a:t>
            </a:r>
            <a:r>
              <a:rPr lang="cs-CZ" sz="1200" dirty="0" err="1" smtClean="0"/>
              <a:t>albert</a:t>
            </a:r>
            <a:r>
              <a:rPr lang="cs-CZ" sz="1200" dirty="0" smtClean="0"/>
              <a:t> kok,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"/>
              </a:rPr>
              <a:t>http://cs.wikipedia.org/wiki/Soubor:Featherx.JPG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2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http://commons.wikimedia.org/wiki/User:Wilson44691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http://cs.wikipedia.org/wiki/Soubor:CrinoidHoldfastRoots.JPG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3 volné dílo, 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http://cs.wikipedia.org/wiki/Ernst_Haeckel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http://cs.wikipedia.org/wiki/Soubor:Haeckel_Ophiodea.jpg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8 volné dílo,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7"/>
              </a:rPr>
              <a:t>http://cs.wikipedia.org/wiki/Soubor:Nerr0878.jpg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10 </a:t>
            </a:r>
            <a:r>
              <a:rPr lang="cs-CZ" sz="1200" dirty="0" smtClean="0"/>
              <a:t>Nina </a:t>
            </a:r>
            <a:r>
              <a:rPr lang="cs-CZ" sz="1200" dirty="0" err="1" smtClean="0"/>
              <a:t>Aldin</a:t>
            </a:r>
            <a:r>
              <a:rPr lang="cs-CZ" sz="1200" dirty="0" smtClean="0"/>
              <a:t> </a:t>
            </a:r>
            <a:r>
              <a:rPr lang="cs-CZ" sz="1200" dirty="0" err="1" smtClean="0"/>
              <a:t>Thune</a:t>
            </a:r>
            <a:r>
              <a:rPr lang="cs-CZ" sz="1200" dirty="0" smtClean="0"/>
              <a:t>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8"/>
              </a:rPr>
              <a:t>http://cs.wikipedia.org/wiki/Soubor:Kr%C3%A5keboller.jpg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11 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9"/>
              </a:rPr>
              <a:t>https://sites.google.com/site/thebrockeninglory/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0"/>
              </a:rPr>
              <a:t>http://cs.wikipedia.org/wiki/Soubor:Sea_cucumber_in_kona.jpg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4,5 jsou dostupné pod licencí Microsoft Office 2007 na 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com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4-7,9,12 se souhlasem Renaty Daňkové</a:t>
            </a:r>
          </a:p>
          <a:p>
            <a:pPr>
              <a:buFont typeface="Arial" charset="0"/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Čabradová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,V. a kol., Přírodopis pro 6.ročník,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Fraus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2003</a:t>
            </a:r>
          </a:p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212</TotalTime>
  <Words>879</Words>
  <Application>Microsoft Office PowerPoint</Application>
  <PresentationFormat>Předvádění na obrazovce (4:3)</PresentationFormat>
  <Paragraphs>200</Paragraphs>
  <Slides>26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Modul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OSTNOKOŽCI</vt:lpstr>
      <vt:lpstr>Kmen: OSTNOKOŽCI</vt:lpstr>
      <vt:lpstr>Paprsčitá souměrnost = živočich jde zrcadlově rozdělit na dvě stejné části</vt:lpstr>
      <vt:lpstr>VNĚJŠÍ STAVBA TĚLA</vt:lpstr>
      <vt:lpstr>VNITŘNÍ STAVBA TĚLA</vt:lpstr>
      <vt:lpstr>Snímek 7</vt:lpstr>
      <vt:lpstr>Snímek 8</vt:lpstr>
      <vt:lpstr>Snímek 9</vt:lpstr>
      <vt:lpstr>SYSTÉM OSTNOKOŽCŮ:</vt:lpstr>
      <vt:lpstr>LILIJICE A JEJÍ FOSILIE</vt:lpstr>
      <vt:lpstr>LILIJICE</vt:lpstr>
      <vt:lpstr>HADICE</vt:lpstr>
      <vt:lpstr>HADICE</vt:lpstr>
      <vt:lpstr>HVĚZDICE</vt:lpstr>
      <vt:lpstr>HVĚZDICE</vt:lpstr>
      <vt:lpstr>Snímek 17</vt:lpstr>
      <vt:lpstr>JEŽOVKA A JEJÍ PRÁZDNÁ SCHRÁNKA</vt:lpstr>
      <vt:lpstr>JEŽOVKY</vt:lpstr>
      <vt:lpstr>SUMÝŠ</vt:lpstr>
      <vt:lpstr>SUMÝŠI</vt:lpstr>
      <vt:lpstr>Snímek 22</vt:lpstr>
      <vt:lpstr>Závěrečné opakování</vt:lpstr>
      <vt:lpstr>Pojmenuj druhy ostnokožců na obrázku:</vt:lpstr>
      <vt:lpstr>Řešení: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PC-PRIRODOPIS</cp:lastModifiedBy>
  <cp:revision>16</cp:revision>
  <dcterms:modified xsi:type="dcterms:W3CDTF">2012-05-31T07:47:01Z</dcterms:modified>
</cp:coreProperties>
</file>