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663300"/>
    <a:srgbClr val="B3AF59"/>
    <a:srgbClr val="FFCCCC"/>
    <a:srgbClr val="FFCC66"/>
    <a:srgbClr val="00FF00"/>
    <a:srgbClr val="33CC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CC1B6A0-26FD-4228-A875-944CE92576E7}" type="doc">
      <dgm:prSet loTypeId="urn:microsoft.com/office/officeart/2005/8/layout/process1" loCatId="process" qsTypeId="urn:microsoft.com/office/officeart/2005/8/quickstyle/3d2" qsCatId="3D" csTypeId="urn:microsoft.com/office/officeart/2005/8/colors/colorful4" csCatId="colorful" phldr="1"/>
      <dgm:spPr/>
    </dgm:pt>
    <dgm:pt modelId="{A44486B1-7D80-4B66-84F0-53795F1A286A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bg2">
                  <a:lumMod val="25000"/>
                </a:schemeClr>
              </a:solidFill>
            </a:rPr>
            <a:t>předpona </a:t>
          </a:r>
        </a:p>
        <a:p>
          <a:r>
            <a:rPr lang="cs-CZ" sz="4000" b="1" dirty="0" err="1" smtClean="0">
              <a:solidFill>
                <a:schemeClr val="bg2">
                  <a:lumMod val="25000"/>
                </a:schemeClr>
              </a:solidFill>
            </a:rPr>
            <a:t>ge</a:t>
          </a:r>
          <a:r>
            <a:rPr lang="cs-CZ" sz="4000" b="1" dirty="0" smtClean="0">
              <a:solidFill>
                <a:schemeClr val="bg2">
                  <a:lumMod val="25000"/>
                </a:schemeClr>
              </a:solidFill>
            </a:rPr>
            <a:t> -</a:t>
          </a:r>
          <a:endParaRPr lang="cs-CZ" sz="4000" b="1" dirty="0">
            <a:solidFill>
              <a:schemeClr val="bg2">
                <a:lumMod val="25000"/>
              </a:schemeClr>
            </a:solidFill>
          </a:endParaRPr>
        </a:p>
      </dgm:t>
    </dgm:pt>
    <dgm:pt modelId="{94568CCA-D170-4A51-BAFC-AFA64DF8B3B4}" type="parTrans" cxnId="{B478EFF0-5773-42B4-AEBF-D19F9B621DB9}">
      <dgm:prSet/>
      <dgm:spPr/>
      <dgm:t>
        <a:bodyPr/>
        <a:lstStyle/>
        <a:p>
          <a:endParaRPr lang="cs-CZ"/>
        </a:p>
      </dgm:t>
    </dgm:pt>
    <dgm:pt modelId="{E0C00EBF-8A5B-4AD5-A301-020421D6B182}" type="sibTrans" cxnId="{B478EFF0-5773-42B4-AEBF-D19F9B621DB9}">
      <dgm:prSet/>
      <dgm:spPr/>
      <dgm:t>
        <a:bodyPr/>
        <a:lstStyle/>
        <a:p>
          <a:endParaRPr lang="cs-CZ"/>
        </a:p>
      </dgm:t>
    </dgm:pt>
    <dgm:pt modelId="{1873BF18-3FAE-47ED-9962-1EBAB41135D2}">
      <dgm:prSet phldrT="[Text]"/>
      <dgm:spPr/>
      <dgm:t>
        <a:bodyPr/>
        <a:lstStyle/>
        <a:p>
          <a:r>
            <a:rPr lang="cs-CZ" b="1" dirty="0" smtClean="0">
              <a:solidFill>
                <a:schemeClr val="bg2">
                  <a:lumMod val="25000"/>
                </a:schemeClr>
              </a:solidFill>
            </a:rPr>
            <a:t>slovesný</a:t>
          </a:r>
        </a:p>
        <a:p>
          <a:r>
            <a:rPr lang="cs-CZ" b="1" dirty="0" smtClean="0">
              <a:solidFill>
                <a:schemeClr val="bg2">
                  <a:lumMod val="25000"/>
                </a:schemeClr>
              </a:solidFill>
            </a:rPr>
            <a:t>kmen</a:t>
          </a:r>
          <a:endParaRPr lang="cs-CZ" b="1" dirty="0">
            <a:solidFill>
              <a:schemeClr val="bg2">
                <a:lumMod val="25000"/>
              </a:schemeClr>
            </a:solidFill>
          </a:endParaRPr>
        </a:p>
      </dgm:t>
    </dgm:pt>
    <dgm:pt modelId="{F1C6320A-7883-495A-A0C7-159B75E0FEAA}" type="parTrans" cxnId="{AD6B90D4-218C-4F8F-866E-97AFF35D0E0A}">
      <dgm:prSet/>
      <dgm:spPr/>
      <dgm:t>
        <a:bodyPr/>
        <a:lstStyle/>
        <a:p>
          <a:endParaRPr lang="cs-CZ"/>
        </a:p>
      </dgm:t>
    </dgm:pt>
    <dgm:pt modelId="{2BCCDB18-F995-4015-8171-34C0D23DB1D4}" type="sibTrans" cxnId="{AD6B90D4-218C-4F8F-866E-97AFF35D0E0A}">
      <dgm:prSet/>
      <dgm:spPr/>
      <dgm:t>
        <a:bodyPr/>
        <a:lstStyle/>
        <a:p>
          <a:endParaRPr lang="cs-CZ"/>
        </a:p>
      </dgm:t>
    </dgm:pt>
    <dgm:pt modelId="{132082B8-A1E3-4540-9F67-3CD63BF9007A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bg2">
                  <a:lumMod val="25000"/>
                </a:schemeClr>
              </a:solidFill>
            </a:rPr>
            <a:t>přípona </a:t>
          </a:r>
        </a:p>
        <a:p>
          <a:r>
            <a:rPr lang="cs-CZ" sz="4000" b="1" dirty="0" smtClean="0">
              <a:solidFill>
                <a:schemeClr val="bg2">
                  <a:lumMod val="25000"/>
                </a:schemeClr>
              </a:solidFill>
            </a:rPr>
            <a:t> </a:t>
          </a:r>
          <a:r>
            <a:rPr lang="cs-CZ" sz="4000" b="1" dirty="0" err="1" smtClean="0">
              <a:solidFill>
                <a:schemeClr val="bg2">
                  <a:lumMod val="25000"/>
                </a:schemeClr>
              </a:solidFill>
            </a:rPr>
            <a:t>en</a:t>
          </a:r>
          <a:endParaRPr lang="cs-CZ" sz="4000" b="1" dirty="0">
            <a:solidFill>
              <a:schemeClr val="bg2">
                <a:lumMod val="25000"/>
              </a:schemeClr>
            </a:solidFill>
          </a:endParaRPr>
        </a:p>
      </dgm:t>
    </dgm:pt>
    <dgm:pt modelId="{EADF1F1F-594D-442D-88C2-1F08202026E0}" type="parTrans" cxnId="{C31AF613-97BE-4F9A-A85C-9952CD0DEE6C}">
      <dgm:prSet/>
      <dgm:spPr/>
      <dgm:t>
        <a:bodyPr/>
        <a:lstStyle/>
        <a:p>
          <a:endParaRPr lang="cs-CZ"/>
        </a:p>
      </dgm:t>
    </dgm:pt>
    <dgm:pt modelId="{AD190663-82CE-442C-A148-70FE4B9F648A}" type="sibTrans" cxnId="{C31AF613-97BE-4F9A-A85C-9952CD0DEE6C}">
      <dgm:prSet/>
      <dgm:spPr/>
      <dgm:t>
        <a:bodyPr/>
        <a:lstStyle/>
        <a:p>
          <a:endParaRPr lang="cs-CZ"/>
        </a:p>
      </dgm:t>
    </dgm:pt>
    <dgm:pt modelId="{726262C0-29D4-4031-B7AB-D7C20FC17CD9}" type="pres">
      <dgm:prSet presAssocID="{0CC1B6A0-26FD-4228-A875-944CE92576E7}" presName="Name0" presStyleCnt="0">
        <dgm:presLayoutVars>
          <dgm:dir/>
          <dgm:resizeHandles val="exact"/>
        </dgm:presLayoutVars>
      </dgm:prSet>
      <dgm:spPr/>
    </dgm:pt>
    <dgm:pt modelId="{F1A24F5D-C973-43AC-88E0-CD3A4C39D8D3}" type="pres">
      <dgm:prSet presAssocID="{A44486B1-7D80-4B66-84F0-53795F1A286A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7BEB15-1800-47F0-B0DF-5DD05C3356B7}" type="pres">
      <dgm:prSet presAssocID="{E0C00EBF-8A5B-4AD5-A301-020421D6B182}" presName="sibTrans" presStyleLbl="sibTrans2D1" presStyleIdx="0" presStyleCnt="2"/>
      <dgm:spPr/>
      <dgm:t>
        <a:bodyPr/>
        <a:lstStyle/>
        <a:p>
          <a:endParaRPr lang="cs-CZ"/>
        </a:p>
      </dgm:t>
    </dgm:pt>
    <dgm:pt modelId="{28058B76-6A31-4A37-8D96-7501213DE3A0}" type="pres">
      <dgm:prSet presAssocID="{E0C00EBF-8A5B-4AD5-A301-020421D6B182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086B65E2-5A14-4F83-8214-99E8B00DA1FF}" type="pres">
      <dgm:prSet presAssocID="{1873BF18-3FAE-47ED-9962-1EBAB41135D2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9F0D18-D0E8-45C8-A1D8-C5A90297E1F8}" type="pres">
      <dgm:prSet presAssocID="{2BCCDB18-F995-4015-8171-34C0D23DB1D4}" presName="sibTrans" presStyleLbl="sibTrans2D1" presStyleIdx="1" presStyleCnt="2"/>
      <dgm:spPr/>
      <dgm:t>
        <a:bodyPr/>
        <a:lstStyle/>
        <a:p>
          <a:endParaRPr lang="cs-CZ"/>
        </a:p>
      </dgm:t>
    </dgm:pt>
    <dgm:pt modelId="{57F726DC-828E-492B-AB1E-9B1FA5346586}" type="pres">
      <dgm:prSet presAssocID="{2BCCDB18-F995-4015-8171-34C0D23DB1D4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F491E1EB-19E5-4501-9080-C5D591D31ABF}" type="pres">
      <dgm:prSet presAssocID="{132082B8-A1E3-4540-9F67-3CD63BF9007A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362750A-6FB6-4415-B126-4988615C8078}" type="presOf" srcId="{2BCCDB18-F995-4015-8171-34C0D23DB1D4}" destId="{57F726DC-828E-492B-AB1E-9B1FA5346586}" srcOrd="1" destOrd="0" presId="urn:microsoft.com/office/officeart/2005/8/layout/process1"/>
    <dgm:cxn modelId="{AD6B90D4-218C-4F8F-866E-97AFF35D0E0A}" srcId="{0CC1B6A0-26FD-4228-A875-944CE92576E7}" destId="{1873BF18-3FAE-47ED-9962-1EBAB41135D2}" srcOrd="1" destOrd="0" parTransId="{F1C6320A-7883-495A-A0C7-159B75E0FEAA}" sibTransId="{2BCCDB18-F995-4015-8171-34C0D23DB1D4}"/>
    <dgm:cxn modelId="{62DA67B8-67A9-4EA6-85FB-35F48CB77501}" type="presOf" srcId="{2BCCDB18-F995-4015-8171-34C0D23DB1D4}" destId="{1A9F0D18-D0E8-45C8-A1D8-C5A90297E1F8}" srcOrd="0" destOrd="0" presId="urn:microsoft.com/office/officeart/2005/8/layout/process1"/>
    <dgm:cxn modelId="{C31AF613-97BE-4F9A-A85C-9952CD0DEE6C}" srcId="{0CC1B6A0-26FD-4228-A875-944CE92576E7}" destId="{132082B8-A1E3-4540-9F67-3CD63BF9007A}" srcOrd="2" destOrd="0" parTransId="{EADF1F1F-594D-442D-88C2-1F08202026E0}" sibTransId="{AD190663-82CE-442C-A148-70FE4B9F648A}"/>
    <dgm:cxn modelId="{40E6709B-068B-4888-BAB6-AC278D525A06}" type="presOf" srcId="{0CC1B6A0-26FD-4228-A875-944CE92576E7}" destId="{726262C0-29D4-4031-B7AB-D7C20FC17CD9}" srcOrd="0" destOrd="0" presId="urn:microsoft.com/office/officeart/2005/8/layout/process1"/>
    <dgm:cxn modelId="{F7C9411E-3E0B-4821-BE20-A531C3E7D6F1}" type="presOf" srcId="{132082B8-A1E3-4540-9F67-3CD63BF9007A}" destId="{F491E1EB-19E5-4501-9080-C5D591D31ABF}" srcOrd="0" destOrd="0" presId="urn:microsoft.com/office/officeart/2005/8/layout/process1"/>
    <dgm:cxn modelId="{DB44BEA2-493C-4D6A-B311-A972ECD1A7AD}" type="presOf" srcId="{A44486B1-7D80-4B66-84F0-53795F1A286A}" destId="{F1A24F5D-C973-43AC-88E0-CD3A4C39D8D3}" srcOrd="0" destOrd="0" presId="urn:microsoft.com/office/officeart/2005/8/layout/process1"/>
    <dgm:cxn modelId="{6C810AA4-0673-490A-ADCE-E4256AB04220}" type="presOf" srcId="{1873BF18-3FAE-47ED-9962-1EBAB41135D2}" destId="{086B65E2-5A14-4F83-8214-99E8B00DA1FF}" srcOrd="0" destOrd="0" presId="urn:microsoft.com/office/officeart/2005/8/layout/process1"/>
    <dgm:cxn modelId="{B478EFF0-5773-42B4-AEBF-D19F9B621DB9}" srcId="{0CC1B6A0-26FD-4228-A875-944CE92576E7}" destId="{A44486B1-7D80-4B66-84F0-53795F1A286A}" srcOrd="0" destOrd="0" parTransId="{94568CCA-D170-4A51-BAFC-AFA64DF8B3B4}" sibTransId="{E0C00EBF-8A5B-4AD5-A301-020421D6B182}"/>
    <dgm:cxn modelId="{752329C9-1571-4506-9265-8D13705D65FB}" type="presOf" srcId="{E0C00EBF-8A5B-4AD5-A301-020421D6B182}" destId="{28058B76-6A31-4A37-8D96-7501213DE3A0}" srcOrd="1" destOrd="0" presId="urn:microsoft.com/office/officeart/2005/8/layout/process1"/>
    <dgm:cxn modelId="{95F8CD67-9510-43CD-B7A1-19EE090AD4E6}" type="presOf" srcId="{E0C00EBF-8A5B-4AD5-A301-020421D6B182}" destId="{F77BEB15-1800-47F0-B0DF-5DD05C3356B7}" srcOrd="0" destOrd="0" presId="urn:microsoft.com/office/officeart/2005/8/layout/process1"/>
    <dgm:cxn modelId="{EA88A27F-AAB0-48E1-B795-07F1AB020EF4}" type="presParOf" srcId="{726262C0-29D4-4031-B7AB-D7C20FC17CD9}" destId="{F1A24F5D-C973-43AC-88E0-CD3A4C39D8D3}" srcOrd="0" destOrd="0" presId="urn:microsoft.com/office/officeart/2005/8/layout/process1"/>
    <dgm:cxn modelId="{77FFB4FA-6881-4D71-81BE-D8AABAAB760A}" type="presParOf" srcId="{726262C0-29D4-4031-B7AB-D7C20FC17CD9}" destId="{F77BEB15-1800-47F0-B0DF-5DD05C3356B7}" srcOrd="1" destOrd="0" presId="urn:microsoft.com/office/officeart/2005/8/layout/process1"/>
    <dgm:cxn modelId="{7AE29B85-9C03-4DFB-984C-3C78F9331C72}" type="presParOf" srcId="{F77BEB15-1800-47F0-B0DF-5DD05C3356B7}" destId="{28058B76-6A31-4A37-8D96-7501213DE3A0}" srcOrd="0" destOrd="0" presId="urn:microsoft.com/office/officeart/2005/8/layout/process1"/>
    <dgm:cxn modelId="{900E78B0-52DA-49B5-8145-78802D799AD2}" type="presParOf" srcId="{726262C0-29D4-4031-B7AB-D7C20FC17CD9}" destId="{086B65E2-5A14-4F83-8214-99E8B00DA1FF}" srcOrd="2" destOrd="0" presId="urn:microsoft.com/office/officeart/2005/8/layout/process1"/>
    <dgm:cxn modelId="{26C9D616-9CB3-4728-9ABD-E3F9998ED801}" type="presParOf" srcId="{726262C0-29D4-4031-B7AB-D7C20FC17CD9}" destId="{1A9F0D18-D0E8-45C8-A1D8-C5A90297E1F8}" srcOrd="3" destOrd="0" presId="urn:microsoft.com/office/officeart/2005/8/layout/process1"/>
    <dgm:cxn modelId="{466EDB69-6309-4CAF-8F72-DA3D6FB11958}" type="presParOf" srcId="{1A9F0D18-D0E8-45C8-A1D8-C5A90297E1F8}" destId="{57F726DC-828E-492B-AB1E-9B1FA5346586}" srcOrd="0" destOrd="0" presId="urn:microsoft.com/office/officeart/2005/8/layout/process1"/>
    <dgm:cxn modelId="{B566F533-6A00-4712-AF41-6494DE30EF26}" type="presParOf" srcId="{726262C0-29D4-4031-B7AB-D7C20FC17CD9}" destId="{F491E1EB-19E5-4501-9080-C5D591D31ABF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CA4088A-C054-44D4-BEAC-7B59BF5A3E29}" type="doc">
      <dgm:prSet loTypeId="urn:microsoft.com/office/officeart/2005/8/layout/equation1" loCatId="relationship" qsTypeId="urn:microsoft.com/office/officeart/2005/8/quickstyle/3d1" qsCatId="3D" csTypeId="urn:microsoft.com/office/officeart/2005/8/colors/colorful1#1" csCatId="colorful" phldr="1"/>
      <dgm:spPr/>
    </dgm:pt>
    <dgm:pt modelId="{73D9CD0F-4CE4-4B59-A5F1-C196B115ABF1}">
      <dgm:prSet phldrT="[Text]" custT="1"/>
      <dgm:spPr/>
      <dgm:t>
        <a:bodyPr/>
        <a:lstStyle/>
        <a:p>
          <a:r>
            <a:rPr lang="cs-CZ" sz="3200" b="1" dirty="0" err="1" smtClean="0">
              <a:solidFill>
                <a:schemeClr val="bg2">
                  <a:lumMod val="25000"/>
                </a:schemeClr>
              </a:solidFill>
            </a:rPr>
            <a:t>haben</a:t>
          </a:r>
          <a:endParaRPr lang="cs-CZ" sz="3200" b="1" dirty="0" smtClean="0">
            <a:solidFill>
              <a:schemeClr val="bg2">
                <a:lumMod val="25000"/>
              </a:schemeClr>
            </a:solidFill>
          </a:endParaRPr>
        </a:p>
        <a:p>
          <a:r>
            <a:rPr lang="cs-CZ" sz="3200" b="1" dirty="0" err="1" smtClean="0">
              <a:solidFill>
                <a:schemeClr val="bg2">
                  <a:lumMod val="25000"/>
                </a:schemeClr>
              </a:solidFill>
            </a:rPr>
            <a:t>sein</a:t>
          </a:r>
          <a:endParaRPr lang="cs-CZ" sz="3200" b="1" dirty="0">
            <a:solidFill>
              <a:schemeClr val="bg2">
                <a:lumMod val="25000"/>
              </a:schemeClr>
            </a:solidFill>
          </a:endParaRPr>
        </a:p>
      </dgm:t>
    </dgm:pt>
    <dgm:pt modelId="{D78B2D71-0B2F-46D1-8117-7F3C2AD5EA83}" type="parTrans" cxnId="{2067DEF5-ED40-4F7B-A437-C3F1685A8FD6}">
      <dgm:prSet/>
      <dgm:spPr/>
      <dgm:t>
        <a:bodyPr/>
        <a:lstStyle/>
        <a:p>
          <a:endParaRPr lang="cs-CZ"/>
        </a:p>
      </dgm:t>
    </dgm:pt>
    <dgm:pt modelId="{AF2490CB-86AC-4959-8968-6722E12CC770}" type="sibTrans" cxnId="{2067DEF5-ED40-4F7B-A437-C3F1685A8FD6}">
      <dgm:prSet/>
      <dgm:spPr/>
      <dgm:t>
        <a:bodyPr/>
        <a:lstStyle/>
        <a:p>
          <a:endParaRPr lang="cs-CZ"/>
        </a:p>
      </dgm:t>
    </dgm:pt>
    <dgm:pt modelId="{842C8EE4-5E9B-4AFE-8148-A0AF312F2774}">
      <dgm:prSet phldrT="[Text]" custT="1"/>
      <dgm:spPr/>
      <dgm:t>
        <a:bodyPr/>
        <a:lstStyle/>
        <a:p>
          <a:r>
            <a:rPr lang="cs-CZ" sz="3200" b="1" dirty="0" smtClean="0">
              <a:solidFill>
                <a:schemeClr val="bg2">
                  <a:lumMod val="25000"/>
                </a:schemeClr>
              </a:solidFill>
            </a:rPr>
            <a:t>příčestí minulé</a:t>
          </a:r>
          <a:endParaRPr lang="cs-CZ" sz="3200" b="1" dirty="0">
            <a:solidFill>
              <a:schemeClr val="bg2">
                <a:lumMod val="25000"/>
              </a:schemeClr>
            </a:solidFill>
          </a:endParaRPr>
        </a:p>
      </dgm:t>
    </dgm:pt>
    <dgm:pt modelId="{5C725A26-AF2F-41F0-983C-68DDBAF2DD5F}" type="parTrans" cxnId="{6CE19A45-C368-43B2-B9A0-5604D6CD4E46}">
      <dgm:prSet/>
      <dgm:spPr/>
      <dgm:t>
        <a:bodyPr/>
        <a:lstStyle/>
        <a:p>
          <a:endParaRPr lang="cs-CZ"/>
        </a:p>
      </dgm:t>
    </dgm:pt>
    <dgm:pt modelId="{1AC2DE32-8E79-4766-A5AD-9195ED6E8F0A}" type="sibTrans" cxnId="{6CE19A45-C368-43B2-B9A0-5604D6CD4E46}">
      <dgm:prSet/>
      <dgm:spPr/>
      <dgm:t>
        <a:bodyPr/>
        <a:lstStyle/>
        <a:p>
          <a:endParaRPr lang="cs-CZ"/>
        </a:p>
      </dgm:t>
    </dgm:pt>
    <dgm:pt modelId="{F5D76629-187D-479F-9B36-0638F659F019}">
      <dgm:prSet phldrT="[Text]"/>
      <dgm:spPr/>
      <dgm:t>
        <a:bodyPr/>
        <a:lstStyle/>
        <a:p>
          <a:r>
            <a:rPr lang="cs-CZ" b="1" dirty="0" smtClean="0">
              <a:solidFill>
                <a:schemeClr val="bg2">
                  <a:lumMod val="25000"/>
                </a:schemeClr>
              </a:solidFill>
            </a:rPr>
            <a:t>perfektum slabých sloves</a:t>
          </a:r>
          <a:endParaRPr lang="cs-CZ" b="1" dirty="0">
            <a:solidFill>
              <a:schemeClr val="bg2">
                <a:lumMod val="25000"/>
              </a:schemeClr>
            </a:solidFill>
          </a:endParaRPr>
        </a:p>
      </dgm:t>
    </dgm:pt>
    <dgm:pt modelId="{BDCAACDA-8813-48C0-BE5D-2B5AC7432AF8}" type="parTrans" cxnId="{706306D2-1088-4A94-B554-18DA7F96489A}">
      <dgm:prSet/>
      <dgm:spPr/>
      <dgm:t>
        <a:bodyPr/>
        <a:lstStyle/>
        <a:p>
          <a:endParaRPr lang="cs-CZ"/>
        </a:p>
      </dgm:t>
    </dgm:pt>
    <dgm:pt modelId="{160456D1-DE0C-4262-BE5C-02FE1B59A318}" type="sibTrans" cxnId="{706306D2-1088-4A94-B554-18DA7F96489A}">
      <dgm:prSet/>
      <dgm:spPr/>
      <dgm:t>
        <a:bodyPr/>
        <a:lstStyle/>
        <a:p>
          <a:endParaRPr lang="cs-CZ"/>
        </a:p>
      </dgm:t>
    </dgm:pt>
    <dgm:pt modelId="{5E1F71C3-EDE8-43C0-8F6F-5FE0BC77992B}" type="pres">
      <dgm:prSet presAssocID="{ECA4088A-C054-44D4-BEAC-7B59BF5A3E29}" presName="linearFlow" presStyleCnt="0">
        <dgm:presLayoutVars>
          <dgm:dir/>
          <dgm:resizeHandles val="exact"/>
        </dgm:presLayoutVars>
      </dgm:prSet>
      <dgm:spPr/>
    </dgm:pt>
    <dgm:pt modelId="{E03FB8DD-08EF-4DAF-929D-DB0756D2B02E}" type="pres">
      <dgm:prSet presAssocID="{73D9CD0F-4CE4-4B59-A5F1-C196B115ABF1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6CE53B-FC10-4B8B-BA35-BA0F70F2F78C}" type="pres">
      <dgm:prSet presAssocID="{AF2490CB-86AC-4959-8968-6722E12CC770}" presName="spacerL" presStyleCnt="0"/>
      <dgm:spPr/>
    </dgm:pt>
    <dgm:pt modelId="{E310530D-D0F8-4767-8396-5BB6DE454BFD}" type="pres">
      <dgm:prSet presAssocID="{AF2490CB-86AC-4959-8968-6722E12CC770}" presName="sibTrans" presStyleLbl="sibTrans2D1" presStyleIdx="0" presStyleCnt="2"/>
      <dgm:spPr/>
      <dgm:t>
        <a:bodyPr/>
        <a:lstStyle/>
        <a:p>
          <a:endParaRPr lang="cs-CZ"/>
        </a:p>
      </dgm:t>
    </dgm:pt>
    <dgm:pt modelId="{A2DCD195-B68E-4F7F-91F7-2A3B731AF4C0}" type="pres">
      <dgm:prSet presAssocID="{AF2490CB-86AC-4959-8968-6722E12CC770}" presName="spacerR" presStyleCnt="0"/>
      <dgm:spPr/>
    </dgm:pt>
    <dgm:pt modelId="{74A6C07F-3586-44E4-9CD3-EA7435160097}" type="pres">
      <dgm:prSet presAssocID="{842C8EE4-5E9B-4AFE-8148-A0AF312F2774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A5FE5C-03C3-4B50-AD4C-42C02090FEA7}" type="pres">
      <dgm:prSet presAssocID="{1AC2DE32-8E79-4766-A5AD-9195ED6E8F0A}" presName="spacerL" presStyleCnt="0"/>
      <dgm:spPr/>
    </dgm:pt>
    <dgm:pt modelId="{DCFAAA92-9D1C-4186-953B-ED8E89D72741}" type="pres">
      <dgm:prSet presAssocID="{1AC2DE32-8E79-4766-A5AD-9195ED6E8F0A}" presName="sibTrans" presStyleLbl="sibTrans2D1" presStyleIdx="1" presStyleCnt="2"/>
      <dgm:spPr/>
      <dgm:t>
        <a:bodyPr/>
        <a:lstStyle/>
        <a:p>
          <a:endParaRPr lang="cs-CZ"/>
        </a:p>
      </dgm:t>
    </dgm:pt>
    <dgm:pt modelId="{770BD29A-85CD-46B7-90C1-EFED43BBE3CB}" type="pres">
      <dgm:prSet presAssocID="{1AC2DE32-8E79-4766-A5AD-9195ED6E8F0A}" presName="spacerR" presStyleCnt="0"/>
      <dgm:spPr/>
    </dgm:pt>
    <dgm:pt modelId="{F7753D46-E5AC-4A6F-A6A5-D0265126212F}" type="pres">
      <dgm:prSet presAssocID="{F5D76629-187D-479F-9B36-0638F659F019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067DEF5-ED40-4F7B-A437-C3F1685A8FD6}" srcId="{ECA4088A-C054-44D4-BEAC-7B59BF5A3E29}" destId="{73D9CD0F-4CE4-4B59-A5F1-C196B115ABF1}" srcOrd="0" destOrd="0" parTransId="{D78B2D71-0B2F-46D1-8117-7F3C2AD5EA83}" sibTransId="{AF2490CB-86AC-4959-8968-6722E12CC770}"/>
    <dgm:cxn modelId="{32F1B91D-8580-42F4-BA58-65122C2EA8ED}" type="presOf" srcId="{F5D76629-187D-479F-9B36-0638F659F019}" destId="{F7753D46-E5AC-4A6F-A6A5-D0265126212F}" srcOrd="0" destOrd="0" presId="urn:microsoft.com/office/officeart/2005/8/layout/equation1"/>
    <dgm:cxn modelId="{6CE19A45-C368-43B2-B9A0-5604D6CD4E46}" srcId="{ECA4088A-C054-44D4-BEAC-7B59BF5A3E29}" destId="{842C8EE4-5E9B-4AFE-8148-A0AF312F2774}" srcOrd="1" destOrd="0" parTransId="{5C725A26-AF2F-41F0-983C-68DDBAF2DD5F}" sibTransId="{1AC2DE32-8E79-4766-A5AD-9195ED6E8F0A}"/>
    <dgm:cxn modelId="{C730A9F6-E830-4EE2-809D-441F0BF96D23}" type="presOf" srcId="{AF2490CB-86AC-4959-8968-6722E12CC770}" destId="{E310530D-D0F8-4767-8396-5BB6DE454BFD}" srcOrd="0" destOrd="0" presId="urn:microsoft.com/office/officeart/2005/8/layout/equation1"/>
    <dgm:cxn modelId="{C99023AB-5977-4EB7-B371-C7D26ABC883B}" type="presOf" srcId="{73D9CD0F-4CE4-4B59-A5F1-C196B115ABF1}" destId="{E03FB8DD-08EF-4DAF-929D-DB0756D2B02E}" srcOrd="0" destOrd="0" presId="urn:microsoft.com/office/officeart/2005/8/layout/equation1"/>
    <dgm:cxn modelId="{29949CC9-CE44-4D71-BF81-71F67A3CD014}" type="presOf" srcId="{ECA4088A-C054-44D4-BEAC-7B59BF5A3E29}" destId="{5E1F71C3-EDE8-43C0-8F6F-5FE0BC77992B}" srcOrd="0" destOrd="0" presId="urn:microsoft.com/office/officeart/2005/8/layout/equation1"/>
    <dgm:cxn modelId="{DE7E3116-1658-4385-B574-9017A993D6EF}" type="presOf" srcId="{842C8EE4-5E9B-4AFE-8148-A0AF312F2774}" destId="{74A6C07F-3586-44E4-9CD3-EA7435160097}" srcOrd="0" destOrd="0" presId="urn:microsoft.com/office/officeart/2005/8/layout/equation1"/>
    <dgm:cxn modelId="{76C85B93-08C7-41B2-A052-84D44BDA1264}" type="presOf" srcId="{1AC2DE32-8E79-4766-A5AD-9195ED6E8F0A}" destId="{DCFAAA92-9D1C-4186-953B-ED8E89D72741}" srcOrd="0" destOrd="0" presId="urn:microsoft.com/office/officeart/2005/8/layout/equation1"/>
    <dgm:cxn modelId="{706306D2-1088-4A94-B554-18DA7F96489A}" srcId="{ECA4088A-C054-44D4-BEAC-7B59BF5A3E29}" destId="{F5D76629-187D-479F-9B36-0638F659F019}" srcOrd="2" destOrd="0" parTransId="{BDCAACDA-8813-48C0-BE5D-2B5AC7432AF8}" sibTransId="{160456D1-DE0C-4262-BE5C-02FE1B59A318}"/>
    <dgm:cxn modelId="{4BE6FCB7-FBCB-4740-BC17-998BED35D270}" type="presParOf" srcId="{5E1F71C3-EDE8-43C0-8F6F-5FE0BC77992B}" destId="{E03FB8DD-08EF-4DAF-929D-DB0756D2B02E}" srcOrd="0" destOrd="0" presId="urn:microsoft.com/office/officeart/2005/8/layout/equation1"/>
    <dgm:cxn modelId="{E52D1340-4212-473B-98E9-4AF743D7C4D6}" type="presParOf" srcId="{5E1F71C3-EDE8-43C0-8F6F-5FE0BC77992B}" destId="{4E6CE53B-FC10-4B8B-BA35-BA0F70F2F78C}" srcOrd="1" destOrd="0" presId="urn:microsoft.com/office/officeart/2005/8/layout/equation1"/>
    <dgm:cxn modelId="{42ADD580-4008-46F9-9C46-C69ABB005C42}" type="presParOf" srcId="{5E1F71C3-EDE8-43C0-8F6F-5FE0BC77992B}" destId="{E310530D-D0F8-4767-8396-5BB6DE454BFD}" srcOrd="2" destOrd="0" presId="urn:microsoft.com/office/officeart/2005/8/layout/equation1"/>
    <dgm:cxn modelId="{2D04F354-DE3A-43B1-A8F9-23CE76B6AE60}" type="presParOf" srcId="{5E1F71C3-EDE8-43C0-8F6F-5FE0BC77992B}" destId="{A2DCD195-B68E-4F7F-91F7-2A3B731AF4C0}" srcOrd="3" destOrd="0" presId="urn:microsoft.com/office/officeart/2005/8/layout/equation1"/>
    <dgm:cxn modelId="{E6D35217-C06E-4D5B-BDDA-DBD6D5FA0601}" type="presParOf" srcId="{5E1F71C3-EDE8-43C0-8F6F-5FE0BC77992B}" destId="{74A6C07F-3586-44E4-9CD3-EA7435160097}" srcOrd="4" destOrd="0" presId="urn:microsoft.com/office/officeart/2005/8/layout/equation1"/>
    <dgm:cxn modelId="{58FF73A9-A86C-42FE-9AB4-11EC21A68A32}" type="presParOf" srcId="{5E1F71C3-EDE8-43C0-8F6F-5FE0BC77992B}" destId="{8FA5FE5C-03C3-4B50-AD4C-42C02090FEA7}" srcOrd="5" destOrd="0" presId="urn:microsoft.com/office/officeart/2005/8/layout/equation1"/>
    <dgm:cxn modelId="{BA8D3E60-FA77-435E-AC4A-A7B4DD036713}" type="presParOf" srcId="{5E1F71C3-EDE8-43C0-8F6F-5FE0BC77992B}" destId="{DCFAAA92-9D1C-4186-953B-ED8E89D72741}" srcOrd="6" destOrd="0" presId="urn:microsoft.com/office/officeart/2005/8/layout/equation1"/>
    <dgm:cxn modelId="{949363CC-52D0-4341-BA80-AC3C4EBCDFF2}" type="presParOf" srcId="{5E1F71C3-EDE8-43C0-8F6F-5FE0BC77992B}" destId="{770BD29A-85CD-46B7-90C1-EFED43BBE3CB}" srcOrd="7" destOrd="0" presId="urn:microsoft.com/office/officeart/2005/8/layout/equation1"/>
    <dgm:cxn modelId="{B0E66567-7BD3-4EDF-B1AC-9FE0A057471D}" type="presParOf" srcId="{5E1F71C3-EDE8-43C0-8F6F-5FE0BC77992B}" destId="{F7753D46-E5AC-4A6F-A6A5-D0265126212F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A24F5D-C973-43AC-88E0-CD3A4C39D8D3}">
      <dsp:nvSpPr>
        <dsp:cNvPr id="0" name=""/>
        <dsp:cNvSpPr/>
      </dsp:nvSpPr>
      <dsp:spPr>
        <a:xfrm>
          <a:off x="7278" y="911997"/>
          <a:ext cx="2175358" cy="13052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bg2">
                  <a:lumMod val="25000"/>
                </a:schemeClr>
              </a:solidFill>
            </a:rPr>
            <a:t>předpona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err="1" smtClean="0">
              <a:solidFill>
                <a:schemeClr val="bg2">
                  <a:lumMod val="25000"/>
                </a:schemeClr>
              </a:solidFill>
            </a:rPr>
            <a:t>ge</a:t>
          </a:r>
          <a:r>
            <a:rPr lang="cs-CZ" sz="4000" b="1" kern="1200" dirty="0" smtClean="0">
              <a:solidFill>
                <a:schemeClr val="bg2">
                  <a:lumMod val="25000"/>
                </a:schemeClr>
              </a:solidFill>
            </a:rPr>
            <a:t> -</a:t>
          </a:r>
          <a:endParaRPr lang="cs-CZ" sz="4000" b="1" kern="1200" dirty="0">
            <a:solidFill>
              <a:schemeClr val="bg2">
                <a:lumMod val="25000"/>
              </a:schemeClr>
            </a:solidFill>
          </a:endParaRPr>
        </a:p>
      </dsp:txBody>
      <dsp:txXfrm>
        <a:off x="45506" y="950225"/>
        <a:ext cx="2098902" cy="1228759"/>
      </dsp:txXfrm>
    </dsp:sp>
    <dsp:sp modelId="{F77BEB15-1800-47F0-B0DF-5DD05C3356B7}">
      <dsp:nvSpPr>
        <dsp:cNvPr id="0" name=""/>
        <dsp:cNvSpPr/>
      </dsp:nvSpPr>
      <dsp:spPr>
        <a:xfrm>
          <a:off x="2400172" y="1294861"/>
          <a:ext cx="461176" cy="539488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2400172" y="1402759"/>
        <a:ext cx="322823" cy="323692"/>
      </dsp:txXfrm>
    </dsp:sp>
    <dsp:sp modelId="{086B65E2-5A14-4F83-8214-99E8B00DA1FF}">
      <dsp:nvSpPr>
        <dsp:cNvPr id="0" name=""/>
        <dsp:cNvSpPr/>
      </dsp:nvSpPr>
      <dsp:spPr>
        <a:xfrm>
          <a:off x="3052780" y="911997"/>
          <a:ext cx="2175358" cy="13052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3742489"/>
                <a:satOff val="-20694"/>
                <a:lumOff val="-1765"/>
                <a:alphaOff val="0"/>
                <a:shade val="51000"/>
                <a:satMod val="130000"/>
              </a:schemeClr>
            </a:gs>
            <a:gs pos="80000">
              <a:schemeClr val="accent4">
                <a:hueOff val="3742489"/>
                <a:satOff val="-20694"/>
                <a:lumOff val="-1765"/>
                <a:alphaOff val="0"/>
                <a:shade val="93000"/>
                <a:satMod val="130000"/>
              </a:schemeClr>
            </a:gs>
            <a:gs pos="100000">
              <a:schemeClr val="accent4">
                <a:hueOff val="3742489"/>
                <a:satOff val="-20694"/>
                <a:lumOff val="-176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solidFill>
                <a:schemeClr val="bg2">
                  <a:lumMod val="25000"/>
                </a:schemeClr>
              </a:solidFill>
            </a:rPr>
            <a:t>slovesný</a:t>
          </a:r>
        </a:p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solidFill>
                <a:schemeClr val="bg2">
                  <a:lumMod val="25000"/>
                </a:schemeClr>
              </a:solidFill>
            </a:rPr>
            <a:t>kmen</a:t>
          </a:r>
          <a:endParaRPr lang="cs-CZ" sz="3000" b="1" kern="1200" dirty="0">
            <a:solidFill>
              <a:schemeClr val="bg2">
                <a:lumMod val="25000"/>
              </a:schemeClr>
            </a:solidFill>
          </a:endParaRPr>
        </a:p>
      </dsp:txBody>
      <dsp:txXfrm>
        <a:off x="3091008" y="950225"/>
        <a:ext cx="2098902" cy="1228759"/>
      </dsp:txXfrm>
    </dsp:sp>
    <dsp:sp modelId="{1A9F0D18-D0E8-45C8-A1D8-C5A90297E1F8}">
      <dsp:nvSpPr>
        <dsp:cNvPr id="0" name=""/>
        <dsp:cNvSpPr/>
      </dsp:nvSpPr>
      <dsp:spPr>
        <a:xfrm>
          <a:off x="5445675" y="1294861"/>
          <a:ext cx="461176" cy="539488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7484979"/>
            <a:satOff val="-41387"/>
            <a:lumOff val="-3529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5445675" y="1402759"/>
        <a:ext cx="322823" cy="323692"/>
      </dsp:txXfrm>
    </dsp:sp>
    <dsp:sp modelId="{F491E1EB-19E5-4501-9080-C5D591D31ABF}">
      <dsp:nvSpPr>
        <dsp:cNvPr id="0" name=""/>
        <dsp:cNvSpPr/>
      </dsp:nvSpPr>
      <dsp:spPr>
        <a:xfrm>
          <a:off x="6098282" y="911997"/>
          <a:ext cx="2175358" cy="13052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7484979"/>
                <a:satOff val="-41387"/>
                <a:lumOff val="-3529"/>
                <a:alphaOff val="0"/>
                <a:shade val="51000"/>
                <a:satMod val="130000"/>
              </a:schemeClr>
            </a:gs>
            <a:gs pos="80000">
              <a:schemeClr val="accent4">
                <a:hueOff val="7484979"/>
                <a:satOff val="-41387"/>
                <a:lumOff val="-3529"/>
                <a:alphaOff val="0"/>
                <a:shade val="93000"/>
                <a:satMod val="130000"/>
              </a:schemeClr>
            </a:gs>
            <a:gs pos="100000">
              <a:schemeClr val="accent4">
                <a:hueOff val="7484979"/>
                <a:satOff val="-41387"/>
                <a:lumOff val="-352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bg2">
                  <a:lumMod val="25000"/>
                </a:schemeClr>
              </a:solidFill>
            </a:rPr>
            <a:t>přípona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bg2">
                  <a:lumMod val="25000"/>
                </a:schemeClr>
              </a:solidFill>
            </a:rPr>
            <a:t> </a:t>
          </a:r>
          <a:r>
            <a:rPr lang="cs-CZ" sz="4000" b="1" kern="1200" dirty="0" err="1" smtClean="0">
              <a:solidFill>
                <a:schemeClr val="bg2">
                  <a:lumMod val="25000"/>
                </a:schemeClr>
              </a:solidFill>
            </a:rPr>
            <a:t>en</a:t>
          </a:r>
          <a:endParaRPr lang="cs-CZ" sz="4000" b="1" kern="1200" dirty="0">
            <a:solidFill>
              <a:schemeClr val="bg2">
                <a:lumMod val="25000"/>
              </a:schemeClr>
            </a:solidFill>
          </a:endParaRPr>
        </a:p>
      </dsp:txBody>
      <dsp:txXfrm>
        <a:off x="6136510" y="950225"/>
        <a:ext cx="2098902" cy="122875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3FB8DD-08EF-4DAF-929D-DB0756D2B02E}">
      <dsp:nvSpPr>
        <dsp:cNvPr id="0" name=""/>
        <dsp:cNvSpPr/>
      </dsp:nvSpPr>
      <dsp:spPr>
        <a:xfrm>
          <a:off x="1465" y="844914"/>
          <a:ext cx="1942123" cy="1942123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err="1" smtClean="0">
              <a:solidFill>
                <a:schemeClr val="bg2">
                  <a:lumMod val="25000"/>
                </a:schemeClr>
              </a:solidFill>
            </a:rPr>
            <a:t>haben</a:t>
          </a:r>
          <a:endParaRPr lang="cs-CZ" sz="3200" b="1" kern="1200" dirty="0" smtClean="0">
            <a:solidFill>
              <a:schemeClr val="bg2">
                <a:lumMod val="25000"/>
              </a:schemeClr>
            </a:solidFill>
          </a:endParaRP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err="1" smtClean="0">
              <a:solidFill>
                <a:schemeClr val="bg2">
                  <a:lumMod val="25000"/>
                </a:schemeClr>
              </a:solidFill>
            </a:rPr>
            <a:t>sein</a:t>
          </a:r>
          <a:endParaRPr lang="cs-CZ" sz="3200" b="1" kern="1200" dirty="0">
            <a:solidFill>
              <a:schemeClr val="bg2">
                <a:lumMod val="25000"/>
              </a:schemeClr>
            </a:solidFill>
          </a:endParaRPr>
        </a:p>
      </dsp:txBody>
      <dsp:txXfrm>
        <a:off x="285882" y="1129331"/>
        <a:ext cx="1373289" cy="1373289"/>
      </dsp:txXfrm>
    </dsp:sp>
    <dsp:sp modelId="{E310530D-D0F8-4767-8396-5BB6DE454BFD}">
      <dsp:nvSpPr>
        <dsp:cNvPr id="0" name=""/>
        <dsp:cNvSpPr/>
      </dsp:nvSpPr>
      <dsp:spPr>
        <a:xfrm>
          <a:off x="2101289" y="1252760"/>
          <a:ext cx="1126431" cy="1126431"/>
        </a:xfrm>
        <a:prstGeom prst="mathPlus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250597" y="1683507"/>
        <a:ext cx="827815" cy="264937"/>
      </dsp:txXfrm>
    </dsp:sp>
    <dsp:sp modelId="{74A6C07F-3586-44E4-9CD3-EA7435160097}">
      <dsp:nvSpPr>
        <dsp:cNvPr id="0" name=""/>
        <dsp:cNvSpPr/>
      </dsp:nvSpPr>
      <dsp:spPr>
        <a:xfrm>
          <a:off x="3385422" y="844914"/>
          <a:ext cx="1942123" cy="1942123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bg2">
                  <a:lumMod val="25000"/>
                </a:schemeClr>
              </a:solidFill>
            </a:rPr>
            <a:t>příčestí minulé</a:t>
          </a:r>
          <a:endParaRPr lang="cs-CZ" sz="3200" b="1" kern="1200" dirty="0">
            <a:solidFill>
              <a:schemeClr val="bg2">
                <a:lumMod val="25000"/>
              </a:schemeClr>
            </a:solidFill>
          </a:endParaRPr>
        </a:p>
      </dsp:txBody>
      <dsp:txXfrm>
        <a:off x="3669839" y="1129331"/>
        <a:ext cx="1373289" cy="1373289"/>
      </dsp:txXfrm>
    </dsp:sp>
    <dsp:sp modelId="{DCFAAA92-9D1C-4186-953B-ED8E89D72741}">
      <dsp:nvSpPr>
        <dsp:cNvPr id="0" name=""/>
        <dsp:cNvSpPr/>
      </dsp:nvSpPr>
      <dsp:spPr>
        <a:xfrm>
          <a:off x="5485246" y="1252760"/>
          <a:ext cx="1126431" cy="1126431"/>
        </a:xfrm>
        <a:prstGeom prst="mathEqual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700" kern="1200"/>
        </a:p>
      </dsp:txBody>
      <dsp:txXfrm>
        <a:off x="5634554" y="1484805"/>
        <a:ext cx="827815" cy="662341"/>
      </dsp:txXfrm>
    </dsp:sp>
    <dsp:sp modelId="{F7753D46-E5AC-4A6F-A6A5-D0265126212F}">
      <dsp:nvSpPr>
        <dsp:cNvPr id="0" name=""/>
        <dsp:cNvSpPr/>
      </dsp:nvSpPr>
      <dsp:spPr>
        <a:xfrm>
          <a:off x="6769378" y="844914"/>
          <a:ext cx="1942123" cy="1942123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bg2">
                  <a:lumMod val="25000"/>
                </a:schemeClr>
              </a:solidFill>
            </a:rPr>
            <a:t>perfektum slabých sloves</a:t>
          </a:r>
          <a:endParaRPr lang="cs-CZ" sz="2300" b="1" kern="1200" dirty="0">
            <a:solidFill>
              <a:schemeClr val="bg2">
                <a:lumMod val="25000"/>
              </a:schemeClr>
            </a:solidFill>
          </a:endParaRPr>
        </a:p>
      </dsp:txBody>
      <dsp:txXfrm>
        <a:off x="7053795" y="1129331"/>
        <a:ext cx="1373289" cy="13732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8AA91B-E0CF-4E64-B38A-96DDF7F6AF4D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39ED15-7205-417D-A51B-A1A0286DDC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20749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729625F-400E-44F0-A986-061EE07A9ADE}" type="slidenum">
              <a:rPr lang="de-DE" smtClean="0"/>
              <a:pPr/>
              <a:t>1</a:t>
            </a:fld>
            <a:endParaRPr lang="de-DE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8D10571-61DB-4B79-933C-AC03ED97D9EA}" type="slidenum">
              <a:rPr lang="de-DE" smtClean="0"/>
              <a:pPr/>
              <a:t>2</a:t>
            </a:fld>
            <a:endParaRPr lang="de-DE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69449F5-F0F4-441A-AA47-2A2E32FE5DC6}" type="slidenum">
              <a:rPr lang="de-DE" smtClean="0"/>
              <a:pPr/>
              <a:t>3</a:t>
            </a:fld>
            <a:endParaRPr lang="de-DE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39ED15-7205-417D-A51B-A1A0286DDC5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39ED15-7205-417D-A51B-A1A0286DDC5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39ED15-7205-417D-A51B-A1A0286DDC5C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39ED15-7205-417D-A51B-A1A0286DDC5C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39ED15-7205-417D-A51B-A1A0286DDC5C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gif"/><Relationship Id="rId4" Type="http://schemas.openxmlformats.org/officeDocument/2006/relationships/image" Target="../media/image4.gif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microsoft.com/office/2007/relationships/diagramDrawing" Target="../diagrams/drawing2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1.xml"/><Relationship Id="rId12" Type="http://schemas.openxmlformats.org/officeDocument/2006/relationships/diagramColors" Target="../diagrams/colors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11" Type="http://schemas.openxmlformats.org/officeDocument/2006/relationships/diagramQuickStyle" Target="../diagrams/quickStyle2.xml"/><Relationship Id="rId5" Type="http://schemas.openxmlformats.org/officeDocument/2006/relationships/diagramLayout" Target="../diagrams/layout1.xml"/><Relationship Id="rId15" Type="http://schemas.openxmlformats.org/officeDocument/2006/relationships/image" Target="../media/image7.gif"/><Relationship Id="rId10" Type="http://schemas.openxmlformats.org/officeDocument/2006/relationships/diagramLayout" Target="../diagrams/layout2.xml"/><Relationship Id="rId4" Type="http://schemas.openxmlformats.org/officeDocument/2006/relationships/diagramData" Target="../diagrams/data1.xml"/><Relationship Id="rId9" Type="http://schemas.openxmlformats.org/officeDocument/2006/relationships/diagramData" Target="../diagrams/data2.xml"/><Relationship Id="rId14" Type="http://schemas.openxmlformats.org/officeDocument/2006/relationships/image" Target="../media/image6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gif"/><Relationship Id="rId4" Type="http://schemas.openxmlformats.org/officeDocument/2006/relationships/hyperlink" Target="http://www.nemeckagramatika.wz.cz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3"/>
          <p:cNvSpPr txBox="1">
            <a:spLocks/>
          </p:cNvSpPr>
          <p:nvPr/>
        </p:nvSpPr>
        <p:spPr bwMode="auto">
          <a:xfrm>
            <a:off x="539750" y="333375"/>
            <a:ext cx="8135938" cy="302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cs-CZ" sz="2400" b="1" kern="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Název školy: </a:t>
            </a:r>
            <a:r>
              <a:rPr lang="cs-CZ" sz="2400" i="1" kern="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lang="cs-CZ" sz="2400" i="1" kern="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lang="cs-CZ" sz="2400" b="1" kern="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Autor: </a:t>
            </a:r>
            <a:r>
              <a:rPr lang="cs-CZ" sz="2400" b="1" i="1" kern="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Mgr. Soňa Strnadová</a:t>
            </a:r>
            <a:r>
              <a:rPr lang="cs-CZ" sz="2400" i="1" kern="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lang="cs-CZ" sz="2400" i="1" kern="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lang="cs-CZ" sz="2400" kern="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Název materiálu: </a:t>
            </a:r>
            <a:r>
              <a:rPr lang="cs-CZ" sz="2400" i="1" kern="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VY_32_INOVACE_19_34_Německý </a:t>
            </a:r>
            <a:r>
              <a:rPr lang="cs-CZ" sz="2400" i="1" kern="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jazyk_préteritum, perfektum silných sloves</a:t>
            </a:r>
            <a:r>
              <a:rPr lang="cs-CZ" sz="2400" i="1" kern="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lang="cs-CZ" sz="2400" i="1" kern="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lang="cs-CZ" sz="2400" kern="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Číslo projektu: CZ.1.07/1.4.00/21.1115 </a:t>
            </a:r>
            <a:r>
              <a:rPr lang="cs-CZ" sz="2800" kern="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lang="cs-CZ" sz="2800" kern="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ea typeface="+mj-ea"/>
                <a:cs typeface="Times New Roman" pitchFamily="18" charset="0"/>
              </a:rPr>
            </a:br>
            <a:endParaRPr lang="cs-CZ" sz="2800" kern="0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Podnadpis 4"/>
          <p:cNvSpPr txBox="1">
            <a:spLocks/>
          </p:cNvSpPr>
          <p:nvPr/>
        </p:nvSpPr>
        <p:spPr bwMode="auto">
          <a:xfrm>
            <a:off x="467544" y="4293096"/>
            <a:ext cx="8135937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hangingPunct="0">
              <a:buFontTx/>
              <a:buNone/>
              <a:defRPr/>
            </a:pPr>
            <a:r>
              <a:rPr lang="cs-CZ" sz="2800" b="1" kern="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</a:p>
          <a:p>
            <a:pPr marL="342900" indent="-342900" algn="ctr" eaLnBrk="0" hangingPunct="0">
              <a:defRPr/>
            </a:pPr>
            <a:r>
              <a:rPr lang="cs-CZ" sz="2400" b="1" i="1" kern="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 sz="2400" b="1" i="1" ker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400" b="1" i="1" kern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určena </a:t>
            </a:r>
            <a:r>
              <a:rPr lang="cs-CZ" sz="2400" b="1" i="1" kern="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k opakování německé </a:t>
            </a:r>
            <a:r>
              <a:rPr lang="cs-CZ" sz="2400" b="1" i="1" kern="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gramatiky, préterita, perfekta nepravidelných sloves.</a:t>
            </a:r>
            <a:endParaRPr lang="cs-CZ" sz="2400" b="1" i="1" kern="0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342900" indent="-342900" eaLnBrk="0" hangingPunct="0">
              <a:defRPr/>
            </a:pPr>
            <a:endParaRPr lang="cs-CZ" sz="2800" kern="0" dirty="0">
              <a:latin typeface="+mn-lt"/>
            </a:endParaRPr>
          </a:p>
        </p:txBody>
      </p:sp>
      <p:pic>
        <p:nvPicPr>
          <p:cNvPr id="9" name="obrázek 1" descr="Logo%20školy"/>
          <p:cNvPicPr>
            <a:picLocks noGrp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2915816" y="2780928"/>
            <a:ext cx="3168352" cy="1907298"/>
          </a:xfrm>
          <a:prstGeom prst="roundRect">
            <a:avLst>
              <a:gd name="adj" fmla="val 16667"/>
            </a:avLst>
          </a:prstGeom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7" name="Obrázek 6" descr="OPVK_hor_zakladni_logolink_RGB_cz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83768" y="5896099"/>
            <a:ext cx="4386696" cy="9619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l">
              <a:defRPr/>
            </a:pPr>
            <a:r>
              <a:rPr lang="cs-CZ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www.office.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microsoft.com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vlastní kresby a fotografie autorky prezentace</a:t>
            </a:r>
          </a:p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není-li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uvedeno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jinak,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je materiál dílem autorky podle učebních osnov odpovídajících ŠVP vyučovaných podle učebnic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defRPr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Tx/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LENČOVÁ Irena, ŠVECOVÁ Lenka, PLESCHINGER Petra,</a:t>
            </a:r>
          </a:p>
          <a:p>
            <a:pPr marL="0" indent="0">
              <a:buFontTx/>
              <a:buNone/>
              <a:defRPr/>
            </a:pPr>
            <a:r>
              <a:rPr lang="de-DE" sz="2400" i="1" dirty="0" smtClean="0">
                <a:latin typeface="Times New Roman" pitchFamily="18" charset="0"/>
                <a:cs typeface="Times New Roman" pitchFamily="18" charset="0"/>
              </a:rPr>
              <a:t>Spaß mit Max, n</a:t>
            </a:r>
            <a:r>
              <a:rPr lang="cs-CZ" sz="2400" i="1" dirty="0" err="1" smtClean="0">
                <a:latin typeface="Times New Roman" pitchFamily="18" charset="0"/>
                <a:cs typeface="Times New Roman" pitchFamily="18" charset="0"/>
              </a:rPr>
              <a:t>ěmčina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 pro 2. stupeň základních škol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[učebnice]. Dotisk1. vydání. © Nakladatelství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Fraus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Plzeň 2003.</a:t>
            </a:r>
          </a:p>
          <a:p>
            <a:pPr marL="0" indent="0">
              <a:buFontTx/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ISBN 80-7238-241-1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Tx/>
              <a:buNone/>
              <a:defRPr/>
            </a:pP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68313" y="476250"/>
            <a:ext cx="8229600" cy="1143000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l">
              <a:defRPr/>
            </a:pPr>
            <a:r>
              <a:rPr lang="cs-CZ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Práce s prezentací: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445500" cy="4321199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Vyučující s žáky opakuje gramatické učivo:  </a:t>
            </a:r>
          </a:p>
          <a:p>
            <a:pPr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minulý čas – préteritum, perfektum nepravidelných sloves</a:t>
            </a:r>
          </a:p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Následně žáci učivo samostatně procvičují.</a:t>
            </a:r>
          </a:p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DUM ověřen dne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29 května, 5.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června 2012</a:t>
            </a:r>
          </a:p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DUM zveřejněn na: http://dumy.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cz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materialy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prehled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defRPr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Motivace:</a:t>
            </a:r>
          </a:p>
          <a:p>
            <a:pPr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Hallo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ich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bin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ein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Hund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hei</a:t>
            </a:r>
            <a:r>
              <a:rPr lang="de-DE" sz="2400" dirty="0" err="1" smtClean="0">
                <a:latin typeface="Times New Roman" pitchFamily="18" charset="0"/>
                <a:cs typeface="Times New Roman" pitchFamily="18" charset="0"/>
              </a:rPr>
              <a:t>ße</a:t>
            </a: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Charlie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und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komme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aus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Deutschland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defRPr/>
            </a:pP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Pokyn žákům:</a:t>
            </a:r>
          </a:p>
          <a:p>
            <a:pPr>
              <a:buFontTx/>
              <a:buNone/>
              <a:defRPr/>
            </a:pP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FontTx/>
              <a:buNone/>
              <a:defRPr/>
            </a:pP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</a:t>
            </a:r>
          </a:p>
        </p:txBody>
      </p:sp>
      <p:pic>
        <p:nvPicPr>
          <p:cNvPr id="4" name="Picture 16" descr="MCj03255560000%5b1%5d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164288" y="4941168"/>
            <a:ext cx="1368425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láček 6"/>
          <p:cNvSpPr/>
          <p:nvPr/>
        </p:nvSpPr>
        <p:spPr>
          <a:xfrm>
            <a:off x="179512" y="5229200"/>
            <a:ext cx="6264696" cy="1440160"/>
          </a:xfrm>
          <a:prstGeom prst="cloudCallout">
            <a:avLst>
              <a:gd name="adj1" fmla="val 59511"/>
              <a:gd name="adj2" fmla="val -3318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ln w="1905"/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bylo včera, co jsi dělala / dělal? Vrhneme se na minulé časy. Procvičuj!</a:t>
            </a:r>
            <a:endParaRPr lang="cs-CZ" b="1" dirty="0">
              <a:ln w="1905"/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500"/>
                            </p:stCondLst>
                            <p:childTnLst>
                              <p:par>
                                <p:cTn id="4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000"/>
                            </p:stCondLst>
                            <p:childTnLst>
                              <p:par>
                                <p:cTn id="4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500"/>
                            </p:stCondLst>
                            <p:childTnLst>
                              <p:par>
                                <p:cTn id="5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0"/>
                            </p:stCondLst>
                            <p:childTnLst>
                              <p:par>
                                <p:cTn id="59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10243" grpId="0" build="p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ovéPole 28"/>
          <p:cNvSpPr txBox="1"/>
          <p:nvPr/>
        </p:nvSpPr>
        <p:spPr>
          <a:xfrm>
            <a:off x="4572000" y="2276872"/>
            <a:ext cx="4392488" cy="4247317"/>
          </a:xfrm>
          <a:prstGeom prst="rect">
            <a:avLst/>
          </a:prstGeom>
          <a:noFill/>
          <a:ln>
            <a:noFill/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51520" y="2276872"/>
            <a:ext cx="4392488" cy="4247317"/>
          </a:xfrm>
          <a:prstGeom prst="rect">
            <a:avLst/>
          </a:prstGeom>
          <a:noFill/>
          <a:ln>
            <a:noFill/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440160"/>
          </a:xfrm>
        </p:spPr>
        <p:txBody>
          <a:bodyPr>
            <a:normAutofit fontScale="90000"/>
          </a:bodyPr>
          <a:lstStyle/>
          <a:p>
            <a:r>
              <a:rPr lang="cs-CZ" sz="2700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/>
            </a:r>
            <a:br>
              <a:rPr lang="cs-CZ" sz="2700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2700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/>
            </a:r>
            <a:br>
              <a:rPr lang="cs-CZ" sz="2700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2700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/>
            </a:r>
            <a:br>
              <a:rPr lang="cs-CZ" sz="2700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2700" b="1" dirty="0" smtClean="0">
                <a:ln w="11430"/>
                <a:solidFill>
                  <a:srgbClr val="6633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 préteritu silných sloves se vždy mění kmenová samohláska, tvar 1. a 3. osoby jednotného čísla je bez koncovky, někdy dochází i k jiným změnám.</a:t>
            </a:r>
            <a:r>
              <a:rPr lang="cs-CZ" sz="3200" dirty="0" smtClean="0">
                <a:solidFill>
                  <a:srgbClr val="663300"/>
                </a:solidFill>
              </a:rPr>
              <a:t/>
            </a:r>
            <a:br>
              <a:rPr lang="cs-CZ" sz="3200" dirty="0" smtClean="0">
                <a:solidFill>
                  <a:srgbClr val="663300"/>
                </a:solidFill>
              </a:rPr>
            </a:br>
            <a:r>
              <a:rPr lang="cs-CZ" sz="3200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/>
            </a:r>
            <a:br>
              <a:rPr lang="cs-CZ" sz="3200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endParaRPr lang="cs-CZ" sz="3200" dirty="0"/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323528" y="2996952"/>
            <a:ext cx="1224136" cy="648072"/>
          </a:xfrm>
          <a:prstGeom prst="flowChartAlternateProcess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1.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ich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1" name="Vývojový diagram: alternativní postup 10"/>
          <p:cNvSpPr/>
          <p:nvPr/>
        </p:nvSpPr>
        <p:spPr>
          <a:xfrm>
            <a:off x="323528" y="4077072"/>
            <a:ext cx="1224136" cy="648072"/>
          </a:xfrm>
          <a:prstGeom prst="flowChartAlternateProcess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2.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du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4" name="Vývojový diagram: alternativní postup 13"/>
          <p:cNvSpPr/>
          <p:nvPr/>
        </p:nvSpPr>
        <p:spPr>
          <a:xfrm>
            <a:off x="323528" y="5157192"/>
            <a:ext cx="1224136" cy="648072"/>
          </a:xfrm>
          <a:prstGeom prst="flowChartAlternateProcess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3.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er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,...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5" name="Vývojový diagram: alternativní postup 14"/>
          <p:cNvSpPr/>
          <p:nvPr/>
        </p:nvSpPr>
        <p:spPr>
          <a:xfrm>
            <a:off x="4716016" y="5229200"/>
            <a:ext cx="1224136" cy="648072"/>
          </a:xfrm>
          <a:prstGeom prst="flowChartAlternateProcess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3.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sie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6" name="Vývojový diagram: alternativní postup 15"/>
          <p:cNvSpPr/>
          <p:nvPr/>
        </p:nvSpPr>
        <p:spPr>
          <a:xfrm>
            <a:off x="4716016" y="4149080"/>
            <a:ext cx="1224136" cy="648072"/>
          </a:xfrm>
          <a:prstGeom prst="flowChartAlternateProcess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2.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ihr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7" name="Vývojový diagram: alternativní postup 16"/>
          <p:cNvSpPr/>
          <p:nvPr/>
        </p:nvSpPr>
        <p:spPr>
          <a:xfrm>
            <a:off x="4716016" y="2996952"/>
            <a:ext cx="1224136" cy="648072"/>
          </a:xfrm>
          <a:prstGeom prst="flowChartAlternateProcess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1.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wir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0" name="Vývojový diagram: alternativní postup 19"/>
          <p:cNvSpPr/>
          <p:nvPr/>
        </p:nvSpPr>
        <p:spPr>
          <a:xfrm>
            <a:off x="1835696" y="2996952"/>
            <a:ext cx="2520280" cy="648072"/>
          </a:xfrm>
          <a:prstGeom prst="flowChartAlternateProcess">
            <a:avLst/>
          </a:prstGeom>
          <a:solidFill>
            <a:srgbClr val="00FF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3200" b="1" dirty="0" smtClean="0">
                <a:solidFill>
                  <a:schemeClr val="bg2">
                    <a:lumMod val="25000"/>
                  </a:schemeClr>
                </a:solidFill>
              </a:rPr>
              <a:t>kam, lief</a:t>
            </a:r>
            <a:endParaRPr lang="cs-CZ" sz="32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1" name="Vývojový diagram: alternativní postup 20"/>
          <p:cNvSpPr/>
          <p:nvPr/>
        </p:nvSpPr>
        <p:spPr>
          <a:xfrm>
            <a:off x="1763688" y="4149080"/>
            <a:ext cx="2520280" cy="648072"/>
          </a:xfrm>
          <a:prstGeom prst="flowChartAlternateProcess">
            <a:avLst/>
          </a:prstGeom>
          <a:solidFill>
            <a:srgbClr val="00FF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3200" b="1" dirty="0" smtClean="0">
                <a:solidFill>
                  <a:schemeClr val="bg2">
                    <a:lumMod val="25000"/>
                  </a:schemeClr>
                </a:solidFill>
              </a:rPr>
              <a:t>kamst, liefst</a:t>
            </a:r>
            <a:endParaRPr lang="cs-CZ" sz="32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2" name="Vývojový diagram: alternativní postup 21"/>
          <p:cNvSpPr/>
          <p:nvPr/>
        </p:nvSpPr>
        <p:spPr>
          <a:xfrm>
            <a:off x="1763688" y="5229200"/>
            <a:ext cx="2520280" cy="648072"/>
          </a:xfrm>
          <a:prstGeom prst="flowChartAlternateProcess">
            <a:avLst/>
          </a:prstGeom>
          <a:solidFill>
            <a:srgbClr val="00FF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3200" b="1" dirty="0" smtClean="0">
                <a:solidFill>
                  <a:schemeClr val="bg2">
                    <a:lumMod val="25000"/>
                  </a:schemeClr>
                </a:solidFill>
              </a:rPr>
              <a:t>kam, lief</a:t>
            </a:r>
            <a:endParaRPr lang="cs-CZ" sz="32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3" name="Vývojový diagram: alternativní postup 22"/>
          <p:cNvSpPr/>
          <p:nvPr/>
        </p:nvSpPr>
        <p:spPr>
          <a:xfrm>
            <a:off x="6156176" y="5229200"/>
            <a:ext cx="2736304" cy="648072"/>
          </a:xfrm>
          <a:prstGeom prst="flowChartAlternateProcess">
            <a:avLst/>
          </a:prstGeom>
          <a:solidFill>
            <a:srgbClr val="00FF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3000" b="1" dirty="0" smtClean="0">
                <a:solidFill>
                  <a:schemeClr val="bg2">
                    <a:lumMod val="25000"/>
                  </a:schemeClr>
                </a:solidFill>
              </a:rPr>
              <a:t>kamen, liefen</a:t>
            </a:r>
            <a:endParaRPr lang="cs-CZ" sz="30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4" name="Vývojový diagram: alternativní postup 23"/>
          <p:cNvSpPr/>
          <p:nvPr/>
        </p:nvSpPr>
        <p:spPr>
          <a:xfrm>
            <a:off x="6156176" y="4149080"/>
            <a:ext cx="2664296" cy="648072"/>
          </a:xfrm>
          <a:prstGeom prst="flowChartAlternateProcess">
            <a:avLst/>
          </a:prstGeom>
          <a:solidFill>
            <a:srgbClr val="00FF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3200" b="1" dirty="0" smtClean="0">
                <a:solidFill>
                  <a:schemeClr val="bg2">
                    <a:lumMod val="25000"/>
                  </a:schemeClr>
                </a:solidFill>
              </a:rPr>
              <a:t>kamt, lieft</a:t>
            </a:r>
            <a:endParaRPr lang="cs-CZ" sz="32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5" name="Vývojový diagram: alternativní postup 24"/>
          <p:cNvSpPr/>
          <p:nvPr/>
        </p:nvSpPr>
        <p:spPr>
          <a:xfrm>
            <a:off x="6156176" y="2996952"/>
            <a:ext cx="2664296" cy="648072"/>
          </a:xfrm>
          <a:prstGeom prst="flowChartAlternateProcess">
            <a:avLst/>
          </a:prstGeom>
          <a:solidFill>
            <a:srgbClr val="00FF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3000" b="1" dirty="0" smtClean="0">
                <a:solidFill>
                  <a:schemeClr val="bg2">
                    <a:lumMod val="25000"/>
                  </a:schemeClr>
                </a:solidFill>
              </a:rPr>
              <a:t>kamen, liefen</a:t>
            </a:r>
            <a:endParaRPr lang="cs-CZ" sz="30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5905500"/>
            <a:ext cx="704850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9" name="Obdélník 38"/>
          <p:cNvSpPr/>
          <p:nvPr/>
        </p:nvSpPr>
        <p:spPr>
          <a:xfrm>
            <a:off x="683568" y="1988840"/>
            <a:ext cx="737080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například </a:t>
            </a:r>
            <a:r>
              <a:rPr lang="de-DE" sz="2400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kommen, laufen</a:t>
            </a:r>
            <a:r>
              <a:rPr lang="cs-CZ" sz="2400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- přijít, utíkat, časuj, neumíš? </a:t>
            </a:r>
            <a:endParaRPr lang="cs-CZ" sz="2400" dirty="0"/>
          </a:p>
        </p:txBody>
      </p:sp>
      <p:sp>
        <p:nvSpPr>
          <p:cNvPr id="40" name="Vývojový diagram: alternativní postup 39"/>
          <p:cNvSpPr/>
          <p:nvPr/>
        </p:nvSpPr>
        <p:spPr>
          <a:xfrm>
            <a:off x="1835696" y="2996952"/>
            <a:ext cx="2520280" cy="648072"/>
          </a:xfrm>
          <a:prstGeom prst="flowChartAlternateProcess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1" name="Vývojový diagram: alternativní postup 40"/>
          <p:cNvSpPr/>
          <p:nvPr/>
        </p:nvSpPr>
        <p:spPr>
          <a:xfrm>
            <a:off x="1763688" y="4149080"/>
            <a:ext cx="2520280" cy="648072"/>
          </a:xfrm>
          <a:prstGeom prst="flowChartAlternateProcess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2" name="Vývojový diagram: alternativní postup 41"/>
          <p:cNvSpPr/>
          <p:nvPr/>
        </p:nvSpPr>
        <p:spPr>
          <a:xfrm>
            <a:off x="1763688" y="5229200"/>
            <a:ext cx="2520280" cy="648072"/>
          </a:xfrm>
          <a:prstGeom prst="flowChartAlternateProcess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3" name="Vývojový diagram: alternativní postup 42"/>
          <p:cNvSpPr/>
          <p:nvPr/>
        </p:nvSpPr>
        <p:spPr>
          <a:xfrm>
            <a:off x="6156176" y="5229200"/>
            <a:ext cx="2736304" cy="648072"/>
          </a:xfrm>
          <a:prstGeom prst="flowChartAlternateProcess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4" name="Vývojový diagram: alternativní postup 43"/>
          <p:cNvSpPr/>
          <p:nvPr/>
        </p:nvSpPr>
        <p:spPr>
          <a:xfrm>
            <a:off x="6156176" y="4149080"/>
            <a:ext cx="2664296" cy="648072"/>
          </a:xfrm>
          <a:prstGeom prst="flowChartAlternateProcess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6" name="Vývojový diagram: alternativní postup 45"/>
          <p:cNvSpPr/>
          <p:nvPr/>
        </p:nvSpPr>
        <p:spPr>
          <a:xfrm>
            <a:off x="6156176" y="2996952"/>
            <a:ext cx="2664296" cy="648072"/>
          </a:xfrm>
          <a:prstGeom prst="flowChartAlternateProcess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26" name="Picture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028384" y="1950662"/>
            <a:ext cx="648072" cy="5270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0" grpId="0" animBg="1"/>
      <p:bldP spid="41" grpId="0" animBg="1"/>
      <p:bldP spid="42" grpId="0" animBg="1"/>
      <p:bldP spid="43" grpId="0" animBg="1"/>
      <p:bldP spid="44" grpId="0" animBg="1"/>
      <p:bldP spid="4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712968" cy="114300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Perfektum silných sloves </a:t>
            </a:r>
            <a:br>
              <a:rPr lang="cs-CZ" sz="2800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2800" b="1" dirty="0" err="1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ich</a:t>
            </a:r>
            <a:r>
              <a:rPr lang="cs-CZ" sz="2800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habe</a:t>
            </a:r>
            <a:r>
              <a:rPr lang="cs-CZ" sz="2800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gelesen</a:t>
            </a:r>
            <a:r>
              <a:rPr lang="cs-CZ" sz="2800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/ </a:t>
            </a:r>
            <a:r>
              <a:rPr lang="cs-CZ" sz="2800" b="1" dirty="0" err="1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ich</a:t>
            </a:r>
            <a:r>
              <a:rPr lang="cs-CZ" sz="2800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bin</a:t>
            </a:r>
            <a:r>
              <a:rPr lang="cs-CZ" sz="2800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gefahren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51520" y="4005064"/>
          <a:ext cx="8280920" cy="3129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5" name="Diagram 4"/>
          <p:cNvGraphicFramePr/>
          <p:nvPr/>
        </p:nvGraphicFramePr>
        <p:xfrm>
          <a:off x="179512" y="1124744"/>
          <a:ext cx="8712968" cy="36319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sp>
        <p:nvSpPr>
          <p:cNvPr id="6" name="Šipka dolů 5"/>
          <p:cNvSpPr/>
          <p:nvPr/>
        </p:nvSpPr>
        <p:spPr>
          <a:xfrm>
            <a:off x="4283968" y="3861048"/>
            <a:ext cx="504056" cy="936104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 rot="2710075">
            <a:off x="3067848" y="3365864"/>
            <a:ext cx="504056" cy="1639950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 rot="19035770">
            <a:off x="5455619" y="3397170"/>
            <a:ext cx="504056" cy="1528032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7452320" y="476672"/>
            <a:ext cx="695325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1187624" y="476672"/>
            <a:ext cx="7048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  <p:bldGraphic spid="5" grpId="0">
        <p:bldAsOne/>
      </p:bldGraphic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71906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Opakuj</a:t>
            </a:r>
            <a:r>
              <a:rPr lang="de-DE" sz="3200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</a:t>
            </a:r>
            <a:r>
              <a:rPr lang="cs-CZ" sz="3200" b="1" dirty="0" err="1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me</a:t>
            </a:r>
            <a:r>
              <a:rPr lang="cs-CZ" sz="3200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minulé časy nepravidelných sloves, klikni na šipku</a:t>
            </a:r>
            <a:br>
              <a:rPr lang="cs-CZ" sz="3200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3200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a najdeš přehled nepravidelných sloves</a:t>
            </a:r>
            <a:br>
              <a:rPr lang="cs-CZ" sz="3200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endParaRPr lang="cs-CZ" sz="3200" dirty="0"/>
          </a:p>
        </p:txBody>
      </p:sp>
      <p:sp>
        <p:nvSpPr>
          <p:cNvPr id="7" name="Šipka doprava 6">
            <a:hlinkClick r:id="rId4"/>
          </p:cNvPr>
          <p:cNvSpPr/>
          <p:nvPr/>
        </p:nvSpPr>
        <p:spPr>
          <a:xfrm>
            <a:off x="2123728" y="2492896"/>
            <a:ext cx="4824536" cy="1296144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3928" y="4149080"/>
            <a:ext cx="866775" cy="70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Přelož,  podtrhni všechna slovesa, časuj ve všech osobách a převeď je do přítomného času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Er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de-DE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saß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zu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Hause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.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Er</a:t>
            </a:r>
            <a:r>
              <a:rPr lang="de-DE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las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ein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Buch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cs-CZ" sz="2800" dirty="0" smtClean="0">
              <a:solidFill>
                <a:schemeClr val="accent6">
                  <a:lumMod val="50000"/>
                </a:schemeClr>
              </a:solidFill>
              <a:latin typeface="Arial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Wir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de-DE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aßen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in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einem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Restaurant.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cs-CZ" dirty="0" smtClean="0">
              <a:solidFill>
                <a:schemeClr val="accent6">
                  <a:lumMod val="50000"/>
                </a:schemeClr>
              </a:solidFill>
              <a:latin typeface="Arial" pitchFamily="34" charset="0"/>
              <a:ea typeface="Times New Roman" pitchFamily="18" charset="0"/>
              <a:cs typeface="TimesNewRomanPSMT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Wir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unterhielten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uns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de-DE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dort gut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cs-CZ" sz="2800" dirty="0" smtClean="0">
              <a:solidFill>
                <a:schemeClr val="accent6">
                  <a:lumMod val="50000"/>
                </a:schemeClr>
              </a:solidFill>
              <a:latin typeface="Arial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Sie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war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auf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der Post.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cs-CZ" sz="2800" dirty="0" smtClean="0">
              <a:solidFill>
                <a:schemeClr val="accent6">
                  <a:lumMod val="50000"/>
                </a:schemeClr>
              </a:solidFill>
              <a:latin typeface="Arial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Wir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sind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zu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Hause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. 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cs-CZ" dirty="0" smtClean="0">
              <a:solidFill>
                <a:schemeClr val="accent6">
                  <a:lumMod val="50000"/>
                </a:schemeClr>
              </a:solidFill>
              <a:latin typeface="Arial" pitchFamily="34" charset="0"/>
              <a:ea typeface="Times New Roman" pitchFamily="18" charset="0"/>
              <a:cs typeface="TimesNewRomanPSMT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Sie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kamen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zu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unserem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Onkel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um 6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Uhr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cs-CZ" sz="2800" dirty="0" smtClean="0">
              <a:solidFill>
                <a:schemeClr val="accent6">
                  <a:lumMod val="50000"/>
                </a:schemeClr>
              </a:solidFill>
              <a:latin typeface="Arial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Sie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liefen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zu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schnell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.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Ich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wusste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nicht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,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wer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es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war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.</a:t>
            </a:r>
            <a:endParaRPr lang="cs-CZ" sz="2800" dirty="0" smtClean="0">
              <a:solidFill>
                <a:schemeClr val="accent6">
                  <a:lumMod val="50000"/>
                </a:schemeClr>
              </a:solidFill>
              <a:latin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Er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versprach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mir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seine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Hilfe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.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Er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half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mir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nicht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cs-CZ" dirty="0" smtClean="0">
              <a:solidFill>
                <a:schemeClr val="accent6">
                  <a:lumMod val="50000"/>
                </a:schemeClr>
              </a:solidFill>
              <a:latin typeface="Arial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Er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war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nicht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krank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.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Er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war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nur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müde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cs-CZ" dirty="0" smtClean="0">
              <a:solidFill>
                <a:schemeClr val="accent6">
                  <a:lumMod val="50000"/>
                </a:schemeClr>
              </a:solidFill>
              <a:latin typeface="Arial" pitchFamily="34" charset="0"/>
              <a:ea typeface="Times New Roman" pitchFamily="18" charset="0"/>
              <a:cs typeface="TimesNewRomanPSMT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Er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schrieb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seiner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Freundin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einen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Brief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cs-CZ" dirty="0" smtClean="0">
              <a:solidFill>
                <a:schemeClr val="accent6">
                  <a:lumMod val="50000"/>
                </a:schemeClr>
              </a:solidFill>
              <a:latin typeface="Arial" pitchFamily="34" charset="0"/>
              <a:ea typeface="Times New Roman" pitchFamily="18" charset="0"/>
              <a:cs typeface="TimesNewRomanPSMT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Sie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schwamm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mit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ihrem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Bruder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im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Schwimmbad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cs-CZ" dirty="0" smtClean="0">
              <a:solidFill>
                <a:schemeClr val="accent6">
                  <a:lumMod val="50000"/>
                </a:schemeClr>
              </a:solidFill>
              <a:latin typeface="Arial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Das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Hemd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war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zu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groß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.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Ich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mochte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es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nicht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cs-CZ" dirty="0" smtClean="0">
              <a:solidFill>
                <a:schemeClr val="accent6">
                  <a:lumMod val="50000"/>
                </a:schemeClr>
              </a:solidFill>
              <a:latin typeface="Arial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Ich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fuhr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nach Kadaň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zu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meiner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Oma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. 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Sie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flog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nicht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nach Polen.</a:t>
            </a:r>
          </a:p>
          <a:p>
            <a:endParaRPr lang="cs-CZ" dirty="0"/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309</TotalTime>
  <Words>396</Words>
  <Application>Microsoft Office PowerPoint</Application>
  <PresentationFormat>Předvádění na obrazovce (4:3)</PresentationFormat>
  <Paragraphs>111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Použité zdroje:</vt:lpstr>
      <vt:lpstr>Práce s prezentací:</vt:lpstr>
      <vt:lpstr>   V préteritu silných sloves se vždy mění kmenová samohláska, tvar 1. a 3. osoby jednotného čísla je bez koncovky, někdy dochází i k jiným změnám.  </vt:lpstr>
      <vt:lpstr>Perfektum silných sloves  ich habe gelesen / ich bin gefahren</vt:lpstr>
      <vt:lpstr>Opakujeme minulé časy nepravidelných sloves, klikni na šipku  a najdeš přehled nepravidelných sloves </vt:lpstr>
      <vt:lpstr>Přelož,  podtrhni všechna slovesa, časuj ve všech osobách a převeď je do přítomného času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User</cp:lastModifiedBy>
  <cp:revision>45</cp:revision>
  <dcterms:created xsi:type="dcterms:W3CDTF">2012-04-07T19:16:57Z</dcterms:created>
  <dcterms:modified xsi:type="dcterms:W3CDTF">2012-06-11T13:10:39Z</dcterms:modified>
</cp:coreProperties>
</file>