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6"/>
    </mc:Choice>
    <mc:Fallback>
      <c:style val="16"/>
    </mc:Fallback>
  </mc:AlternateContent>
  <c:chart>
    <c:autoTitleDeleted val="0"/>
    <c:plotArea>
      <c:layout>
        <c:manualLayout>
          <c:layoutTarget val="inner"/>
          <c:xMode val="edge"/>
          <c:yMode val="edge"/>
          <c:x val="2.2315045392427037E-2"/>
          <c:y val="5.801938354093502E-2"/>
          <c:w val="0.95599732369393464"/>
          <c:h val="0.73151976729118839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List1!$C$2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List1!$D$2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Řada 4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List1!$E$2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4"/>
          <c:order val="4"/>
          <c:tx>
            <c:strRef>
              <c:f>List1!$F$1</c:f>
              <c:strCache>
                <c:ptCount val="1"/>
                <c:pt idx="0">
                  <c:v>Řada 5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List1!$F$2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5"/>
          <c:order val="5"/>
          <c:tx>
            <c:strRef>
              <c:f>List1!$G$1</c:f>
              <c:strCache>
                <c:ptCount val="1"/>
                <c:pt idx="0">
                  <c:v>Řada 6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List1!$G$2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6"/>
          <c:order val="6"/>
          <c:tx>
            <c:strRef>
              <c:f>List1!$H$1</c:f>
              <c:strCache>
                <c:ptCount val="1"/>
                <c:pt idx="0">
                  <c:v>Řada 7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List1!$H$2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7"/>
          <c:order val="7"/>
          <c:tx>
            <c:strRef>
              <c:f>List1!$I$1</c:f>
              <c:strCache>
                <c:ptCount val="1"/>
                <c:pt idx="0">
                  <c:v>Řada 8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List1!$I$2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8"/>
          <c:order val="8"/>
          <c:tx>
            <c:strRef>
              <c:f>List1!$J$1</c:f>
              <c:strCache>
                <c:ptCount val="1"/>
                <c:pt idx="0">
                  <c:v>Řada 9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List1!$J$2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9"/>
          <c:order val="9"/>
          <c:tx>
            <c:strRef>
              <c:f>List1!$K$1</c:f>
              <c:strCache>
                <c:ptCount val="1"/>
                <c:pt idx="0">
                  <c:v>Řada 10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List1!$K$2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60902656"/>
        <c:axId val="47655168"/>
      </c:barChart>
      <c:catAx>
        <c:axId val="160902656"/>
        <c:scaling>
          <c:orientation val="minMax"/>
        </c:scaling>
        <c:delete val="1"/>
        <c:axPos val="l"/>
        <c:majorTickMark val="out"/>
        <c:minorTickMark val="none"/>
        <c:tickLblPos val="nextTo"/>
        <c:crossAx val="47655168"/>
        <c:crosses val="autoZero"/>
        <c:auto val="1"/>
        <c:lblAlgn val="ctr"/>
        <c:lblOffset val="100"/>
        <c:noMultiLvlLbl val="0"/>
      </c:catAx>
      <c:valAx>
        <c:axId val="47655168"/>
        <c:scaling>
          <c:orientation val="minMax"/>
          <c:max val="12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160902656"/>
        <c:crosses val="autoZero"/>
        <c:crossBetween val="between"/>
        <c:majorUnit val="2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2"/>
    </mc:Choice>
    <mc:Fallback>
      <c:style val="12"/>
    </mc:Fallback>
  </mc:AlternateContent>
  <c:chart>
    <c:autoTitleDeleted val="0"/>
    <c:plotArea>
      <c:layout>
        <c:manualLayout>
          <c:layoutTarget val="inner"/>
          <c:xMode val="edge"/>
          <c:yMode val="edge"/>
          <c:x val="2.2315045392427037E-2"/>
          <c:y val="5.801938354093502E-2"/>
          <c:w val="0.95599732369393464"/>
          <c:h val="0.73151976729118839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List1!$C$2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List1!$D$2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Řada 4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List1!$E$2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4"/>
          <c:order val="4"/>
          <c:tx>
            <c:strRef>
              <c:f>List1!$F$1</c:f>
              <c:strCache>
                <c:ptCount val="1"/>
                <c:pt idx="0">
                  <c:v>Řada 5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List1!$F$2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5"/>
          <c:order val="5"/>
          <c:tx>
            <c:strRef>
              <c:f>List1!$G$1</c:f>
              <c:strCache>
                <c:ptCount val="1"/>
                <c:pt idx="0">
                  <c:v>Řada 6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List1!$G$2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6"/>
          <c:order val="6"/>
          <c:tx>
            <c:strRef>
              <c:f>List1!$H$1</c:f>
              <c:strCache>
                <c:ptCount val="1"/>
                <c:pt idx="0">
                  <c:v>Řada 7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List1!$H$2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7"/>
          <c:order val="7"/>
          <c:tx>
            <c:strRef>
              <c:f>List1!$I$1</c:f>
              <c:strCache>
                <c:ptCount val="1"/>
                <c:pt idx="0">
                  <c:v>Řada 8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List1!$I$2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8"/>
          <c:order val="8"/>
          <c:tx>
            <c:strRef>
              <c:f>List1!$J$1</c:f>
              <c:strCache>
                <c:ptCount val="1"/>
                <c:pt idx="0">
                  <c:v>Řada 9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List1!$J$2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9"/>
          <c:order val="9"/>
          <c:tx>
            <c:strRef>
              <c:f>List1!$K$1</c:f>
              <c:strCache>
                <c:ptCount val="1"/>
                <c:pt idx="0">
                  <c:v>Řada 10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List1!$K$2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8036352"/>
        <c:axId val="47657472"/>
      </c:barChart>
      <c:catAx>
        <c:axId val="48036352"/>
        <c:scaling>
          <c:orientation val="minMax"/>
        </c:scaling>
        <c:delete val="1"/>
        <c:axPos val="l"/>
        <c:majorTickMark val="out"/>
        <c:minorTickMark val="none"/>
        <c:tickLblPos val="nextTo"/>
        <c:crossAx val="47657472"/>
        <c:crosses val="autoZero"/>
        <c:auto val="1"/>
        <c:lblAlgn val="ctr"/>
        <c:lblOffset val="100"/>
        <c:noMultiLvlLbl val="0"/>
      </c:catAx>
      <c:valAx>
        <c:axId val="47657472"/>
        <c:scaling>
          <c:orientation val="minMax"/>
          <c:max val="12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48036352"/>
        <c:crosses val="autoZero"/>
        <c:crossBetween val="between"/>
        <c:majorUnit val="2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4"/>
    </mc:Choice>
    <mc:Fallback>
      <c:style val="14"/>
    </mc:Fallback>
  </mc:AlternateContent>
  <c:chart>
    <c:autoTitleDeleted val="0"/>
    <c:plotArea>
      <c:layout>
        <c:manualLayout>
          <c:layoutTarget val="inner"/>
          <c:xMode val="edge"/>
          <c:yMode val="edge"/>
          <c:x val="2.2315045392427037E-2"/>
          <c:y val="5.801938354093502E-2"/>
          <c:w val="0.95599732369393464"/>
          <c:h val="0.73151976729118839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List1!$C$2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List1!$D$2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Řada 4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List1!$E$2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4"/>
          <c:order val="4"/>
          <c:tx>
            <c:strRef>
              <c:f>List1!$F$1</c:f>
              <c:strCache>
                <c:ptCount val="1"/>
                <c:pt idx="0">
                  <c:v>Řada 5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List1!$F$2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5"/>
          <c:order val="5"/>
          <c:tx>
            <c:strRef>
              <c:f>List1!$G$1</c:f>
              <c:strCache>
                <c:ptCount val="1"/>
                <c:pt idx="0">
                  <c:v>Řada 6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List1!$G$2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6"/>
          <c:order val="6"/>
          <c:tx>
            <c:strRef>
              <c:f>List1!$H$1</c:f>
              <c:strCache>
                <c:ptCount val="1"/>
                <c:pt idx="0">
                  <c:v>Řada 7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List1!$H$2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7"/>
          <c:order val="7"/>
          <c:tx>
            <c:strRef>
              <c:f>List1!$I$1</c:f>
              <c:strCache>
                <c:ptCount val="1"/>
                <c:pt idx="0">
                  <c:v>Řada 8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List1!$I$2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8"/>
          <c:order val="8"/>
          <c:tx>
            <c:strRef>
              <c:f>List1!$J$1</c:f>
              <c:strCache>
                <c:ptCount val="1"/>
                <c:pt idx="0">
                  <c:v>Řada 9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List1!$J$2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ser>
          <c:idx val="9"/>
          <c:order val="9"/>
          <c:tx>
            <c:strRef>
              <c:f>List1!$K$1</c:f>
              <c:strCache>
                <c:ptCount val="1"/>
                <c:pt idx="0">
                  <c:v>Řada 10</c:v>
                </c:pt>
              </c:strCache>
            </c:strRef>
          </c:tx>
          <c:invertIfNegative val="0"/>
          <c:cat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List1!$K$2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86344192"/>
        <c:axId val="47659776"/>
      </c:barChart>
      <c:catAx>
        <c:axId val="86344192"/>
        <c:scaling>
          <c:orientation val="minMax"/>
        </c:scaling>
        <c:delete val="1"/>
        <c:axPos val="l"/>
        <c:majorTickMark val="out"/>
        <c:minorTickMark val="none"/>
        <c:tickLblPos val="nextTo"/>
        <c:crossAx val="47659776"/>
        <c:crosses val="autoZero"/>
        <c:auto val="1"/>
        <c:lblAlgn val="ctr"/>
        <c:lblOffset val="100"/>
        <c:noMultiLvlLbl val="0"/>
      </c:catAx>
      <c:valAx>
        <c:axId val="47659776"/>
        <c:scaling>
          <c:orientation val="minMax"/>
          <c:max val="12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86344192"/>
        <c:crosses val="autoZero"/>
        <c:crossBetween val="between"/>
        <c:majorUnit val="2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VY_32_INOVACE_4A19M1_Řešení složitějších příkladů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Řešení složitějších příkladů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VY_32_INOVACE_4A19M1_Řešení složitějších příkladů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Řešení složitějších příkladů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32469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Určeno pro 1</a:t>
            </a:r>
            <a:r>
              <a:rPr lang="cs-CZ" dirty="0" smtClean="0"/>
              <a:t>. ročník ZŠ.</a:t>
            </a:r>
            <a:endParaRPr lang="cs-CZ" dirty="0" smtClean="0"/>
          </a:p>
          <a:p>
            <a:r>
              <a:rPr lang="cs-CZ" dirty="0" smtClean="0"/>
              <a:t>Materiál na interaktivní tabuli, snímek 6 vytiskneme jako pracovní list pro </a:t>
            </a:r>
            <a:r>
              <a:rPr lang="cs-CZ" dirty="0" smtClean="0"/>
              <a:t>žáky.</a:t>
            </a:r>
            <a:endParaRPr lang="cs-CZ" dirty="0" smtClean="0"/>
          </a:p>
          <a:p>
            <a:r>
              <a:rPr lang="cs-CZ" dirty="0" smtClean="0"/>
              <a:t>Pomůcky – fixa na tabuli; vytisknutý pracovní list – žáci potřebují psací </a:t>
            </a:r>
            <a:r>
              <a:rPr lang="cs-CZ" dirty="0" smtClean="0"/>
              <a:t>potřeby.</a:t>
            </a:r>
            <a:endParaRPr lang="cs-CZ" dirty="0" smtClean="0"/>
          </a:p>
          <a:p>
            <a:r>
              <a:rPr lang="cs-CZ" dirty="0" smtClean="0"/>
              <a:t>Inovace – přehledná prezentace učiva, využití vložené číselné osy v případě nejasností postupu řešení, možnost opakovaného využití při skupinové práci a individuálním </a:t>
            </a:r>
            <a:r>
              <a:rPr lang="cs-CZ" dirty="0" smtClean="0"/>
              <a:t>docvičování.</a:t>
            </a:r>
            <a:endParaRPr lang="cs-CZ" dirty="0" smtClean="0"/>
          </a:p>
          <a:p>
            <a:r>
              <a:rPr lang="cs-CZ" dirty="0" smtClean="0"/>
              <a:t>Metodické poznámky – na snímku 3 řeší žáci příklady typu řetězce, pracují tři skupiny najednou, příklady ve sloupcích jsou totožné, v případě nejasností znázorníme příklad na ose umístěné v horní části snímku; na snímku 4 a 5 řeší žáci příklady „s rámečky“, jednotlivé typy příkladů žákům předkládáme postupně za pomoci animace; snímek 6 vytiskneme jako pracovní list a slouží k procvičení učiva nebo ke zjištění rozsahu osvojení učiva – žáci neřeší všechny příklady </a:t>
            </a:r>
            <a:r>
              <a:rPr lang="cs-CZ" dirty="0" smtClean="0"/>
              <a:t>najednou.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93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356568"/>
              </p:ext>
            </p:extLst>
          </p:nvPr>
        </p:nvGraphicFramePr>
        <p:xfrm>
          <a:off x="107505" y="126876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7159651"/>
              </p:ext>
            </p:extLst>
          </p:nvPr>
        </p:nvGraphicFramePr>
        <p:xfrm>
          <a:off x="3131840" y="126876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8519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896040"/>
              </p:ext>
            </p:extLst>
          </p:nvPr>
        </p:nvGraphicFramePr>
        <p:xfrm>
          <a:off x="6252107" y="1268760"/>
          <a:ext cx="2640372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7196"/>
                <a:gridCol w="377196"/>
                <a:gridCol w="377196"/>
                <a:gridCol w="377196"/>
                <a:gridCol w="377196"/>
                <a:gridCol w="377196"/>
                <a:gridCol w="377196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221596"/>
              </p:ext>
            </p:extLst>
          </p:nvPr>
        </p:nvGraphicFramePr>
        <p:xfrm>
          <a:off x="107505" y="198884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606825"/>
              </p:ext>
            </p:extLst>
          </p:nvPr>
        </p:nvGraphicFramePr>
        <p:xfrm>
          <a:off x="107505" y="63093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876314"/>
              </p:ext>
            </p:extLst>
          </p:nvPr>
        </p:nvGraphicFramePr>
        <p:xfrm>
          <a:off x="107505" y="558924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 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8993050"/>
              </p:ext>
            </p:extLst>
          </p:nvPr>
        </p:nvGraphicFramePr>
        <p:xfrm>
          <a:off x="107505" y="486916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 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635939"/>
              </p:ext>
            </p:extLst>
          </p:nvPr>
        </p:nvGraphicFramePr>
        <p:xfrm>
          <a:off x="107505" y="414908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559371"/>
              </p:ext>
            </p:extLst>
          </p:nvPr>
        </p:nvGraphicFramePr>
        <p:xfrm>
          <a:off x="107505" y="342900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 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470344"/>
              </p:ext>
            </p:extLst>
          </p:nvPr>
        </p:nvGraphicFramePr>
        <p:xfrm>
          <a:off x="107505" y="27089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 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893081"/>
              </p:ext>
            </p:extLst>
          </p:nvPr>
        </p:nvGraphicFramePr>
        <p:xfrm>
          <a:off x="3131841" y="198884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0230293"/>
              </p:ext>
            </p:extLst>
          </p:nvPr>
        </p:nvGraphicFramePr>
        <p:xfrm>
          <a:off x="3131841" y="63093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 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57612"/>
              </p:ext>
            </p:extLst>
          </p:nvPr>
        </p:nvGraphicFramePr>
        <p:xfrm>
          <a:off x="3131841" y="558924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9 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364566"/>
              </p:ext>
            </p:extLst>
          </p:nvPr>
        </p:nvGraphicFramePr>
        <p:xfrm>
          <a:off x="3131841" y="486916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8 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 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896726"/>
              </p:ext>
            </p:extLst>
          </p:nvPr>
        </p:nvGraphicFramePr>
        <p:xfrm>
          <a:off x="3131841" y="414908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648598"/>
              </p:ext>
            </p:extLst>
          </p:nvPr>
        </p:nvGraphicFramePr>
        <p:xfrm>
          <a:off x="3131841" y="342900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 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5965630"/>
              </p:ext>
            </p:extLst>
          </p:nvPr>
        </p:nvGraphicFramePr>
        <p:xfrm>
          <a:off x="3131841" y="27089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4 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4433953"/>
              </p:ext>
            </p:extLst>
          </p:nvPr>
        </p:nvGraphicFramePr>
        <p:xfrm>
          <a:off x="6228185" y="198884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039260"/>
              </p:ext>
            </p:extLst>
          </p:nvPr>
        </p:nvGraphicFramePr>
        <p:xfrm>
          <a:off x="6228185" y="63093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 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774471"/>
              </p:ext>
            </p:extLst>
          </p:nvPr>
        </p:nvGraphicFramePr>
        <p:xfrm>
          <a:off x="6228185" y="558924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9 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50014"/>
              </p:ext>
            </p:extLst>
          </p:nvPr>
        </p:nvGraphicFramePr>
        <p:xfrm>
          <a:off x="6228185" y="486916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8 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 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626225"/>
              </p:ext>
            </p:extLst>
          </p:nvPr>
        </p:nvGraphicFramePr>
        <p:xfrm>
          <a:off x="6228185" y="414908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604907"/>
              </p:ext>
            </p:extLst>
          </p:nvPr>
        </p:nvGraphicFramePr>
        <p:xfrm>
          <a:off x="6228185" y="342900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1 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256025"/>
              </p:ext>
            </p:extLst>
          </p:nvPr>
        </p:nvGraphicFramePr>
        <p:xfrm>
          <a:off x="6228185" y="27089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4 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1" name="Graf 40"/>
          <p:cNvGraphicFramePr/>
          <p:nvPr>
            <p:extLst>
              <p:ext uri="{D42A27DB-BD31-4B8C-83A1-F6EECF244321}">
                <p14:modId xmlns:p14="http://schemas.microsoft.com/office/powerpoint/2010/main" val="3538689954"/>
              </p:ext>
            </p:extLst>
          </p:nvPr>
        </p:nvGraphicFramePr>
        <p:xfrm>
          <a:off x="-28207" y="-21275"/>
          <a:ext cx="10513168" cy="10396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855020" y="696121"/>
            <a:ext cx="7064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1                              3                              5                              7                              9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3613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2668706029"/>
              </p:ext>
            </p:extLst>
          </p:nvPr>
        </p:nvGraphicFramePr>
        <p:xfrm>
          <a:off x="395536" y="332656"/>
          <a:ext cx="10513168" cy="10396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278763" y="1050052"/>
            <a:ext cx="7064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1                              3                              5                              7                              9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954123"/>
              </p:ext>
            </p:extLst>
          </p:nvPr>
        </p:nvGraphicFramePr>
        <p:xfrm>
          <a:off x="467544" y="206084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7739593"/>
              </p:ext>
            </p:extLst>
          </p:nvPr>
        </p:nvGraphicFramePr>
        <p:xfrm>
          <a:off x="467544" y="278092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891267"/>
              </p:ext>
            </p:extLst>
          </p:nvPr>
        </p:nvGraphicFramePr>
        <p:xfrm>
          <a:off x="467544" y="350100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5595925"/>
              </p:ext>
            </p:extLst>
          </p:nvPr>
        </p:nvGraphicFramePr>
        <p:xfrm>
          <a:off x="467544" y="422108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596464"/>
              </p:ext>
            </p:extLst>
          </p:nvPr>
        </p:nvGraphicFramePr>
        <p:xfrm>
          <a:off x="467544" y="5013176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615256"/>
              </p:ext>
            </p:extLst>
          </p:nvPr>
        </p:nvGraphicFramePr>
        <p:xfrm>
          <a:off x="467544" y="5805264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417412"/>
              </p:ext>
            </p:extLst>
          </p:nvPr>
        </p:nvGraphicFramePr>
        <p:xfrm>
          <a:off x="3347864" y="206084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3115453"/>
              </p:ext>
            </p:extLst>
          </p:nvPr>
        </p:nvGraphicFramePr>
        <p:xfrm>
          <a:off x="3347864" y="278092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7575"/>
              </p:ext>
            </p:extLst>
          </p:nvPr>
        </p:nvGraphicFramePr>
        <p:xfrm>
          <a:off x="3347864" y="350100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437095"/>
              </p:ext>
            </p:extLst>
          </p:nvPr>
        </p:nvGraphicFramePr>
        <p:xfrm>
          <a:off x="3347864" y="422108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959107"/>
              </p:ext>
            </p:extLst>
          </p:nvPr>
        </p:nvGraphicFramePr>
        <p:xfrm>
          <a:off x="3347864" y="5013176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75835"/>
              </p:ext>
            </p:extLst>
          </p:nvPr>
        </p:nvGraphicFramePr>
        <p:xfrm>
          <a:off x="3347864" y="5805264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302699"/>
              </p:ext>
            </p:extLst>
          </p:nvPr>
        </p:nvGraphicFramePr>
        <p:xfrm>
          <a:off x="6300192" y="206084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6262081"/>
              </p:ext>
            </p:extLst>
          </p:nvPr>
        </p:nvGraphicFramePr>
        <p:xfrm>
          <a:off x="6300192" y="278092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541259"/>
              </p:ext>
            </p:extLst>
          </p:nvPr>
        </p:nvGraphicFramePr>
        <p:xfrm>
          <a:off x="6300192" y="350100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471996"/>
              </p:ext>
            </p:extLst>
          </p:nvPr>
        </p:nvGraphicFramePr>
        <p:xfrm>
          <a:off x="6300192" y="4221088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5097405"/>
              </p:ext>
            </p:extLst>
          </p:nvPr>
        </p:nvGraphicFramePr>
        <p:xfrm>
          <a:off x="6300192" y="5013176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841483"/>
              </p:ext>
            </p:extLst>
          </p:nvPr>
        </p:nvGraphicFramePr>
        <p:xfrm>
          <a:off x="6300192" y="5805264"/>
          <a:ext cx="2520280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</a:tblGrid>
              <a:tr h="37581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734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3691386771"/>
              </p:ext>
            </p:extLst>
          </p:nvPr>
        </p:nvGraphicFramePr>
        <p:xfrm>
          <a:off x="107504" y="188640"/>
          <a:ext cx="10513168" cy="10396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90731" y="906036"/>
            <a:ext cx="7064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1                              3                              5                              7                              9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809710"/>
              </p:ext>
            </p:extLst>
          </p:nvPr>
        </p:nvGraphicFramePr>
        <p:xfrm>
          <a:off x="1187624" y="1275368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661158"/>
              </p:ext>
            </p:extLst>
          </p:nvPr>
        </p:nvGraphicFramePr>
        <p:xfrm>
          <a:off x="1187623" y="4227696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511103"/>
              </p:ext>
            </p:extLst>
          </p:nvPr>
        </p:nvGraphicFramePr>
        <p:xfrm>
          <a:off x="1187623" y="3219584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359847"/>
              </p:ext>
            </p:extLst>
          </p:nvPr>
        </p:nvGraphicFramePr>
        <p:xfrm>
          <a:off x="1187623" y="2211472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0187862"/>
              </p:ext>
            </p:extLst>
          </p:nvPr>
        </p:nvGraphicFramePr>
        <p:xfrm>
          <a:off x="1187623" y="5235808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273545"/>
              </p:ext>
            </p:extLst>
          </p:nvPr>
        </p:nvGraphicFramePr>
        <p:xfrm>
          <a:off x="1187623" y="624392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227878"/>
              </p:ext>
            </p:extLst>
          </p:nvPr>
        </p:nvGraphicFramePr>
        <p:xfrm>
          <a:off x="5436096" y="1275368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70326"/>
                <a:gridCol w="411476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6570084"/>
              </p:ext>
            </p:extLst>
          </p:nvPr>
        </p:nvGraphicFramePr>
        <p:xfrm>
          <a:off x="5436096" y="2204864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70326"/>
                <a:gridCol w="411476"/>
                <a:gridCol w="390901"/>
                <a:gridCol w="390901"/>
                <a:gridCol w="390901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3242760"/>
              </p:ext>
            </p:extLst>
          </p:nvPr>
        </p:nvGraphicFramePr>
        <p:xfrm>
          <a:off x="5436096" y="3212976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70326"/>
                <a:gridCol w="411476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822477"/>
              </p:ext>
            </p:extLst>
          </p:nvPr>
        </p:nvGraphicFramePr>
        <p:xfrm>
          <a:off x="5436096" y="4221088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70326"/>
                <a:gridCol w="411476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644912"/>
              </p:ext>
            </p:extLst>
          </p:nvPr>
        </p:nvGraphicFramePr>
        <p:xfrm>
          <a:off x="5436096" y="5229200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70326"/>
                <a:gridCol w="411476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064603"/>
              </p:ext>
            </p:extLst>
          </p:nvPr>
        </p:nvGraphicFramePr>
        <p:xfrm>
          <a:off x="5436096" y="6237312"/>
          <a:ext cx="2736307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01"/>
                <a:gridCol w="390901"/>
                <a:gridCol w="370326"/>
                <a:gridCol w="411476"/>
                <a:gridCol w="390901"/>
                <a:gridCol w="390901"/>
                <a:gridCol w="3909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49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654674"/>
              </p:ext>
            </p:extLst>
          </p:nvPr>
        </p:nvGraphicFramePr>
        <p:xfrm>
          <a:off x="323528" y="836712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897848"/>
              </p:ext>
            </p:extLst>
          </p:nvPr>
        </p:nvGraphicFramePr>
        <p:xfrm>
          <a:off x="323528" y="1268760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250909"/>
              </p:ext>
            </p:extLst>
          </p:nvPr>
        </p:nvGraphicFramePr>
        <p:xfrm>
          <a:off x="323528" y="2564904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852717"/>
              </p:ext>
            </p:extLst>
          </p:nvPr>
        </p:nvGraphicFramePr>
        <p:xfrm>
          <a:off x="323528" y="2132856"/>
          <a:ext cx="1944215" cy="30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618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9 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128378"/>
              </p:ext>
            </p:extLst>
          </p:nvPr>
        </p:nvGraphicFramePr>
        <p:xfrm>
          <a:off x="323528" y="1700808"/>
          <a:ext cx="1944215" cy="30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618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164956"/>
              </p:ext>
            </p:extLst>
          </p:nvPr>
        </p:nvGraphicFramePr>
        <p:xfrm>
          <a:off x="3059832" y="1700808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318893"/>
                <a:gridCol w="236597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 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387505"/>
              </p:ext>
            </p:extLst>
          </p:nvPr>
        </p:nvGraphicFramePr>
        <p:xfrm>
          <a:off x="3059832" y="1268760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574922"/>
              </p:ext>
            </p:extLst>
          </p:nvPr>
        </p:nvGraphicFramePr>
        <p:xfrm>
          <a:off x="3059832" y="836712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318893"/>
                <a:gridCol w="236597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 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2231376"/>
              </p:ext>
            </p:extLst>
          </p:nvPr>
        </p:nvGraphicFramePr>
        <p:xfrm>
          <a:off x="3059832" y="2132856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26484"/>
              </p:ext>
            </p:extLst>
          </p:nvPr>
        </p:nvGraphicFramePr>
        <p:xfrm>
          <a:off x="3059832" y="2564904"/>
          <a:ext cx="194421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745"/>
                <a:gridCol w="277745"/>
                <a:gridCol w="277745"/>
                <a:gridCol w="277745"/>
                <a:gridCol w="277745"/>
                <a:gridCol w="277745"/>
                <a:gridCol w="277745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973136"/>
              </p:ext>
            </p:extLst>
          </p:nvPr>
        </p:nvGraphicFramePr>
        <p:xfrm>
          <a:off x="323528" y="4653136"/>
          <a:ext cx="2088233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8319"/>
                <a:gridCol w="298319"/>
                <a:gridCol w="298319"/>
                <a:gridCol w="298319"/>
                <a:gridCol w="298319"/>
                <a:gridCol w="298319"/>
                <a:gridCol w="298319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722330"/>
              </p:ext>
            </p:extLst>
          </p:nvPr>
        </p:nvGraphicFramePr>
        <p:xfrm>
          <a:off x="323528" y="4077072"/>
          <a:ext cx="2088233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8319"/>
                <a:gridCol w="298319"/>
                <a:gridCol w="298319"/>
                <a:gridCol w="298319"/>
                <a:gridCol w="298319"/>
                <a:gridCol w="298319"/>
                <a:gridCol w="298319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212519"/>
              </p:ext>
            </p:extLst>
          </p:nvPr>
        </p:nvGraphicFramePr>
        <p:xfrm>
          <a:off x="323528" y="3573016"/>
          <a:ext cx="2088233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8319"/>
                <a:gridCol w="298319"/>
                <a:gridCol w="298319"/>
                <a:gridCol w="298319"/>
                <a:gridCol w="298319"/>
                <a:gridCol w="298319"/>
                <a:gridCol w="298319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250759"/>
              </p:ext>
            </p:extLst>
          </p:nvPr>
        </p:nvGraphicFramePr>
        <p:xfrm>
          <a:off x="323528" y="5229200"/>
          <a:ext cx="2088233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8319"/>
                <a:gridCol w="298319"/>
                <a:gridCol w="298319"/>
                <a:gridCol w="298319"/>
                <a:gridCol w="298319"/>
                <a:gridCol w="298319"/>
                <a:gridCol w="298319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801551"/>
              </p:ext>
            </p:extLst>
          </p:nvPr>
        </p:nvGraphicFramePr>
        <p:xfrm>
          <a:off x="323528" y="5805264"/>
          <a:ext cx="2088233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8319"/>
                <a:gridCol w="298319"/>
                <a:gridCol w="298319"/>
                <a:gridCol w="298319"/>
                <a:gridCol w="298319"/>
                <a:gridCol w="298319"/>
                <a:gridCol w="298319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1357123"/>
              </p:ext>
            </p:extLst>
          </p:nvPr>
        </p:nvGraphicFramePr>
        <p:xfrm>
          <a:off x="3059832" y="3573016"/>
          <a:ext cx="2016224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72871"/>
                <a:gridCol w="303193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476821"/>
              </p:ext>
            </p:extLst>
          </p:nvPr>
        </p:nvGraphicFramePr>
        <p:xfrm>
          <a:off x="3059832" y="4077072"/>
          <a:ext cx="2016224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72871"/>
                <a:gridCol w="303193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82549"/>
              </p:ext>
            </p:extLst>
          </p:nvPr>
        </p:nvGraphicFramePr>
        <p:xfrm>
          <a:off x="3059832" y="4653136"/>
          <a:ext cx="2016224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72871"/>
                <a:gridCol w="303193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828305"/>
              </p:ext>
            </p:extLst>
          </p:nvPr>
        </p:nvGraphicFramePr>
        <p:xfrm>
          <a:off x="3059832" y="5229200"/>
          <a:ext cx="2016224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72871"/>
                <a:gridCol w="303193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009500"/>
              </p:ext>
            </p:extLst>
          </p:nvPr>
        </p:nvGraphicFramePr>
        <p:xfrm>
          <a:off x="3059832" y="5805264"/>
          <a:ext cx="2016224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72871"/>
                <a:gridCol w="303193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2715926"/>
              </p:ext>
            </p:extLst>
          </p:nvPr>
        </p:nvGraphicFramePr>
        <p:xfrm>
          <a:off x="6119666" y="992911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237321"/>
                <a:gridCol w="468561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815023"/>
              </p:ext>
            </p:extLst>
          </p:nvPr>
        </p:nvGraphicFramePr>
        <p:xfrm>
          <a:off x="6119666" y="2025389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624445"/>
              </p:ext>
            </p:extLst>
          </p:nvPr>
        </p:nvGraphicFramePr>
        <p:xfrm>
          <a:off x="6084169" y="476672"/>
          <a:ext cx="1800203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7"/>
                <a:gridCol w="345639"/>
                <a:gridCol w="345639"/>
                <a:gridCol w="276511"/>
                <a:gridCol w="414767"/>
              </a:tblGrid>
              <a:tr h="288032"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696783"/>
              </p:ext>
            </p:extLst>
          </p:nvPr>
        </p:nvGraphicFramePr>
        <p:xfrm>
          <a:off x="6084169" y="1509150"/>
          <a:ext cx="1800202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401583"/>
                <a:gridCol w="318498"/>
                <a:gridCol w="304648"/>
                <a:gridCol w="41543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8241215"/>
              </p:ext>
            </p:extLst>
          </p:nvPr>
        </p:nvGraphicFramePr>
        <p:xfrm>
          <a:off x="6119666" y="4090345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8465842"/>
              </p:ext>
            </p:extLst>
          </p:nvPr>
        </p:nvGraphicFramePr>
        <p:xfrm>
          <a:off x="6119666" y="3574106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65768"/>
              </p:ext>
            </p:extLst>
          </p:nvPr>
        </p:nvGraphicFramePr>
        <p:xfrm>
          <a:off x="6119666" y="3057867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=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063604"/>
              </p:ext>
            </p:extLst>
          </p:nvPr>
        </p:nvGraphicFramePr>
        <p:xfrm>
          <a:off x="6119666" y="2541628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6552"/>
                <a:gridCol w="309330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=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4463614"/>
              </p:ext>
            </p:extLst>
          </p:nvPr>
        </p:nvGraphicFramePr>
        <p:xfrm>
          <a:off x="6119666" y="4606584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=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264692"/>
              </p:ext>
            </p:extLst>
          </p:nvPr>
        </p:nvGraphicFramePr>
        <p:xfrm>
          <a:off x="6119666" y="5122823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=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296435"/>
              </p:ext>
            </p:extLst>
          </p:nvPr>
        </p:nvGraphicFramePr>
        <p:xfrm>
          <a:off x="6119666" y="5639062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=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053693"/>
              </p:ext>
            </p:extLst>
          </p:nvPr>
        </p:nvGraphicFramePr>
        <p:xfrm>
          <a:off x="6119666" y="6155302"/>
          <a:ext cx="1764705" cy="33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941"/>
                <a:gridCol w="352941"/>
                <a:gridCol w="352941"/>
                <a:gridCol w="352941"/>
                <a:gridCol w="352941"/>
              </a:tblGrid>
              <a:tr h="288032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=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58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</TotalTime>
  <Words>649</Words>
  <Application>Microsoft Office PowerPoint</Application>
  <PresentationFormat>Předvádění na obrazovce (4:3)</PresentationFormat>
  <Paragraphs>470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34</cp:revision>
  <dcterms:created xsi:type="dcterms:W3CDTF">2011-08-21T15:31:45Z</dcterms:created>
  <dcterms:modified xsi:type="dcterms:W3CDTF">2012-03-03T12:22:37Z</dcterms:modified>
</cp:coreProperties>
</file>